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20_1D6B8180.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773_0.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0" r:id="rId5"/>
    <p:sldMasterId id="2147483667" r:id="rId6"/>
  </p:sldMasterIdLst>
  <p:notesMasterIdLst>
    <p:notesMasterId r:id="rId35"/>
  </p:notesMasterIdLst>
  <p:sldIdLst>
    <p:sldId id="256" r:id="rId7"/>
    <p:sldId id="294" r:id="rId8"/>
    <p:sldId id="4516" r:id="rId9"/>
    <p:sldId id="4706" r:id="rId10"/>
    <p:sldId id="4710" r:id="rId11"/>
    <p:sldId id="257" r:id="rId12"/>
    <p:sldId id="258" r:id="rId13"/>
    <p:sldId id="4713" r:id="rId14"/>
    <p:sldId id="261" r:id="rId15"/>
    <p:sldId id="4719" r:id="rId16"/>
    <p:sldId id="4714" r:id="rId17"/>
    <p:sldId id="262" r:id="rId18"/>
    <p:sldId id="4717" r:id="rId19"/>
    <p:sldId id="4702" r:id="rId20"/>
    <p:sldId id="281" r:id="rId21"/>
    <p:sldId id="293" r:id="rId22"/>
    <p:sldId id="4716" r:id="rId23"/>
    <p:sldId id="1923" r:id="rId24"/>
    <p:sldId id="4720" r:id="rId25"/>
    <p:sldId id="280" r:id="rId26"/>
    <p:sldId id="4715" r:id="rId27"/>
    <p:sldId id="288" r:id="rId28"/>
    <p:sldId id="4711" r:id="rId29"/>
    <p:sldId id="4718" r:id="rId30"/>
    <p:sldId id="4703" r:id="rId31"/>
    <p:sldId id="1907" r:id="rId32"/>
    <p:sldId id="282" r:id="rId33"/>
    <p:sldId id="4705" r:id="rId34"/>
  </p:sldIdLst>
  <p:sldSz cx="18288000" cy="10287000"/>
  <p:notesSz cx="9296400" cy="7010400"/>
  <p:embeddedFontLst>
    <p:embeddedFont>
      <p:font typeface="Calibri" panose="020F0502020204030204" pitchFamily="34" charset="0"/>
      <p:regular r:id="rId36"/>
      <p:bold r:id="rId37"/>
      <p:italic r:id="rId38"/>
      <p:boldItalic r:id="rId39"/>
    </p:embeddedFont>
    <p:embeddedFont>
      <p:font typeface="Lora" pitchFamily="2" charset="0"/>
      <p:regular r:id="rId40"/>
      <p:bold r:id="rId41"/>
      <p:italic r:id="rId42"/>
      <p:boldItalic r:id="rId43"/>
    </p:embeddedFont>
    <p:embeddedFont>
      <p:font typeface="Montserrat" panose="00000500000000000000" pitchFamily="2" charset="0"/>
      <p:regular r:id="rId44"/>
      <p:bold r:id="rId45"/>
      <p:italic r:id="rId46"/>
      <p:boldItalic r:id="rId47"/>
    </p:embeddedFont>
    <p:embeddedFont>
      <p:font typeface="Montserrat Bold" panose="00000800000000000000" pitchFamily="2" charset="0"/>
      <p:regular r:id="rId48"/>
      <p:bold r:id="rId49"/>
    </p:embeddedFont>
    <p:embeddedFont>
      <p:font typeface="Montserrat ExtraBold" panose="00000900000000000000" pitchFamily="2" charset="0"/>
      <p:bold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0" userDrawn="1">
          <p15:clr>
            <a:srgbClr val="A4A3A4"/>
          </p15:clr>
        </p15:guide>
        <p15:guide id="2" pos="1032" userDrawn="1">
          <p15:clr>
            <a:srgbClr val="A4A3A4"/>
          </p15:clr>
        </p15:guide>
        <p15:guide id="3" pos="102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3931DF-1D03-0F62-1DBE-9D1B435CB104}" name="Hand, Ashley" initials="HA" userId="S::azhand@wycokck.org::d43d86d0-e9c5-474a-b0d2-5e65f2cfdde9" providerId="AD"/>
  <p188:author id="{0E1272F6-F6FC-C6B5-AA29-84CB74F82C74}" name="Marcy, Alyssa N" initials="MN" userId="S::amarcy@wycokck.org::8f45b274-5c09-48e4-b902-c98d623c4c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04A"/>
    <a:srgbClr val="F5A31D"/>
    <a:srgbClr val="4E9EC9"/>
    <a:srgbClr val="D69BC9"/>
    <a:srgbClr val="4AAD4B"/>
    <a:srgbClr val="FA5906"/>
    <a:srgbClr val="EC1D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867BC-562A-4155-B89B-253CA3F9461E}" v="939" dt="2023-11-13T16:25:51.3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960"/>
        <p:guide pos="1032"/>
        <p:guide pos="10248"/>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font" Target="fonts/font14.fntdata"/><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9.fntdata"/><Relationship Id="rId52" Type="http://schemas.openxmlformats.org/officeDocument/2006/relationships/presProps" Target="presProps.xml"/></Relationships>
</file>

<file path=ppt/comments/modernComment_120_1D6B8180.xml><?xml version="1.0" encoding="utf-8"?>
<p188:cmLst xmlns:a="http://schemas.openxmlformats.org/drawingml/2006/main" xmlns:r="http://schemas.openxmlformats.org/officeDocument/2006/relationships" xmlns:p188="http://schemas.microsoft.com/office/powerpoint/2018/8/main">
  <p188:cm id="{8C7B3DDA-E384-4096-A84D-90C0EF861D76}" authorId="{0E1272F6-F6FC-C6B5-AA29-84CB74F82C74}" created="2023-11-07T22:31:33.808">
    <ac:deMkLst xmlns:ac="http://schemas.microsoft.com/office/drawing/2013/main/command">
      <pc:docMk xmlns:pc="http://schemas.microsoft.com/office/powerpoint/2013/main/command"/>
      <pc:sldMk xmlns:pc="http://schemas.microsoft.com/office/powerpoint/2013/main/command" cId="493584768" sldId="288"/>
      <ac:picMk id="8" creationId="{3EF06441-4D3D-DD66-BB1D-4D81366D86D6}"/>
    </ac:deMkLst>
    <p188:txBody>
      <a:bodyPr/>
      <a:lstStyle/>
      <a:p>
        <a:r>
          <a:rPr lang="en-US"/>
          <a:t>Update with brief bullets, remove image </a:t>
        </a:r>
      </a:p>
    </p188:txBody>
  </p188:cm>
</p188:cmLst>
</file>

<file path=ppt/comments/modernComment_773_0.xml><?xml version="1.0" encoding="utf-8"?>
<p188:cmLst xmlns:a="http://schemas.openxmlformats.org/drawingml/2006/main" xmlns:r="http://schemas.openxmlformats.org/officeDocument/2006/relationships" xmlns:p188="http://schemas.microsoft.com/office/powerpoint/2018/8/main">
  <p188:cm id="{2EB92A8C-369B-48EF-BAFB-506B2F8AC0E6}" authorId="{0E1272F6-F6FC-C6B5-AA29-84CB74F82C74}" created="2023-11-07T22:47:57.374">
    <ac:txMkLst xmlns:ac="http://schemas.microsoft.com/office/drawing/2013/main/command">
      <pc:docMk xmlns:pc="http://schemas.microsoft.com/office/powerpoint/2013/main/command"/>
      <pc:sldMk xmlns:pc="http://schemas.microsoft.com/office/powerpoint/2013/main/command" cId="0" sldId="1907"/>
      <ac:spMk id="172" creationId="{00000000-0000-0000-0000-000000000000}"/>
      <ac:txMk cp="0" len="10">
        <ac:context len="110" hash="1155842393"/>
      </ac:txMk>
    </ac:txMkLst>
    <p188:pos x="5576637" y="887537"/>
    <p188:txBody>
      <a:bodyPr/>
      <a:lstStyle/>
      <a:p>
        <a:r>
          <a:rPr lang="en-US"/>
          <a:t>What questions should we ask on the 13th special session?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fld id="{B7268E1E-0E44-426D-905E-8AD9B19D2182}" type="datetimeFigureOut">
              <a:rPr lang="cs-CZ" smtClean="0"/>
              <a:t>13.11.2023</a:t>
            </a:fld>
            <a:endParaRPr lang="cs-CZ"/>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Good evening….</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endParaRPr lang="en-US"/>
          </a:p>
          <a:p>
            <a:r>
              <a:rPr lang="en-US"/>
              <a:t>responding to the feedback we heard to meet people where they are. In total, we attended or hosted over 120 events with more than 5,000 engagements. </a:t>
            </a:r>
            <a:r>
              <a:rPr lang="en-US" err="1"/>
              <a:t>PlanKCK</a:t>
            </a:r>
            <a:r>
              <a:rPr lang="en-US"/>
              <a:t> was also the cover story of the first UG Spotlight delivered to over 66,000 households in October.</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416575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endParaRPr lang="en-US"/>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111018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Desire for change – a desire for intentional development, strengthening our downtowns, focusing on infill. The market wants to develop out west, but that does not mean that we can’t focus on our urban core too.</a:t>
            </a:r>
          </a:p>
          <a:p>
            <a:endParaRPr lang="en-US"/>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Lastly, I am going to take you through a few of the strategic initiatives that are identified in the implementation chapter of </a:t>
            </a:r>
            <a:r>
              <a:rPr lang="en-US" err="1"/>
              <a:t>PlanKCK</a:t>
            </a:r>
            <a:r>
              <a:rPr lang="en-US"/>
              <a:t>. Because the proof is in the plan that never collects dust.</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1732928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So again, why do we need a comprehensive plan?</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3774234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Because we have a lot of work to do, and it is a lot easier to make decisions when we have a north star. Something to return to. An alignment of both needs and strengths.</a:t>
            </a:r>
          </a:p>
          <a:p>
            <a:endParaRPr lang="en-US"/>
          </a:p>
          <a:p>
            <a:r>
              <a:rPr lang="en-US"/>
              <a:t>Flexible, living document. Must be nimble so we can address our unknowns the best we can.</a:t>
            </a:r>
          </a:p>
          <a:p>
            <a:endParaRPr lang="en-US"/>
          </a:p>
          <a:p>
            <a:r>
              <a:rPr lang="en-US"/>
              <a:t>It’s a policy document that should guide our decision-making to “community prosperity”</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Lastly, I am going to take you through a few of the strategic initiatives that are identified in the implementation chapter of </a:t>
            </a:r>
            <a:r>
              <a:rPr lang="en-US" err="1"/>
              <a:t>PlanKCK</a:t>
            </a:r>
            <a:r>
              <a:rPr lang="en-US"/>
              <a:t>. Because the proof is in the plan that never collects dust.</a:t>
            </a:r>
          </a:p>
          <a:p>
            <a:endParaRPr lang="en-US"/>
          </a:p>
          <a:p>
            <a:r>
              <a:rPr lang="en-US"/>
              <a:t>Reintroduce strategic initiative – A strategic initiative is a single effort that addresses multiple stated goals. In a world of constrained resources and competing interests, we must be strategic.</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414227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endParaRPr lang="en-US"/>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1147751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 am going to briefly take you through the three step It was first important to establish a vision of prosperity in KCK – what does it mean to have economic prosperity in our community and what might that look like?</a:t>
            </a: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5503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The Rock Island Bridge is a catalytic project. But it is one of many planned and ongoing efforts to reconnect to our river front. It is an opportunity to link the NE KCK Heritage Trail, which just received $1.2M for phase 1, to connect to Kaw Point. It is an opportunity to connect to our sister city. And even know, we have submitted grant applications for funding for the Levee trail, which will connect out to K-32 and western Wyandotte. </a:t>
            </a:r>
          </a:p>
          <a:p>
            <a:endParaRPr lang="en-US"/>
          </a:p>
          <a:p>
            <a:r>
              <a:rPr lang="en-US"/>
              <a:t>It is transportation, economic development, regional identity.</a:t>
            </a:r>
          </a:p>
          <a:p>
            <a:r>
              <a:rPr lang="en-US"/>
              <a:t>It is equity, health, access, and regeneration.</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16595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Before we get into the specifics of </a:t>
            </a:r>
            <a:r>
              <a:rPr lang="en-US" err="1"/>
              <a:t>PlanKCK</a:t>
            </a:r>
            <a:r>
              <a:rPr lang="en-US"/>
              <a:t>, what it is, what we’ve heard, and how it will change our community for the better, I want to take a moment. A moment to take off my Planners’ hat and speak to you as a neighbor. This endeavor is about us – the people who go to sleep and wake up in KCK. I have heard from thousands of you about our community – about what frustrates us, what keeps us up at night. And all of those things are valid. But what we cannot do - in order to change for the better – is get stuck in the past that got us here. We absolutely need to recognize our mistakes, but we also must learn from them. In order to address the past, we must focus on the future, we must continue to evolve and adapt.</a:t>
            </a:r>
          </a:p>
          <a:p>
            <a:endParaRPr lang="en-US"/>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67535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pPr marL="217170" lvl="1" indent="0" algn="l">
              <a:lnSpc>
                <a:spcPts val="2879"/>
              </a:lnSpc>
              <a:buFont typeface="Arial"/>
              <a:buNone/>
            </a:pPr>
            <a:r>
              <a:rPr lang="en-US" sz="1200">
                <a:solidFill>
                  <a:srgbClr val="FFFFFF"/>
                </a:solidFill>
                <a:latin typeface="Montserrat"/>
              </a:rPr>
              <a:t>Historic Preservation isn’t only a way to protect and celebrate our history, but it is a mechanism to access economic development funding, it can enhance arts and culture, strengthen regional identity, and preservation is more sustainability than building new.</a:t>
            </a:r>
          </a:p>
          <a:p>
            <a:pPr marL="217170" lvl="1" indent="0" algn="l">
              <a:lnSpc>
                <a:spcPts val="2879"/>
              </a:lnSpc>
              <a:buFont typeface="Arial"/>
              <a:buNone/>
            </a:pPr>
            <a:endParaRPr lang="en-US" sz="1200">
              <a:solidFill>
                <a:srgbClr val="FFFFFF"/>
              </a:solidFill>
              <a:latin typeface="Montserrat"/>
            </a:endParaRPr>
          </a:p>
          <a:p>
            <a:pPr marL="217170" lvl="1" indent="0" algn="l">
              <a:lnSpc>
                <a:spcPts val="2879"/>
              </a:lnSpc>
              <a:buFont typeface="Arial"/>
              <a:buNone/>
            </a:pPr>
            <a:r>
              <a:rPr lang="en-US" sz="1200">
                <a:solidFill>
                  <a:srgbClr val="FFFFFF"/>
                </a:solidFill>
                <a:latin typeface="Montserrat"/>
              </a:rPr>
              <a:t>Has anyone here ever been to Philadelphia? Or Boston? What do you do there, as a tourist? You visit the heritage.</a:t>
            </a:r>
          </a:p>
          <a:p>
            <a:pPr marL="217170" lvl="1" indent="0" algn="l">
              <a:lnSpc>
                <a:spcPts val="2879"/>
              </a:lnSpc>
              <a:buFont typeface="Arial"/>
              <a:buNone/>
            </a:pPr>
            <a:endParaRPr lang="en-US" sz="1200">
              <a:solidFill>
                <a:srgbClr val="FFFFFF"/>
              </a:solidFill>
              <a:latin typeface="Montserrat"/>
            </a:endParaRPr>
          </a:p>
          <a:p>
            <a:pPr marL="217170" lvl="1" indent="0" algn="l">
              <a:lnSpc>
                <a:spcPts val="2879"/>
              </a:lnSpc>
              <a:buFont typeface="Arial"/>
              <a:buNone/>
            </a:pPr>
            <a:r>
              <a:rPr lang="en-US" sz="1200">
                <a:solidFill>
                  <a:srgbClr val="FFFFFF"/>
                </a:solidFill>
                <a:latin typeface="Montserrat"/>
              </a:rPr>
              <a:t>A </a:t>
            </a:r>
            <a:r>
              <a:rPr lang="en-US" sz="1200" err="1">
                <a:solidFill>
                  <a:srgbClr val="FFFFFF"/>
                </a:solidFill>
                <a:latin typeface="Montserrat"/>
              </a:rPr>
              <a:t>mainstreet</a:t>
            </a:r>
            <a:r>
              <a:rPr lang="en-US" sz="1200">
                <a:solidFill>
                  <a:srgbClr val="FFFFFF"/>
                </a:solidFill>
                <a:latin typeface="Montserrat"/>
              </a:rPr>
              <a:t> program, is a step towards community prosperity. And our historic preservationist, Randy Greeves, is already assisting our Downtown organizations to establish a </a:t>
            </a:r>
            <a:r>
              <a:rPr lang="en-US" sz="1200" err="1">
                <a:solidFill>
                  <a:srgbClr val="FFFFFF"/>
                </a:solidFill>
                <a:latin typeface="Montserrat"/>
              </a:rPr>
              <a:t>mainsreet</a:t>
            </a:r>
            <a:r>
              <a:rPr lang="en-US" sz="1200">
                <a:solidFill>
                  <a:srgbClr val="FFFFFF"/>
                </a:solidFill>
                <a:latin typeface="Montserrat"/>
              </a:rPr>
              <a:t> program right here in downtown KCK.</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pPr marL="217170" lvl="1" indent="0" algn="l">
              <a:lnSpc>
                <a:spcPts val="2879"/>
              </a:lnSpc>
              <a:buFont typeface="Arial"/>
              <a:buNone/>
            </a:pPr>
            <a:r>
              <a:rPr lang="en-US" sz="1200">
                <a:solidFill>
                  <a:srgbClr val="FFFFFF"/>
                </a:solidFill>
                <a:latin typeface="Montserrat"/>
              </a:rPr>
              <a:t>Make sure DOTS oversees all changes and systems to unify</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52768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The Wyandotte County Land Bank is the result of historic decisions that deeply impacted our black and brown communities. But it is also an asset – it is an opportunity to bring intentional development into KCK that is led by the community. It can be housing, transportation, commerce, parks – and it can be paired with zero match grant programs to address environmental contamination caused by those historic decisions that put </a:t>
            </a:r>
            <a:r>
              <a:rPr lang="en-US" err="1"/>
              <a:t>mutliple</a:t>
            </a:r>
            <a:r>
              <a:rPr lang="en-US"/>
              <a:t> gas stations and coal storage next to residential area. The Land Bank is an opportunity to regenerate our community. </a:t>
            </a:r>
          </a:p>
          <a:p>
            <a:endParaRPr lang="en-US"/>
          </a:p>
          <a:p>
            <a:r>
              <a:rPr lang="en-US"/>
              <a:t>Prioritize urban ag/community gardens; package up multiple parcels for redevelopment</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77644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endParaRPr lang="en-US"/>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155207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endParaRPr lang="en-US"/>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508090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And lastly, before I put my planner’s hat back on, I want to share with you a poem written by KCK’s very own, Dan Erickson, at a Third Friday Art Walk when asked to write about KCK’s strengths, and a future that celebrates those strengths. If you’ve ever stopped by a poetry table at an event – it’s a moment when you can ask a poet to write about literally anything. Dan told me he had a poem to finish about Boogie the Pug before he could get to mine. So, right when the sun was setting, I returned to pick up a poem titled “Fusion.” [reads poem]</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1939783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909432" y="3318450"/>
            <a:ext cx="7275443" cy="2715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your time tonight, I would be happy to answer any questions and would love to learn what places in the city are important to you? What do you think deserves to be preserved?</a:t>
            </a:r>
            <a:endParaRPr/>
          </a:p>
        </p:txBody>
      </p:sp>
      <p:sp>
        <p:nvSpPr>
          <p:cNvPr id="170" name="Google Shape;170;p7:notes"/>
          <p:cNvSpPr>
            <a:spLocks noGrp="1" noRot="1" noChangeAspect="1"/>
          </p:cNvSpPr>
          <p:nvPr>
            <p:ph type="sldImg" idx="2"/>
          </p:nvPr>
        </p:nvSpPr>
        <p:spPr>
          <a:xfrm>
            <a:off x="2478088" y="862013"/>
            <a:ext cx="4138612" cy="2327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I am going to briefly take you through the three step It was first important to establish a vision of prosperity in KCK – what does it mean to have economic prosperity in our community and what might that look like?</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We need a clear, united path forward. </a:t>
            </a:r>
            <a:r>
              <a:rPr lang="en-US" err="1"/>
              <a:t>PlanKCK</a:t>
            </a:r>
            <a:r>
              <a:rPr lang="en-US"/>
              <a:t> is the </a:t>
            </a:r>
            <a:r>
              <a:rPr lang="en-US" err="1"/>
              <a:t>northstar</a:t>
            </a:r>
            <a:r>
              <a:rPr lang="en-US"/>
              <a:t> to get us there.</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237672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had a conversation with DeWayne a couple weeks ago, on a day when he received some bad news about a family member. Yet, his message was: we have to keep moving forward. It’s the only thing we can do. The quote here, is something that DeWayne shared with me. And it gets to the crux of why we need </a:t>
            </a:r>
            <a:r>
              <a:rPr lang="en-US" err="1"/>
              <a:t>PlanKCK</a:t>
            </a:r>
            <a:r>
              <a:rPr lang="en-US"/>
              <a:t> – community it not inanimate, its about the people. And because our community deserves better, and more importantly – our community deserves to dream again. In order to get there, we need to come together under a shared, collaborate vision that focus our energy on strategic steps forward.</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723742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So, in a community with so many needs, we must focus on our strengths. I want to focus on one of those strengths. When the community was asked the question “What makes KCK unique?” – nearly 47% of the responses were some version of the word diversity – diversity of people, places, history, culture, art, food, things to do – and that is something we can celebrate, but also use to bolster KCK. Diversity is part of our spirit, and it will help us move the needle in our community.</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3556429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Many of you have heard what I am about to cover, but I recognize that not everyone was present in my previous presentations.</a:t>
            </a:r>
          </a:p>
          <a:p>
            <a:r>
              <a:rPr lang="en-US"/>
              <a:t>So what exactly is </a:t>
            </a:r>
            <a:r>
              <a:rPr lang="en-US" err="1"/>
              <a:t>PlanKCK</a:t>
            </a:r>
            <a:r>
              <a:rPr lang="en-US"/>
              <a:t>?</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290116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It is a comprehensive vision for our future. If we consider everything that must be accounted for, paid for, managed, improved…to provide a livable, vibrant KCK, especially with a constrained budget, strategic alignment is critical. </a:t>
            </a:r>
            <a:r>
              <a:rPr lang="en-US" err="1"/>
              <a:t>PlanKCK</a:t>
            </a:r>
            <a:r>
              <a:rPr lang="en-US"/>
              <a:t> is the </a:t>
            </a:r>
            <a:r>
              <a:rPr lang="en-US" err="1"/>
              <a:t>northstar</a:t>
            </a:r>
            <a:r>
              <a:rPr lang="en-US"/>
              <a:t> that can provide pull the threads together. </a:t>
            </a:r>
            <a:r>
              <a:rPr lang="en-US" err="1"/>
              <a:t>PlanKCK</a:t>
            </a:r>
            <a:r>
              <a:rPr lang="en-US"/>
              <a:t> truly began with the countywide goDotte Strategic Mobility plan adopted in 2022. This first thread serves as the transportation chapter of </a:t>
            </a:r>
            <a:r>
              <a:rPr lang="en-US" err="1"/>
              <a:t>PlanKCK</a:t>
            </a:r>
            <a:r>
              <a:rPr lang="en-US"/>
              <a:t>. And from there, we began to layer in all the other threads: Historic Preservation Plan, Economic Development Strategic Plan, and Housing Strategy, as well as recommendations from the Mayor’s Task Forces, the Health Department’s Community Health Improvement Plan, the 2024 Budget Process, and many more. The strategic alignment of all these elements will serve as an umbrella to guide all future decision making – updating or creating area plans, updating the zoning code, creating a land bank policy, identifying grant pursuits. Decision making, with great needs and little resources, is made harder without a shared desire for the future. It is also important to keep in mind that this is a broad plan, that it has elasticity, and as the future changes, it can evolve with the community.</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Here are all the threads that make </a:t>
            </a:r>
            <a:r>
              <a:rPr lang="en-US" err="1"/>
              <a:t>PlanKCK</a:t>
            </a:r>
            <a:r>
              <a:rPr lang="en-US"/>
              <a:t> truly comprehensive – 10 elements that outline strategic planning, from economic development to land use to community safety and services. Further, all these elements are designed through four very important lenses: Equity, Access, Health, and Regeneration. We did change sustainability to regeneration to better reflect the need to repair, to prosper, to grow - rather than just sustain.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Use this slide to demonstrate how to read plan/symbols</a:t>
            </a:r>
          </a:p>
          <a:p>
            <a:endParaRPr lang="en-US"/>
          </a:p>
          <a:p>
            <a:r>
              <a:rPr lang="en-US"/>
              <a:t>Reintroduce strategic initiative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3682991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448175" y="392113"/>
            <a:ext cx="3498850"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Engagement truly started with outreach during goDotte Strategic Mobility Plan – we heard the same desires from the community back then: improved streets, reliable frequent transportation, beautiful neighborhoods – access to opportunity. But since then, the </a:t>
            </a:r>
            <a:r>
              <a:rPr lang="en-US" err="1"/>
              <a:t>PlanKCK</a:t>
            </a:r>
            <a:r>
              <a:rPr lang="en-US"/>
              <a:t> engagement process, which started in February of this year, many other elements have been added on. Because you can’t think about addressing your transportation systems without considering how that impacts economic development, the environment, housing, and more. </a:t>
            </a:r>
          </a:p>
          <a:p>
            <a:endParaRPr lang="en-US"/>
          </a:p>
          <a:p>
            <a:r>
              <a:rPr lang="en-US"/>
              <a:t>Our approach included talking to UG leadership and staff, who are not only experts in their fields, but also our neighbors. We hosted events, some on specific topics, others that covered </a:t>
            </a:r>
            <a:r>
              <a:rPr lang="en-US" err="1"/>
              <a:t>PlanKCK</a:t>
            </a:r>
            <a:r>
              <a:rPr lang="en-US"/>
              <a:t> more broadly. And we also attended many events, responding to the feedback we heard to meet people where they are. In total, we attended or hosted over 120 events with more than 5,000 engagements. </a:t>
            </a:r>
            <a:r>
              <a:rPr lang="en-US" err="1"/>
              <a:t>PlanKCK</a:t>
            </a:r>
            <a:r>
              <a:rPr lang="en-US"/>
              <a:t> was also the cover story of the first UG Spotlight delivered to over 66,000 households in October.</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7935C57-C7F7-46B0-946C-994CB6334529}" type="datetime1">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988CF-D65B-4011-BAF0-547B94F7772D}" type="datetime1">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48B0B3-7243-4979-9E10-2E9002A26F12}" type="datetime1">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2 - Grey Background - Footer">
  <p:cSld name="1_2 - Grey Background - Footer">
    <p:spTree>
      <p:nvGrpSpPr>
        <p:cNvPr id="1" name="Shape 27"/>
        <p:cNvGrpSpPr/>
        <p:nvPr/>
      </p:nvGrpSpPr>
      <p:grpSpPr>
        <a:xfrm>
          <a:off x="0" y="0"/>
          <a:ext cx="0" cy="0"/>
          <a:chOff x="0" y="0"/>
          <a:chExt cx="0" cy="0"/>
        </a:xfrm>
      </p:grpSpPr>
      <p:pic>
        <p:nvPicPr>
          <p:cNvPr id="2" name="Google Shape;120;p3">
            <a:extLst>
              <a:ext uri="{FF2B5EF4-FFF2-40B4-BE49-F238E27FC236}">
                <a16:creationId xmlns:a16="http://schemas.microsoft.com/office/drawing/2014/main" id="{62CE9318-6CCA-8F82-862E-A0FA23E4386F}"/>
              </a:ext>
            </a:extLst>
          </p:cNvPr>
          <p:cNvPicPr preferRelativeResize="0"/>
          <p:nvPr userDrawn="1"/>
        </p:nvPicPr>
        <p:blipFill rotWithShape="1">
          <a:blip r:embed="rId2">
            <a:alphaModFix/>
          </a:blip>
          <a:srcRect l="-5029" r="5029"/>
          <a:stretch/>
        </p:blipFill>
        <p:spPr>
          <a:xfrm>
            <a:off x="499206" y="8267700"/>
            <a:ext cx="951435" cy="1574661"/>
          </a:xfrm>
          <a:prstGeom prst="rect">
            <a:avLst/>
          </a:prstGeom>
          <a:noFill/>
          <a:ln>
            <a:noFill/>
          </a:ln>
        </p:spPr>
      </p:pic>
      <p:sp>
        <p:nvSpPr>
          <p:cNvPr id="3" name="TextBox 2">
            <a:extLst>
              <a:ext uri="{FF2B5EF4-FFF2-40B4-BE49-F238E27FC236}">
                <a16:creationId xmlns:a16="http://schemas.microsoft.com/office/drawing/2014/main" id="{AD8E5AAD-8CF0-B83C-954A-E324296A1675}"/>
              </a:ext>
            </a:extLst>
          </p:cNvPr>
          <p:cNvSpPr txBox="1"/>
          <p:nvPr userDrawn="1"/>
        </p:nvSpPr>
        <p:spPr>
          <a:xfrm>
            <a:off x="13597794" y="9380696"/>
            <a:ext cx="4191000" cy="369332"/>
          </a:xfrm>
          <a:prstGeom prst="rect">
            <a:avLst/>
          </a:prstGeom>
          <a:noFill/>
        </p:spPr>
        <p:txBody>
          <a:bodyPr wrap="square" rtlCol="0">
            <a:spAutoFit/>
          </a:bodyPr>
          <a:lstStyle/>
          <a:p>
            <a:pPr algn="r"/>
            <a:r>
              <a:rPr lang="en-US" sz="1800">
                <a:solidFill>
                  <a:schemeClr val="bg1"/>
                </a:solidFill>
                <a:latin typeface="Montserrat" panose="00000500000000000000" pitchFamily="50" charset="0"/>
              </a:rPr>
              <a:t>wycokck.org/plan</a:t>
            </a:r>
            <a:r>
              <a:rPr lang="en-US" sz="1800">
                <a:solidFill>
                  <a:srgbClr val="F5A31D"/>
                </a:solidFill>
                <a:latin typeface="Montserrat" panose="00000500000000000000" pitchFamily="50" charset="0"/>
              </a:rPr>
              <a:t>KCK</a:t>
            </a:r>
          </a:p>
        </p:txBody>
      </p:sp>
    </p:spTree>
    <p:extLst>
      <p:ext uri="{BB962C8B-B14F-4D97-AF65-F5344CB8AC3E}">
        <p14:creationId xmlns:p14="http://schemas.microsoft.com/office/powerpoint/2010/main" val="3742298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62" name="Google Shape;62;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3" name="Google Shape;63;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5114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8"/>
          <p:cNvSpPr>
            <a:spLocks noGrp="1"/>
          </p:cNvSpPr>
          <p:nvPr>
            <p:ph type="pic" idx="2"/>
          </p:nvPr>
        </p:nvSpPr>
        <p:spPr>
          <a:xfrm>
            <a:off x="7774782" y="1481138"/>
            <a:ext cx="9258300" cy="7310438"/>
          </a:xfrm>
          <a:prstGeom prst="rect">
            <a:avLst/>
          </a:prstGeom>
          <a:noFill/>
          <a:ln>
            <a:noFill/>
          </a:ln>
        </p:spPr>
      </p:sp>
      <p:sp>
        <p:nvSpPr>
          <p:cNvPr id="69" name="Google Shape;69;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70" name="Google Shape;70;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9956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6" name="Google Shape;76;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6341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82" name="Google Shape;82;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60148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8" name="Google Shape;1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6777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4" name="Google Shape;2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9054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2 - Grey Background - Footer">
  <p:cSld name="1_2 - Grey Background - Footer">
    <p:spTree>
      <p:nvGrpSpPr>
        <p:cNvPr id="1" name="Shape 27"/>
        <p:cNvGrpSpPr/>
        <p:nvPr/>
      </p:nvGrpSpPr>
      <p:grpSpPr>
        <a:xfrm>
          <a:off x="0" y="0"/>
          <a:ext cx="0" cy="0"/>
          <a:chOff x="0" y="0"/>
          <a:chExt cx="0" cy="0"/>
        </a:xfrm>
      </p:grpSpPr>
      <p:pic>
        <p:nvPicPr>
          <p:cNvPr id="2" name="Google Shape;120;p3">
            <a:extLst>
              <a:ext uri="{FF2B5EF4-FFF2-40B4-BE49-F238E27FC236}">
                <a16:creationId xmlns:a16="http://schemas.microsoft.com/office/drawing/2014/main" id="{62CE9318-6CCA-8F82-862E-A0FA23E4386F}"/>
              </a:ext>
            </a:extLst>
          </p:cNvPr>
          <p:cNvPicPr preferRelativeResize="0"/>
          <p:nvPr userDrawn="1"/>
        </p:nvPicPr>
        <p:blipFill rotWithShape="1">
          <a:blip r:embed="rId2">
            <a:alphaModFix/>
          </a:blip>
          <a:srcRect l="-5029" r="5029"/>
          <a:stretch/>
        </p:blipFill>
        <p:spPr>
          <a:xfrm>
            <a:off x="499206" y="8267700"/>
            <a:ext cx="951435" cy="1574661"/>
          </a:xfrm>
          <a:prstGeom prst="rect">
            <a:avLst/>
          </a:prstGeom>
          <a:noFill/>
          <a:ln>
            <a:noFill/>
          </a:ln>
        </p:spPr>
      </p:pic>
      <p:sp>
        <p:nvSpPr>
          <p:cNvPr id="3" name="TextBox 2">
            <a:extLst>
              <a:ext uri="{FF2B5EF4-FFF2-40B4-BE49-F238E27FC236}">
                <a16:creationId xmlns:a16="http://schemas.microsoft.com/office/drawing/2014/main" id="{AD8E5AAD-8CF0-B83C-954A-E324296A1675}"/>
              </a:ext>
            </a:extLst>
          </p:cNvPr>
          <p:cNvSpPr txBox="1"/>
          <p:nvPr userDrawn="1"/>
        </p:nvSpPr>
        <p:spPr>
          <a:xfrm>
            <a:off x="13597794" y="9380696"/>
            <a:ext cx="4191000" cy="369332"/>
          </a:xfrm>
          <a:prstGeom prst="rect">
            <a:avLst/>
          </a:prstGeom>
          <a:noFill/>
        </p:spPr>
        <p:txBody>
          <a:bodyPr wrap="square" rtlCol="0">
            <a:spAutoFit/>
          </a:bodyPr>
          <a:lstStyle/>
          <a:p>
            <a:pPr algn="r"/>
            <a:r>
              <a:rPr lang="en-US" sz="1800">
                <a:solidFill>
                  <a:schemeClr val="bg1"/>
                </a:solidFill>
                <a:latin typeface="Montserrat" panose="00000500000000000000" pitchFamily="50" charset="0"/>
              </a:rPr>
              <a:t>wycokck.org/</a:t>
            </a:r>
            <a:r>
              <a:rPr lang="en-US" sz="1800" err="1">
                <a:solidFill>
                  <a:schemeClr val="bg1"/>
                </a:solidFill>
                <a:latin typeface="Montserrat" panose="00000500000000000000" pitchFamily="50" charset="0"/>
              </a:rPr>
              <a:t>plan</a:t>
            </a:r>
            <a:r>
              <a:rPr lang="en-US" sz="1800" err="1">
                <a:solidFill>
                  <a:srgbClr val="F5A31D"/>
                </a:solidFill>
                <a:latin typeface="Montserrat" panose="00000500000000000000" pitchFamily="50" charset="0"/>
              </a:rPr>
              <a:t>KCK</a:t>
            </a:r>
            <a:endParaRPr lang="en-US" sz="1800">
              <a:solidFill>
                <a:srgbClr val="F5A31D"/>
              </a:solidFill>
              <a:latin typeface="Montserrat" panose="00000500000000000000" pitchFamily="50" charset="0"/>
            </a:endParaRPr>
          </a:p>
        </p:txBody>
      </p:sp>
    </p:spTree>
    <p:extLst>
      <p:ext uri="{BB962C8B-B14F-4D97-AF65-F5344CB8AC3E}">
        <p14:creationId xmlns:p14="http://schemas.microsoft.com/office/powerpoint/2010/main" val="310432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4A591-1944-493F-8930-74B5A1F0D82B}" type="datetime1">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1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31" name="Google Shape;31;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39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4"/>
        <p:cNvGrpSpPr/>
        <p:nvPr/>
      </p:nvGrpSpPr>
      <p:grpSpPr>
        <a:xfrm>
          <a:off x="0" y="0"/>
          <a:ext cx="0" cy="0"/>
          <a:chOff x="0" y="0"/>
          <a:chExt cx="0" cy="0"/>
        </a:xfrm>
      </p:grpSpPr>
      <p:sp>
        <p:nvSpPr>
          <p:cNvPr id="35" name="Google Shape;35;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7" name="Google Shape;37;p1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8" name="Google Shape;38;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5654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
        <p:cNvGrpSpPr/>
        <p:nvPr/>
      </p:nvGrpSpPr>
      <p:grpSpPr>
        <a:xfrm>
          <a:off x="0" y="0"/>
          <a:ext cx="0" cy="0"/>
          <a:chOff x="0" y="0"/>
          <a:chExt cx="0" cy="0"/>
        </a:xfrm>
      </p:grpSpPr>
      <p:sp>
        <p:nvSpPr>
          <p:cNvPr id="42" name="Google Shape;42;p1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4" name="Google Shape;44;p1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5" name="Google Shape;45;p1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6" name="Google Shape;46;p1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7" name="Google Shape;47;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0950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1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9611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81663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62" name="Google Shape;62;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3" name="Google Shape;63;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4073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8"/>
          <p:cNvSpPr>
            <a:spLocks noGrp="1"/>
          </p:cNvSpPr>
          <p:nvPr>
            <p:ph type="pic" idx="2"/>
          </p:nvPr>
        </p:nvSpPr>
        <p:spPr>
          <a:xfrm>
            <a:off x="7774782" y="1481138"/>
            <a:ext cx="9258300" cy="7310438"/>
          </a:xfrm>
          <a:prstGeom prst="rect">
            <a:avLst/>
          </a:prstGeom>
          <a:noFill/>
          <a:ln>
            <a:noFill/>
          </a:ln>
        </p:spPr>
      </p:sp>
      <p:sp>
        <p:nvSpPr>
          <p:cNvPr id="69" name="Google Shape;69;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70" name="Google Shape;70;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0948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6" name="Google Shape;76;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5785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82" name="Google Shape;82;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605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7971A5-4C20-45CB-84E1-6EE1C0F6781A}" type="datetime1">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892D26-C1E1-4359-A5FA-2CB41C9EB860}" type="datetime1">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E9EAB-5D21-4629-AE01-1F8334300F09}" type="datetime1">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5577F-E40F-4AA3-94EB-4AC4B2E630F9}" type="datetime1">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190CA-3736-4BC1-97A9-C80F9EBD3A2B}" type="datetime1">
              <a:rPr lang="en-US" smtClean="0"/>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086B8A-59B8-4053-9D2A-7D2E8130774A}" type="datetime1">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E03DB8-ECE2-4ED5-903B-80B11A1B44D9}" type="datetime1">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19246-71F2-413A-BDDC-67E9C9FDB8C2}" type="datetime1">
              <a:rPr lang="en-US" smtClean="0"/>
              <a:t>11/13/2023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4910869"/>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2265862"/>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zzBslB2ihw?feature=oembed" TargetMode="External"/><Relationship Id="rId5" Type="http://schemas.openxmlformats.org/officeDocument/2006/relationships/image" Target="../media/image8.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20_1D6B8180.xml"/><Relationship Id="rId7"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microsoft.com/office/2018/10/relationships/comments" Target="../comments/modernComment_773_0.xml"/><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hyperlink" Target="http://www.wycokck.org/planKC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2" name="TextBox 2"/>
          <p:cNvSpPr txBox="1"/>
          <p:nvPr/>
        </p:nvSpPr>
        <p:spPr>
          <a:xfrm>
            <a:off x="1129513" y="3559123"/>
            <a:ext cx="8048344" cy="4565352"/>
          </a:xfrm>
          <a:prstGeom prst="rect">
            <a:avLst/>
          </a:prstGeom>
        </p:spPr>
        <p:txBody>
          <a:bodyPr wrap="square" lIns="0" tIns="0" rIns="0" bIns="0" rtlCol="0" anchor="t">
            <a:spAutoFit/>
          </a:bodyPr>
          <a:lstStyle/>
          <a:p>
            <a:pPr algn="r">
              <a:lnSpc>
                <a:spcPts val="7128"/>
              </a:lnSpc>
            </a:pPr>
            <a:r>
              <a:rPr lang="en-US" sz="6600">
                <a:solidFill>
                  <a:srgbClr val="FFFFFF"/>
                </a:solidFill>
                <a:latin typeface="Montserrat Bold"/>
              </a:rPr>
              <a:t>Citywide Comprehensive </a:t>
            </a:r>
            <a:br>
              <a:rPr lang="en-US" sz="6600">
                <a:solidFill>
                  <a:srgbClr val="FFFFFF"/>
                </a:solidFill>
                <a:latin typeface="Montserrat Bold"/>
              </a:rPr>
            </a:br>
            <a:r>
              <a:rPr lang="en-US" sz="6600">
                <a:solidFill>
                  <a:srgbClr val="FFFFFF"/>
                </a:solidFill>
                <a:latin typeface="Montserrat Bold"/>
              </a:rPr>
              <a:t>Plan</a:t>
            </a:r>
          </a:p>
          <a:p>
            <a:pPr algn="r">
              <a:lnSpc>
                <a:spcPts val="2592"/>
              </a:lnSpc>
            </a:pPr>
            <a:r>
              <a:rPr lang="en-US" sz="2400">
                <a:solidFill>
                  <a:srgbClr val="FFFFFF"/>
                </a:solidFill>
                <a:latin typeface="Montserrat Bold"/>
              </a:rPr>
              <a:t>November 13, 2023</a:t>
            </a:r>
          </a:p>
          <a:p>
            <a:pPr algn="r">
              <a:lnSpc>
                <a:spcPts val="2592"/>
              </a:lnSpc>
            </a:pPr>
            <a:r>
              <a:rPr lang="en-US" sz="2400">
                <a:solidFill>
                  <a:srgbClr val="FFFFFF"/>
                </a:solidFill>
                <a:latin typeface="Montserrat Bold"/>
              </a:rPr>
              <a:t>City Planning Commission</a:t>
            </a:r>
          </a:p>
          <a:p>
            <a:pPr algn="r">
              <a:lnSpc>
                <a:spcPts val="2268"/>
              </a:lnSpc>
            </a:pPr>
            <a:endParaRPr lang="en-US" sz="2100">
              <a:solidFill>
                <a:srgbClr val="FFFFFF"/>
              </a:solidFill>
              <a:latin typeface="Montserrat Bold"/>
            </a:endParaRPr>
          </a:p>
          <a:p>
            <a:pPr algn="r">
              <a:lnSpc>
                <a:spcPts val="2268"/>
              </a:lnSpc>
            </a:pPr>
            <a:r>
              <a:rPr lang="en-US" sz="2100">
                <a:solidFill>
                  <a:srgbClr val="FFFFFF"/>
                </a:solidFill>
                <a:latin typeface="Montserrat Bold"/>
              </a:rPr>
              <a:t>Alyssa Marcy</a:t>
            </a:r>
          </a:p>
          <a:p>
            <a:pPr algn="r">
              <a:lnSpc>
                <a:spcPts val="2268"/>
              </a:lnSpc>
            </a:pPr>
            <a:r>
              <a:rPr lang="en-US" sz="2100">
                <a:solidFill>
                  <a:srgbClr val="FFFFFF"/>
                </a:solidFill>
                <a:latin typeface="Montserrat Bold"/>
              </a:rPr>
              <a:t>Long Range Planner</a:t>
            </a:r>
            <a:br>
              <a:rPr lang="en-US" sz="2100">
                <a:solidFill>
                  <a:srgbClr val="FFFFFF"/>
                </a:solidFill>
                <a:latin typeface="Montserrat Bold"/>
              </a:rPr>
            </a:br>
            <a:endParaRPr lang="en-US"/>
          </a:p>
        </p:txBody>
      </p:sp>
      <p:sp>
        <p:nvSpPr>
          <p:cNvPr id="3" name="Freeform 3"/>
          <p:cNvSpPr/>
          <p:nvPr/>
        </p:nvSpPr>
        <p:spPr>
          <a:xfrm>
            <a:off x="9397220" y="1550042"/>
            <a:ext cx="7761267" cy="7720816"/>
          </a:xfrm>
          <a:custGeom>
            <a:avLst/>
            <a:gdLst/>
            <a:ahLst/>
            <a:cxnLst/>
            <a:rect l="l" t="t" r="r" b="b"/>
            <a:pathLst>
              <a:path w="7761267" h="7720816">
                <a:moveTo>
                  <a:pt x="0" y="0"/>
                </a:moveTo>
                <a:lnTo>
                  <a:pt x="7761266" y="0"/>
                </a:lnTo>
                <a:lnTo>
                  <a:pt x="7761266" y="7720816"/>
                </a:lnTo>
                <a:lnTo>
                  <a:pt x="0" y="7720816"/>
                </a:lnTo>
                <a:lnTo>
                  <a:pt x="0" y="0"/>
                </a:lnTo>
                <a:close/>
              </a:path>
            </a:pathLst>
          </a:custGeom>
          <a:blipFill>
            <a:blip r:embed="rId3"/>
            <a:stretch>
              <a:fillRect/>
            </a:stretch>
          </a:blipFill>
        </p:spPr>
        <p:txBody>
          <a:bodyPr/>
          <a:lstStyle/>
          <a:p>
            <a:endParaRPr lang="en-US"/>
          </a:p>
        </p:txBody>
      </p:sp>
      <p:sp>
        <p:nvSpPr>
          <p:cNvPr id="4" name="Freeform 4"/>
          <p:cNvSpPr/>
          <p:nvPr/>
        </p:nvSpPr>
        <p:spPr>
          <a:xfrm>
            <a:off x="12982201" y="3559123"/>
            <a:ext cx="4815510" cy="3702654"/>
          </a:xfrm>
          <a:custGeom>
            <a:avLst/>
            <a:gdLst/>
            <a:ahLst/>
            <a:cxnLst/>
            <a:rect l="l" t="t" r="r" b="b"/>
            <a:pathLst>
              <a:path w="4815510" h="3702654">
                <a:moveTo>
                  <a:pt x="0" y="0"/>
                </a:moveTo>
                <a:lnTo>
                  <a:pt x="4815510" y="0"/>
                </a:lnTo>
                <a:lnTo>
                  <a:pt x="4815510" y="3702654"/>
                </a:lnTo>
                <a:lnTo>
                  <a:pt x="0" y="3702654"/>
                </a:lnTo>
                <a:lnTo>
                  <a:pt x="0" y="0"/>
                </a:lnTo>
                <a:close/>
              </a:path>
            </a:pathLst>
          </a:custGeom>
          <a:blipFill>
            <a:blip r:embed="rId4"/>
            <a:stretch>
              <a:fillRect t="-129418" b="-2"/>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D16FD8B6-9EF1-895F-B353-B27E0CAB0678}"/>
              </a:ext>
            </a:extLst>
          </p:cNvPr>
          <p:cNvSpPr txBox="1"/>
          <p:nvPr/>
        </p:nvSpPr>
        <p:spPr>
          <a:xfrm>
            <a:off x="3889375" y="301625"/>
            <a:ext cx="1714500" cy="1301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6">
            <a:extLst>
              <a:ext uri="{FF2B5EF4-FFF2-40B4-BE49-F238E27FC236}">
                <a16:creationId xmlns:a16="http://schemas.microsoft.com/office/drawing/2014/main" id="{D3CC74C7-62C6-1CCC-23E7-4E32893DD4B3}"/>
              </a:ext>
            </a:extLst>
          </p:cNvPr>
          <p:cNvSpPr txBox="1"/>
          <p:nvPr/>
        </p:nvSpPr>
        <p:spPr>
          <a:xfrm>
            <a:off x="818557" y="580166"/>
            <a:ext cx="12867000" cy="1846659"/>
          </a:xfrm>
          <a:prstGeom prst="rect">
            <a:avLst/>
          </a:prstGeom>
        </p:spPr>
        <p:txBody>
          <a:bodyPr lIns="0" tIns="0" rIns="0" bIns="0" rtlCol="0" anchor="t">
            <a:spAutoFit/>
          </a:bodyPr>
          <a:lstStyle/>
          <a:p>
            <a:pPr algn="l">
              <a:lnSpc>
                <a:spcPts val="7200"/>
              </a:lnSpc>
            </a:pPr>
            <a:r>
              <a:rPr lang="en-US" sz="6600">
                <a:solidFill>
                  <a:srgbClr val="FFFFFF"/>
                </a:solidFill>
                <a:latin typeface="Montserrat Bold"/>
              </a:rPr>
              <a:t>Engagement </a:t>
            </a:r>
            <a:br>
              <a:rPr lang="en-US" sz="6600">
                <a:solidFill>
                  <a:srgbClr val="FFFFFF"/>
                </a:solidFill>
                <a:latin typeface="Montserrat Bold"/>
              </a:rPr>
            </a:br>
            <a:r>
              <a:rPr lang="en-US" sz="6600">
                <a:solidFill>
                  <a:srgbClr val="F5A31D"/>
                </a:solidFill>
                <a:latin typeface="Montserrat Bold"/>
              </a:rPr>
              <a:t>To Date</a:t>
            </a:r>
          </a:p>
        </p:txBody>
      </p:sp>
      <p:pic>
        <p:nvPicPr>
          <p:cNvPr id="2" name="Picture 1">
            <a:extLst>
              <a:ext uri="{FF2B5EF4-FFF2-40B4-BE49-F238E27FC236}">
                <a16:creationId xmlns:a16="http://schemas.microsoft.com/office/drawing/2014/main" id="{7E18E069-3EC8-831A-A2B8-6788E2077BFA}"/>
              </a:ext>
            </a:extLst>
          </p:cNvPr>
          <p:cNvPicPr>
            <a:picLocks noChangeAspect="1"/>
          </p:cNvPicPr>
          <p:nvPr/>
        </p:nvPicPr>
        <p:blipFill>
          <a:blip r:embed="rId3"/>
          <a:stretch>
            <a:fillRect/>
          </a:stretch>
        </p:blipFill>
        <p:spPr>
          <a:xfrm>
            <a:off x="9877153" y="580166"/>
            <a:ext cx="7592290" cy="5694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F2FC83BB-1F7A-8222-5F27-84C05E533390}"/>
              </a:ext>
            </a:extLst>
          </p:cNvPr>
          <p:cNvPicPr>
            <a:picLocks noChangeAspect="1"/>
          </p:cNvPicPr>
          <p:nvPr/>
        </p:nvPicPr>
        <p:blipFill rotWithShape="1">
          <a:blip r:embed="rId4"/>
          <a:srcRect l="20713" t="11021" b="20735"/>
          <a:stretch/>
        </p:blipFill>
        <p:spPr>
          <a:xfrm>
            <a:off x="8853931" y="5159634"/>
            <a:ext cx="8782463" cy="4252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7">
            <a:extLst>
              <a:ext uri="{FF2B5EF4-FFF2-40B4-BE49-F238E27FC236}">
                <a16:creationId xmlns:a16="http://schemas.microsoft.com/office/drawing/2014/main" id="{38DD54E8-30AB-24EA-20B7-CB6D437CB137}"/>
              </a:ext>
            </a:extLst>
          </p:cNvPr>
          <p:cNvSpPr txBox="1"/>
          <p:nvPr/>
        </p:nvSpPr>
        <p:spPr>
          <a:xfrm>
            <a:off x="974922" y="3508297"/>
            <a:ext cx="7592289" cy="3657411"/>
          </a:xfrm>
          <a:prstGeom prst="rect">
            <a:avLst/>
          </a:prstGeom>
        </p:spPr>
        <p:txBody>
          <a:bodyPr wrap="square" lIns="0" tIns="0" rIns="0" bIns="0" rtlCol="0" anchor="t">
            <a:spAutoFit/>
          </a:bodyPr>
          <a:lstStyle/>
          <a:p>
            <a:pPr marL="488315" lvl="1" indent="-243840" algn="l">
              <a:spcBef>
                <a:spcPts val="1200"/>
              </a:spcBef>
              <a:buFont typeface="Arial"/>
              <a:buChar char="•"/>
            </a:pPr>
            <a:r>
              <a:rPr lang="en-US" sz="2700">
                <a:solidFill>
                  <a:srgbClr val="FFFFFF"/>
                </a:solidFill>
                <a:latin typeface="Montserrat"/>
              </a:rPr>
              <a:t>Over 120 events attended or hosted</a:t>
            </a:r>
          </a:p>
          <a:p>
            <a:pPr marL="945515" lvl="2" indent="-243840">
              <a:spcBef>
                <a:spcPts val="1200"/>
              </a:spcBef>
              <a:buFont typeface="Arial"/>
              <a:buChar char="•"/>
            </a:pPr>
            <a:r>
              <a:rPr lang="en-US" sz="2700">
                <a:solidFill>
                  <a:srgbClr val="FFFFFF"/>
                </a:solidFill>
                <a:latin typeface="Montserrat"/>
              </a:rPr>
              <a:t>30 attended events</a:t>
            </a:r>
          </a:p>
          <a:p>
            <a:pPr marL="488315" lvl="1" indent="-243840" algn="l">
              <a:spcBef>
                <a:spcPts val="1200"/>
              </a:spcBef>
              <a:buFont typeface="Arial"/>
              <a:buChar char="•"/>
            </a:pPr>
            <a:r>
              <a:rPr lang="en-US" sz="2700">
                <a:solidFill>
                  <a:srgbClr val="FFFFFF"/>
                </a:solidFill>
                <a:latin typeface="Montserrat"/>
                <a:ea typeface="+mn-lt"/>
                <a:cs typeface="+mn-lt"/>
              </a:rPr>
              <a:t>More than 5,000 engagements</a:t>
            </a:r>
          </a:p>
          <a:p>
            <a:pPr marL="488315" lvl="1" indent="-243840">
              <a:lnSpc>
                <a:spcPts val="3240"/>
              </a:lnSpc>
              <a:spcBef>
                <a:spcPts val="1200"/>
              </a:spcBef>
              <a:buFont typeface="Arial"/>
              <a:buChar char="•"/>
            </a:pPr>
            <a:r>
              <a:rPr lang="en-US" sz="2700">
                <a:solidFill>
                  <a:srgbClr val="FFFFFF"/>
                </a:solidFill>
                <a:latin typeface="Montserrat"/>
                <a:ea typeface="+mn-lt"/>
                <a:cs typeface="+mn-lt"/>
              </a:rPr>
              <a:t>300+ survey responses (bilingual)</a:t>
            </a:r>
          </a:p>
          <a:p>
            <a:pPr marL="488315" lvl="1" indent="-243840">
              <a:lnSpc>
                <a:spcPts val="3240"/>
              </a:lnSpc>
              <a:spcBef>
                <a:spcPts val="1200"/>
              </a:spcBef>
              <a:buFont typeface="Arial"/>
              <a:buChar char="•"/>
            </a:pPr>
            <a:r>
              <a:rPr lang="en-US" sz="2700">
                <a:solidFill>
                  <a:srgbClr val="FFFFFF"/>
                </a:solidFill>
                <a:latin typeface="Montserrat"/>
                <a:ea typeface="+mn-lt"/>
                <a:cs typeface="+mn-lt"/>
              </a:rPr>
              <a:t>Front page of UG Spotlight – 66,000 households</a:t>
            </a:r>
          </a:p>
          <a:p>
            <a:pPr marL="488315" lvl="1" indent="-243840">
              <a:lnSpc>
                <a:spcPts val="3240"/>
              </a:lnSpc>
              <a:spcBef>
                <a:spcPts val="1200"/>
              </a:spcBef>
              <a:buFont typeface="Arial"/>
              <a:buChar char="•"/>
            </a:pPr>
            <a:r>
              <a:rPr lang="en-US" sz="2700">
                <a:solidFill>
                  <a:srgbClr val="FFFFFF"/>
                </a:solidFill>
                <a:latin typeface="Montserrat"/>
                <a:ea typeface="+mn-lt"/>
                <a:cs typeface="+mn-lt"/>
              </a:rPr>
              <a:t>950 subscribers to </a:t>
            </a:r>
            <a:r>
              <a:rPr lang="en-US" sz="2700" err="1">
                <a:solidFill>
                  <a:srgbClr val="FFFFFF"/>
                </a:solidFill>
                <a:latin typeface="Montserrat"/>
                <a:ea typeface="+mn-lt"/>
                <a:cs typeface="+mn-lt"/>
              </a:rPr>
              <a:t>PlanKCK</a:t>
            </a:r>
            <a:r>
              <a:rPr lang="en-US" sz="2700">
                <a:solidFill>
                  <a:srgbClr val="FFFFFF"/>
                </a:solidFill>
                <a:latin typeface="Montserrat"/>
                <a:ea typeface="+mn-lt"/>
                <a:cs typeface="+mn-lt"/>
              </a:rPr>
              <a:t> email list</a:t>
            </a:r>
          </a:p>
        </p:txBody>
      </p:sp>
      <p:sp>
        <p:nvSpPr>
          <p:cNvPr id="5" name="TextBox 3">
            <a:extLst>
              <a:ext uri="{FF2B5EF4-FFF2-40B4-BE49-F238E27FC236}">
                <a16:creationId xmlns:a16="http://schemas.microsoft.com/office/drawing/2014/main" id="{F6DB90D5-4818-B0C5-025B-54D37C5D4495}"/>
              </a:ext>
            </a:extLst>
          </p:cNvPr>
          <p:cNvSpPr txBox="1"/>
          <p:nvPr/>
        </p:nvSpPr>
        <p:spPr>
          <a:xfrm>
            <a:off x="13841634" y="9578816"/>
            <a:ext cx="4008120" cy="253787"/>
          </a:xfrm>
          <a:prstGeom prst="rect">
            <a:avLst/>
          </a:prstGeom>
        </p:spPr>
        <p:txBody>
          <a:bodyPr lIns="0" tIns="0" rIns="0" bIns="0" rtlCol="0" anchor="t">
            <a:spAutoFit/>
          </a:bodyPr>
          <a:lstStyle/>
          <a:p>
            <a:pPr algn="r">
              <a:lnSpc>
                <a:spcPts val="2160"/>
              </a:lnSpc>
            </a:pPr>
            <a:r>
              <a:rPr lang="en-US" sz="1400">
                <a:solidFill>
                  <a:srgbClr val="FFFFFF"/>
                </a:solidFill>
                <a:latin typeface="Montserrat"/>
              </a:rPr>
              <a:t>PAGE | </a:t>
            </a:r>
            <a:fld id="{01CA991C-EC7D-491C-930E-709510496279}" type="slidenum">
              <a:rPr lang="en-US" sz="1400" smtClean="0">
                <a:solidFill>
                  <a:srgbClr val="F5A31D"/>
                </a:solidFill>
                <a:latin typeface="Montserrat"/>
              </a:rPr>
              <a:t>10</a:t>
            </a:fld>
            <a:endParaRPr lang="en-US" sz="1400">
              <a:solidFill>
                <a:srgbClr val="F5A31D"/>
              </a:solidFill>
              <a:latin typeface="Montserrat"/>
            </a:endParaRPr>
          </a:p>
        </p:txBody>
      </p:sp>
      <p:sp>
        <p:nvSpPr>
          <p:cNvPr id="6" name="Freeform 12">
            <a:extLst>
              <a:ext uri="{FF2B5EF4-FFF2-40B4-BE49-F238E27FC236}">
                <a16:creationId xmlns:a16="http://schemas.microsoft.com/office/drawing/2014/main" id="{B4EEA884-9714-9A04-9BD1-5191147E3496}"/>
              </a:ext>
            </a:extLst>
          </p:cNvPr>
          <p:cNvSpPr/>
          <p:nvPr/>
        </p:nvSpPr>
        <p:spPr>
          <a:xfrm>
            <a:off x="651606" y="84201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5"/>
            <a:stretch>
              <a:fillRect l="5028" r="-5028"/>
            </a:stretch>
          </a:blipFill>
        </p:spPr>
        <p:txBody>
          <a:bodyPr/>
          <a:lstStyle/>
          <a:p>
            <a:endParaRPr lang="en-US"/>
          </a:p>
        </p:txBody>
      </p:sp>
    </p:spTree>
    <p:extLst>
      <p:ext uri="{BB962C8B-B14F-4D97-AF65-F5344CB8AC3E}">
        <p14:creationId xmlns:p14="http://schemas.microsoft.com/office/powerpoint/2010/main" val="333774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D16FD8B6-9EF1-895F-B353-B27E0CAB0678}"/>
              </a:ext>
            </a:extLst>
          </p:cNvPr>
          <p:cNvSpPr txBox="1"/>
          <p:nvPr/>
        </p:nvSpPr>
        <p:spPr>
          <a:xfrm>
            <a:off x="3889375" y="301625"/>
            <a:ext cx="1714500" cy="1301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2" name="Online Media 1" title="2023 Neighborhood Summit">
            <a:hlinkClick r:id="" action="ppaction://media"/>
            <a:extLst>
              <a:ext uri="{FF2B5EF4-FFF2-40B4-BE49-F238E27FC236}">
                <a16:creationId xmlns:a16="http://schemas.microsoft.com/office/drawing/2014/main" id="{5AD6B386-3126-9313-40BA-3FB1989322E9}"/>
              </a:ext>
            </a:extLst>
          </p:cNvPr>
          <p:cNvPicPr>
            <a:picLocks noRot="1" noChangeAspect="1"/>
          </p:cNvPicPr>
          <p:nvPr>
            <a:videoFile r:link="rId1"/>
          </p:nvPr>
        </p:nvPicPr>
        <p:blipFill>
          <a:blip r:embed="rId4"/>
          <a:stretch>
            <a:fillRect/>
          </a:stretch>
        </p:blipFill>
        <p:spPr>
          <a:xfrm>
            <a:off x="1891513" y="896397"/>
            <a:ext cx="15033991" cy="8494205"/>
          </a:xfrm>
          <a:prstGeom prst="rect">
            <a:avLst/>
          </a:prstGeom>
        </p:spPr>
      </p:pic>
      <p:sp>
        <p:nvSpPr>
          <p:cNvPr id="3" name="TextBox 3">
            <a:extLst>
              <a:ext uri="{FF2B5EF4-FFF2-40B4-BE49-F238E27FC236}">
                <a16:creationId xmlns:a16="http://schemas.microsoft.com/office/drawing/2014/main" id="{33B48852-677C-73F8-AAF5-9BDAF81485D1}"/>
              </a:ext>
            </a:extLst>
          </p:cNvPr>
          <p:cNvSpPr txBox="1"/>
          <p:nvPr/>
        </p:nvSpPr>
        <p:spPr>
          <a:xfrm>
            <a:off x="13841634" y="9578816"/>
            <a:ext cx="4008120" cy="253787"/>
          </a:xfrm>
          <a:prstGeom prst="rect">
            <a:avLst/>
          </a:prstGeom>
        </p:spPr>
        <p:txBody>
          <a:bodyPr lIns="0" tIns="0" rIns="0" bIns="0" rtlCol="0" anchor="t">
            <a:spAutoFit/>
          </a:bodyPr>
          <a:lstStyle/>
          <a:p>
            <a:pPr algn="r">
              <a:lnSpc>
                <a:spcPts val="2160"/>
              </a:lnSpc>
            </a:pPr>
            <a:r>
              <a:rPr lang="en-US" sz="1400">
                <a:solidFill>
                  <a:srgbClr val="FFFFFF"/>
                </a:solidFill>
                <a:latin typeface="Montserrat"/>
              </a:rPr>
              <a:t>PAGE | </a:t>
            </a:r>
            <a:fld id="{01CA991C-EC7D-491C-930E-709510496279}" type="slidenum">
              <a:rPr lang="en-US" sz="1400" smtClean="0">
                <a:solidFill>
                  <a:srgbClr val="F5A31D"/>
                </a:solidFill>
                <a:latin typeface="Montserrat"/>
              </a:rPr>
              <a:t>11</a:t>
            </a:fld>
            <a:endParaRPr lang="en-US" sz="1400">
              <a:solidFill>
                <a:srgbClr val="F5A31D"/>
              </a:solidFill>
              <a:latin typeface="Montserrat"/>
            </a:endParaRPr>
          </a:p>
        </p:txBody>
      </p:sp>
      <p:sp>
        <p:nvSpPr>
          <p:cNvPr id="4" name="Freeform 12">
            <a:extLst>
              <a:ext uri="{FF2B5EF4-FFF2-40B4-BE49-F238E27FC236}">
                <a16:creationId xmlns:a16="http://schemas.microsoft.com/office/drawing/2014/main" id="{BDB152A0-3B2A-1696-6278-FDB825913F8B}"/>
              </a:ext>
            </a:extLst>
          </p:cNvPr>
          <p:cNvSpPr/>
          <p:nvPr/>
        </p:nvSpPr>
        <p:spPr>
          <a:xfrm>
            <a:off x="651606" y="84201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5"/>
            <a:stretch>
              <a:fillRect l="5028" r="-5028"/>
            </a:stretch>
          </a:blipFill>
        </p:spPr>
        <p:txBody>
          <a:bodyPr/>
          <a:lstStyle/>
          <a:p>
            <a:endParaRPr lang="en-US"/>
          </a:p>
        </p:txBody>
      </p:sp>
    </p:spTree>
    <p:extLst>
      <p:ext uri="{BB962C8B-B14F-4D97-AF65-F5344CB8AC3E}">
        <p14:creationId xmlns:p14="http://schemas.microsoft.com/office/powerpoint/2010/main" val="3204167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3" name="TextBox 3"/>
          <p:cNvSpPr txBox="1"/>
          <p:nvPr/>
        </p:nvSpPr>
        <p:spPr>
          <a:xfrm>
            <a:off x="1300457" y="2770685"/>
            <a:ext cx="6540714" cy="5309146"/>
          </a:xfrm>
          <a:prstGeom prst="rect">
            <a:avLst/>
          </a:prstGeom>
        </p:spPr>
        <p:txBody>
          <a:bodyPr wrap="square" lIns="0" tIns="0" rIns="0" bIns="0" rtlCol="0" anchor="t">
            <a:spAutoFit/>
          </a:bodyPr>
          <a:lstStyle/>
          <a:p>
            <a:pPr marL="518160" lvl="1" indent="-259080">
              <a:spcBef>
                <a:spcPts val="1800"/>
              </a:spcBef>
              <a:buFont typeface="Arial"/>
              <a:buChar char="•"/>
            </a:pPr>
            <a:r>
              <a:rPr lang="en-US" sz="2400">
                <a:solidFill>
                  <a:srgbClr val="FEFEFE"/>
                </a:solidFill>
                <a:latin typeface="Montserrat"/>
              </a:rPr>
              <a:t>Desire for rapid change in a different </a:t>
            </a:r>
            <a:br>
              <a:rPr lang="en-US" sz="2400">
                <a:solidFill>
                  <a:srgbClr val="FEFEFE"/>
                </a:solidFill>
                <a:latin typeface="Montserrat"/>
              </a:rPr>
            </a:br>
            <a:r>
              <a:rPr lang="en-US" sz="2400">
                <a:solidFill>
                  <a:srgbClr val="FEFEFE"/>
                </a:solidFill>
                <a:latin typeface="Montserrat"/>
              </a:rPr>
              <a:t>direction rather than current course</a:t>
            </a:r>
            <a:endParaRPr lang="en-US"/>
          </a:p>
          <a:p>
            <a:pPr marL="518160" lvl="1" indent="-259080">
              <a:spcBef>
                <a:spcPts val="1800"/>
              </a:spcBef>
              <a:buFont typeface="Arial"/>
              <a:buChar char="•"/>
            </a:pPr>
            <a:r>
              <a:rPr lang="en-US" sz="2400">
                <a:solidFill>
                  <a:srgbClr val="FEFEFE"/>
                </a:solidFill>
                <a:latin typeface="Montserrat"/>
              </a:rPr>
              <a:t>Provide better basic city services</a:t>
            </a:r>
          </a:p>
          <a:p>
            <a:pPr marL="518160" lvl="1" indent="-259080" algn="l">
              <a:spcBef>
                <a:spcPts val="1800"/>
              </a:spcBef>
              <a:buFont typeface="Arial"/>
              <a:buChar char="•"/>
            </a:pPr>
            <a:r>
              <a:rPr lang="en-US" sz="2400">
                <a:solidFill>
                  <a:srgbClr val="FEFEFE"/>
                </a:solidFill>
                <a:latin typeface="Montserrat"/>
              </a:rPr>
              <a:t>Quality parks &amp; maintenance</a:t>
            </a:r>
          </a:p>
          <a:p>
            <a:pPr marL="518160" lvl="1" indent="-259080" algn="l">
              <a:spcBef>
                <a:spcPts val="1800"/>
              </a:spcBef>
              <a:buFont typeface="Arial"/>
              <a:buChar char="•"/>
            </a:pPr>
            <a:r>
              <a:rPr lang="en-US" sz="2400">
                <a:solidFill>
                  <a:srgbClr val="FEFEFE"/>
                </a:solidFill>
                <a:latin typeface="Montserrat"/>
              </a:rPr>
              <a:t>Fair shares of the pie</a:t>
            </a:r>
          </a:p>
          <a:p>
            <a:pPr marL="518160" lvl="1" indent="-259080" algn="l">
              <a:spcBef>
                <a:spcPts val="1800"/>
              </a:spcBef>
              <a:buFont typeface="Arial"/>
              <a:buChar char="•"/>
            </a:pPr>
            <a:r>
              <a:rPr lang="en-US" sz="2400">
                <a:solidFill>
                  <a:srgbClr val="FEFEFE"/>
                </a:solidFill>
                <a:latin typeface="Montserrat"/>
              </a:rPr>
              <a:t>Quality housing for all income levels</a:t>
            </a:r>
          </a:p>
          <a:p>
            <a:pPr marL="518160" lvl="1" indent="-259080" algn="l">
              <a:spcBef>
                <a:spcPts val="1800"/>
              </a:spcBef>
              <a:buFont typeface="Arial"/>
              <a:buChar char="•"/>
            </a:pPr>
            <a:r>
              <a:rPr lang="en-US" sz="2400">
                <a:solidFill>
                  <a:srgbClr val="FEFEFE"/>
                </a:solidFill>
                <a:latin typeface="Montserrat"/>
              </a:rPr>
              <a:t>Improved access to healthy foods</a:t>
            </a:r>
          </a:p>
          <a:p>
            <a:pPr marL="518160" lvl="1" indent="-259080">
              <a:spcBef>
                <a:spcPts val="1800"/>
              </a:spcBef>
              <a:buFont typeface="Arial"/>
              <a:buChar char="•"/>
            </a:pPr>
            <a:r>
              <a:rPr lang="en-US" sz="2400">
                <a:solidFill>
                  <a:srgbClr val="FEFEFE"/>
                </a:solidFill>
                <a:latin typeface="Montserrat"/>
              </a:rPr>
              <a:t>Tell our story/history through the </a:t>
            </a:r>
            <a:br>
              <a:rPr lang="en-US" sz="2400">
                <a:solidFill>
                  <a:srgbClr val="FEFEFE"/>
                </a:solidFill>
                <a:latin typeface="Montserrat"/>
              </a:rPr>
            </a:br>
            <a:r>
              <a:rPr lang="en-US" sz="2400">
                <a:solidFill>
                  <a:srgbClr val="FEFEFE"/>
                </a:solidFill>
                <a:latin typeface="Montserrat"/>
              </a:rPr>
              <a:t>preservation of our community</a:t>
            </a:r>
          </a:p>
          <a:p>
            <a:pPr marL="518160" lvl="1" indent="-259080" algn="l">
              <a:spcBef>
                <a:spcPts val="1800"/>
              </a:spcBef>
              <a:buFont typeface="Arial"/>
              <a:buChar char="•"/>
            </a:pPr>
            <a:r>
              <a:rPr lang="en-US" sz="2400">
                <a:solidFill>
                  <a:srgbClr val="FEFEFE"/>
                </a:solidFill>
                <a:latin typeface="Montserrat"/>
              </a:rPr>
              <a:t>Celebrate our diversity</a:t>
            </a:r>
          </a:p>
        </p:txBody>
      </p:sp>
      <p:grpSp>
        <p:nvGrpSpPr>
          <p:cNvPr id="8" name="Group 4">
            <a:extLst>
              <a:ext uri="{FF2B5EF4-FFF2-40B4-BE49-F238E27FC236}">
                <a16:creationId xmlns:a16="http://schemas.microsoft.com/office/drawing/2014/main" id="{1BF702DF-A1A0-80BB-0B8F-166A1C6EA629}"/>
              </a:ext>
            </a:extLst>
          </p:cNvPr>
          <p:cNvGrpSpPr/>
          <p:nvPr/>
        </p:nvGrpSpPr>
        <p:grpSpPr>
          <a:xfrm>
            <a:off x="14370453" y="517371"/>
            <a:ext cx="4924425" cy="4924425"/>
            <a:chOff x="0" y="0"/>
            <a:chExt cx="5232400" cy="5232400"/>
          </a:xfrm>
        </p:grpSpPr>
        <p:sp>
          <p:nvSpPr>
            <p:cNvPr id="7" name="Freeform 5">
              <a:extLst>
                <a:ext uri="{FF2B5EF4-FFF2-40B4-BE49-F238E27FC236}">
                  <a16:creationId xmlns:a16="http://schemas.microsoft.com/office/drawing/2014/main" id="{AEA208C8-2029-E6F4-F80E-99AAC6A815C6}"/>
                </a:ext>
              </a:extLst>
            </p:cNvPr>
            <p:cNvSpPr/>
            <p:nvPr/>
          </p:nvSpPr>
          <p:spPr>
            <a:xfrm>
              <a:off x="0" y="0"/>
              <a:ext cx="5232400" cy="5232400"/>
            </a:xfrm>
            <a:custGeom>
              <a:avLst/>
              <a:gdLst/>
              <a:ahLst/>
              <a:cxnLst/>
              <a:rect l="l" t="t" r="r" b="b"/>
              <a:pathLst>
                <a:path w="5232400" h="5232400">
                  <a:moveTo>
                    <a:pt x="0" y="2616200"/>
                  </a:moveTo>
                  <a:cubicBezTo>
                    <a:pt x="0" y="1171321"/>
                    <a:pt x="1171321" y="0"/>
                    <a:pt x="2616200" y="0"/>
                  </a:cubicBezTo>
                  <a:cubicBezTo>
                    <a:pt x="4061079" y="0"/>
                    <a:pt x="5232400" y="1171321"/>
                    <a:pt x="5232400" y="2616200"/>
                  </a:cubicBezTo>
                  <a:cubicBezTo>
                    <a:pt x="5232400" y="4061079"/>
                    <a:pt x="4061079" y="5232400"/>
                    <a:pt x="2616200" y="5232400"/>
                  </a:cubicBezTo>
                  <a:cubicBezTo>
                    <a:pt x="1171321" y="5232400"/>
                    <a:pt x="0" y="4061079"/>
                    <a:pt x="0" y="2616200"/>
                  </a:cubicBezTo>
                  <a:close/>
                </a:path>
              </a:pathLst>
            </a:custGeom>
            <a:blipFill>
              <a:blip r:embed="rId3"/>
              <a:stretch>
                <a:fillRect/>
              </a:stretch>
            </a:blipFill>
          </p:spPr>
          <p:txBody>
            <a:bodyPr/>
            <a:lstStyle/>
            <a:p>
              <a:endParaRPr lang="en-US"/>
            </a:p>
          </p:txBody>
        </p:sp>
      </p:grpSp>
      <p:grpSp>
        <p:nvGrpSpPr>
          <p:cNvPr id="11" name="Group 7">
            <a:extLst>
              <a:ext uri="{FF2B5EF4-FFF2-40B4-BE49-F238E27FC236}">
                <a16:creationId xmlns:a16="http://schemas.microsoft.com/office/drawing/2014/main" id="{15B17E58-2440-0A86-A26B-0903F9537C47}"/>
              </a:ext>
            </a:extLst>
          </p:cNvPr>
          <p:cNvGrpSpPr/>
          <p:nvPr/>
        </p:nvGrpSpPr>
        <p:grpSpPr>
          <a:xfrm>
            <a:off x="8584017" y="1700520"/>
            <a:ext cx="4924425" cy="4924425"/>
            <a:chOff x="-5238749" y="4106333"/>
            <a:chExt cx="5232400" cy="5232400"/>
          </a:xfrm>
        </p:grpSpPr>
        <p:sp>
          <p:nvSpPr>
            <p:cNvPr id="10" name="Freeform 8">
              <a:extLst>
                <a:ext uri="{FF2B5EF4-FFF2-40B4-BE49-F238E27FC236}">
                  <a16:creationId xmlns:a16="http://schemas.microsoft.com/office/drawing/2014/main" id="{5814F41E-0FFA-8521-DA90-83CF2493D2FB}"/>
                </a:ext>
              </a:extLst>
            </p:cNvPr>
            <p:cNvSpPr/>
            <p:nvPr/>
          </p:nvSpPr>
          <p:spPr>
            <a:xfrm>
              <a:off x="-5238749" y="4106333"/>
              <a:ext cx="5232400" cy="5232400"/>
            </a:xfrm>
            <a:custGeom>
              <a:avLst/>
              <a:gdLst/>
              <a:ahLst/>
              <a:cxnLst/>
              <a:rect l="l" t="t" r="r" b="b"/>
              <a:pathLst>
                <a:path w="5232400" h="5232400">
                  <a:moveTo>
                    <a:pt x="0" y="2616200"/>
                  </a:moveTo>
                  <a:cubicBezTo>
                    <a:pt x="0" y="1171321"/>
                    <a:pt x="1171321" y="0"/>
                    <a:pt x="2616200" y="0"/>
                  </a:cubicBezTo>
                  <a:cubicBezTo>
                    <a:pt x="4061079" y="0"/>
                    <a:pt x="5232400" y="1171321"/>
                    <a:pt x="5232400" y="2616200"/>
                  </a:cubicBezTo>
                  <a:cubicBezTo>
                    <a:pt x="5232400" y="4061079"/>
                    <a:pt x="4061079" y="5232400"/>
                    <a:pt x="2616200" y="5232400"/>
                  </a:cubicBezTo>
                  <a:cubicBezTo>
                    <a:pt x="1171321" y="5232400"/>
                    <a:pt x="0" y="4061079"/>
                    <a:pt x="0" y="2616200"/>
                  </a:cubicBezTo>
                  <a:close/>
                </a:path>
              </a:pathLst>
            </a:custGeom>
            <a:blipFill>
              <a:blip r:embed="rId4"/>
              <a:stretch>
                <a:fillRect/>
              </a:stretch>
            </a:blipFill>
          </p:spPr>
          <p:txBody>
            <a:bodyPr/>
            <a:lstStyle/>
            <a:p>
              <a:endParaRPr lang="en-US"/>
            </a:p>
          </p:txBody>
        </p:sp>
      </p:grpSp>
      <p:grpSp>
        <p:nvGrpSpPr>
          <p:cNvPr id="14" name="Group 9">
            <a:extLst>
              <a:ext uri="{FF2B5EF4-FFF2-40B4-BE49-F238E27FC236}">
                <a16:creationId xmlns:a16="http://schemas.microsoft.com/office/drawing/2014/main" id="{B8FF7052-A841-97CE-DED3-13D1F6B5726A}"/>
              </a:ext>
            </a:extLst>
          </p:cNvPr>
          <p:cNvGrpSpPr/>
          <p:nvPr/>
        </p:nvGrpSpPr>
        <p:grpSpPr>
          <a:xfrm>
            <a:off x="11861894" y="4133850"/>
            <a:ext cx="4924425" cy="4924425"/>
            <a:chOff x="0" y="0"/>
            <a:chExt cx="5232400" cy="5232400"/>
          </a:xfrm>
        </p:grpSpPr>
        <p:sp>
          <p:nvSpPr>
            <p:cNvPr id="13" name="Freeform 10">
              <a:extLst>
                <a:ext uri="{FF2B5EF4-FFF2-40B4-BE49-F238E27FC236}">
                  <a16:creationId xmlns:a16="http://schemas.microsoft.com/office/drawing/2014/main" id="{C13C0486-BCE5-FA94-0610-B5072C543DCE}"/>
                </a:ext>
              </a:extLst>
            </p:cNvPr>
            <p:cNvSpPr/>
            <p:nvPr/>
          </p:nvSpPr>
          <p:spPr>
            <a:xfrm>
              <a:off x="0" y="0"/>
              <a:ext cx="5232400" cy="5232400"/>
            </a:xfrm>
            <a:custGeom>
              <a:avLst/>
              <a:gdLst/>
              <a:ahLst/>
              <a:cxnLst/>
              <a:rect l="l" t="t" r="r" b="b"/>
              <a:pathLst>
                <a:path w="5232400" h="5232400">
                  <a:moveTo>
                    <a:pt x="0" y="2616200"/>
                  </a:moveTo>
                  <a:cubicBezTo>
                    <a:pt x="0" y="1171321"/>
                    <a:pt x="1171321" y="0"/>
                    <a:pt x="2616200" y="0"/>
                  </a:cubicBezTo>
                  <a:cubicBezTo>
                    <a:pt x="4061079" y="0"/>
                    <a:pt x="5232400" y="1171321"/>
                    <a:pt x="5232400" y="2616200"/>
                  </a:cubicBezTo>
                  <a:cubicBezTo>
                    <a:pt x="5232400" y="4061079"/>
                    <a:pt x="4061079" y="5232400"/>
                    <a:pt x="2616200" y="5232400"/>
                  </a:cubicBezTo>
                  <a:cubicBezTo>
                    <a:pt x="1171321" y="5232400"/>
                    <a:pt x="0" y="4061079"/>
                    <a:pt x="0" y="2616200"/>
                  </a:cubicBezTo>
                  <a:close/>
                </a:path>
              </a:pathLst>
            </a:custGeom>
            <a:blipFill>
              <a:blip r:embed="rId5"/>
              <a:stretch>
                <a:fillRect l="-132" r="-132"/>
              </a:stretch>
            </a:blipFill>
          </p:spPr>
          <p:txBody>
            <a:bodyPr/>
            <a:lstStyle/>
            <a:p>
              <a:endParaRPr lang="en-US"/>
            </a:p>
          </p:txBody>
        </p:sp>
      </p:grpSp>
      <p:sp>
        <p:nvSpPr>
          <p:cNvPr id="18" name="TextBox 6">
            <a:extLst>
              <a:ext uri="{FF2B5EF4-FFF2-40B4-BE49-F238E27FC236}">
                <a16:creationId xmlns:a16="http://schemas.microsoft.com/office/drawing/2014/main" id="{F85B15D8-DBDE-06DD-7F96-6BC8A60B58E7}"/>
              </a:ext>
            </a:extLst>
          </p:cNvPr>
          <p:cNvSpPr txBox="1"/>
          <p:nvPr/>
        </p:nvSpPr>
        <p:spPr>
          <a:xfrm>
            <a:off x="515964" y="609628"/>
            <a:ext cx="16747663" cy="1846659"/>
          </a:xfrm>
          <a:prstGeom prst="rect">
            <a:avLst/>
          </a:prstGeom>
        </p:spPr>
        <p:txBody>
          <a:bodyPr wrap="square" lIns="0" tIns="0" rIns="0" bIns="0" rtlCol="0" anchor="t">
            <a:spAutoFit/>
          </a:bodyPr>
          <a:lstStyle/>
          <a:p>
            <a:pPr>
              <a:lnSpc>
                <a:spcPts val="7200"/>
              </a:lnSpc>
            </a:pPr>
            <a:r>
              <a:rPr lang="en-US" sz="6600">
                <a:solidFill>
                  <a:srgbClr val="FFFFFF"/>
                </a:solidFill>
                <a:latin typeface="Montserrat Bold"/>
              </a:rPr>
              <a:t>Engagement </a:t>
            </a:r>
            <a:br>
              <a:rPr lang="en-US" sz="6600">
                <a:solidFill>
                  <a:srgbClr val="FFFFFF"/>
                </a:solidFill>
                <a:latin typeface="Montserrat Bold"/>
              </a:rPr>
            </a:br>
            <a:r>
              <a:rPr lang="en-US" sz="6600">
                <a:solidFill>
                  <a:srgbClr val="F5A31D"/>
                </a:solidFill>
                <a:latin typeface="Montserrat Bold"/>
              </a:rPr>
              <a:t>What We've Heard</a:t>
            </a:r>
          </a:p>
        </p:txBody>
      </p:sp>
      <p:sp>
        <p:nvSpPr>
          <p:cNvPr id="2" name="TextBox 3">
            <a:extLst>
              <a:ext uri="{FF2B5EF4-FFF2-40B4-BE49-F238E27FC236}">
                <a16:creationId xmlns:a16="http://schemas.microsoft.com/office/drawing/2014/main" id="{5B8BBC2E-C0F3-A84C-0327-D1DD4D730A47}"/>
              </a:ext>
            </a:extLst>
          </p:cNvPr>
          <p:cNvSpPr txBox="1"/>
          <p:nvPr/>
        </p:nvSpPr>
        <p:spPr>
          <a:xfrm>
            <a:off x="13841634" y="9578816"/>
            <a:ext cx="4008120" cy="253787"/>
          </a:xfrm>
          <a:prstGeom prst="rect">
            <a:avLst/>
          </a:prstGeom>
        </p:spPr>
        <p:txBody>
          <a:bodyPr lIns="0" tIns="0" rIns="0" bIns="0" rtlCol="0" anchor="t">
            <a:spAutoFit/>
          </a:bodyPr>
          <a:lstStyle/>
          <a:p>
            <a:pPr algn="r">
              <a:lnSpc>
                <a:spcPts val="2160"/>
              </a:lnSpc>
            </a:pPr>
            <a:r>
              <a:rPr lang="en-US" sz="1400">
                <a:solidFill>
                  <a:srgbClr val="FFFFFF"/>
                </a:solidFill>
                <a:latin typeface="Montserrat"/>
              </a:rPr>
              <a:t>PAGE | </a:t>
            </a:r>
            <a:fld id="{01CA991C-EC7D-491C-930E-709510496279}" type="slidenum">
              <a:rPr lang="en-US" sz="1400" smtClean="0">
                <a:solidFill>
                  <a:srgbClr val="F5A31D"/>
                </a:solidFill>
                <a:latin typeface="Montserrat"/>
              </a:rPr>
              <a:t>12</a:t>
            </a:fld>
            <a:endParaRPr lang="en-US" sz="1400">
              <a:solidFill>
                <a:srgbClr val="F5A31D"/>
              </a:solidFill>
              <a:latin typeface="Montserrat"/>
            </a:endParaRPr>
          </a:p>
        </p:txBody>
      </p:sp>
      <p:sp>
        <p:nvSpPr>
          <p:cNvPr id="4" name="Freeform 12">
            <a:extLst>
              <a:ext uri="{FF2B5EF4-FFF2-40B4-BE49-F238E27FC236}">
                <a16:creationId xmlns:a16="http://schemas.microsoft.com/office/drawing/2014/main" id="{91F88710-F6A4-9024-DF52-86B4AD3AA7DA}"/>
              </a:ext>
            </a:extLst>
          </p:cNvPr>
          <p:cNvSpPr/>
          <p:nvPr/>
        </p:nvSpPr>
        <p:spPr>
          <a:xfrm>
            <a:off x="651606" y="84201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6"/>
            <a:stretch>
              <a:fillRect l="5028" r="-5028"/>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00D68A6D-F6F1-DE68-2600-D1C3CF040C33}"/>
              </a:ext>
            </a:extLst>
          </p:cNvPr>
          <p:cNvSpPr/>
          <p:nvPr/>
        </p:nvSpPr>
        <p:spPr>
          <a:xfrm>
            <a:off x="0" y="2810"/>
            <a:ext cx="10305138" cy="10292565"/>
          </a:xfrm>
          <a:custGeom>
            <a:avLst/>
            <a:gdLst/>
            <a:ahLst/>
            <a:cxnLst/>
            <a:rect l="l" t="t" r="r" b="b"/>
            <a:pathLst>
              <a:path w="7761267" h="7720816">
                <a:moveTo>
                  <a:pt x="0" y="0"/>
                </a:moveTo>
                <a:lnTo>
                  <a:pt x="7761266" y="0"/>
                </a:lnTo>
                <a:lnTo>
                  <a:pt x="7761266" y="7720816"/>
                </a:lnTo>
                <a:lnTo>
                  <a:pt x="0" y="7720816"/>
                </a:lnTo>
                <a:lnTo>
                  <a:pt x="0" y="0"/>
                </a:lnTo>
                <a:close/>
              </a:path>
            </a:pathLst>
          </a:custGeom>
          <a:blipFill>
            <a:blip r:embed="rId3"/>
            <a:stretch>
              <a:fillRect/>
            </a:stretch>
          </a:blipFill>
        </p:spPr>
        <p:txBody>
          <a:bodyPr/>
          <a:lstStyle/>
          <a:p>
            <a:endParaRPr lang="en-US"/>
          </a:p>
        </p:txBody>
      </p:sp>
      <p:sp>
        <p:nvSpPr>
          <p:cNvPr id="9" name="TextBox 3">
            <a:extLst>
              <a:ext uri="{FF2B5EF4-FFF2-40B4-BE49-F238E27FC236}">
                <a16:creationId xmlns:a16="http://schemas.microsoft.com/office/drawing/2014/main" id="{99AB3696-2D14-B291-5262-622D18ABEB6B}"/>
              </a:ext>
            </a:extLst>
          </p:cNvPr>
          <p:cNvSpPr txBox="1"/>
          <p:nvPr/>
        </p:nvSpPr>
        <p:spPr>
          <a:xfrm>
            <a:off x="13689234" y="9426416"/>
            <a:ext cx="4008120" cy="324058"/>
          </a:xfrm>
          <a:prstGeom prst="rect">
            <a:avLst/>
          </a:prstGeom>
        </p:spPr>
        <p:txBody>
          <a:bodyPr lIns="0" tIns="0" rIns="0" bIns="0" rtlCol="0" anchor="t">
            <a:spAutoFit/>
          </a:bodyPr>
          <a:lstStyle/>
          <a:p>
            <a:pPr algn="r">
              <a:lnSpc>
                <a:spcPts val="2160"/>
              </a:lnSpc>
            </a:pPr>
            <a:r>
              <a:rPr lang="en-US" sz="1800">
                <a:solidFill>
                  <a:srgbClr val="FFFFFF"/>
                </a:solidFill>
                <a:latin typeface="Montserrat"/>
              </a:rPr>
              <a:t>wycokck.org/plan</a:t>
            </a:r>
            <a:r>
              <a:rPr lang="en-US" sz="1800">
                <a:solidFill>
                  <a:srgbClr val="F5A31D"/>
                </a:solidFill>
                <a:latin typeface="Montserrat"/>
              </a:rPr>
              <a:t>KCK</a:t>
            </a:r>
          </a:p>
        </p:txBody>
      </p:sp>
      <p:pic>
        <p:nvPicPr>
          <p:cNvPr id="2050" name="Picture 2">
            <a:extLst>
              <a:ext uri="{FF2B5EF4-FFF2-40B4-BE49-F238E27FC236}">
                <a16:creationId xmlns:a16="http://schemas.microsoft.com/office/drawing/2014/main" id="{488F2D17-049A-7A28-B12E-6D81A944F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057" y="-380066"/>
            <a:ext cx="13819130" cy="1067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280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30643A5F-135A-10A8-C73A-2BA4186364BC}"/>
              </a:ext>
            </a:extLst>
          </p:cNvPr>
          <p:cNvSpPr/>
          <p:nvPr/>
        </p:nvSpPr>
        <p:spPr>
          <a:xfrm>
            <a:off x="0" y="2810"/>
            <a:ext cx="10305138" cy="10292565"/>
          </a:xfrm>
          <a:custGeom>
            <a:avLst/>
            <a:gdLst/>
            <a:ahLst/>
            <a:cxnLst/>
            <a:rect l="l" t="t" r="r" b="b"/>
            <a:pathLst>
              <a:path w="7761267" h="7720816">
                <a:moveTo>
                  <a:pt x="0" y="0"/>
                </a:moveTo>
                <a:lnTo>
                  <a:pt x="7761266" y="0"/>
                </a:lnTo>
                <a:lnTo>
                  <a:pt x="7761266" y="7720816"/>
                </a:lnTo>
                <a:lnTo>
                  <a:pt x="0" y="7720816"/>
                </a:lnTo>
                <a:lnTo>
                  <a:pt x="0" y="0"/>
                </a:lnTo>
                <a:close/>
              </a:path>
            </a:pathLst>
          </a:custGeom>
          <a:blipFill>
            <a:blip r:embed="rId3"/>
            <a:stretch>
              <a:fillRect/>
            </a:stretch>
          </a:blipFill>
        </p:spPr>
        <p:txBody>
          <a:bodyPr/>
          <a:lstStyle/>
          <a:p>
            <a:endParaRPr lang="en-US"/>
          </a:p>
        </p:txBody>
      </p:sp>
      <p:sp>
        <p:nvSpPr>
          <p:cNvPr id="7" name="TextBox 2">
            <a:extLst>
              <a:ext uri="{FF2B5EF4-FFF2-40B4-BE49-F238E27FC236}">
                <a16:creationId xmlns:a16="http://schemas.microsoft.com/office/drawing/2014/main" id="{E3C0784B-DD40-A61E-B0EC-828B397D1679}"/>
              </a:ext>
            </a:extLst>
          </p:cNvPr>
          <p:cNvSpPr txBox="1"/>
          <p:nvPr/>
        </p:nvSpPr>
        <p:spPr>
          <a:xfrm>
            <a:off x="9144000" y="4189344"/>
            <a:ext cx="8911244" cy="3642023"/>
          </a:xfrm>
          <a:prstGeom prst="rect">
            <a:avLst/>
          </a:prstGeom>
        </p:spPr>
        <p:txBody>
          <a:bodyPr wrap="square" lIns="0" tIns="0" rIns="0" bIns="0" rtlCol="0" anchor="t">
            <a:spAutoFit/>
          </a:bodyPr>
          <a:lstStyle/>
          <a:p>
            <a:pPr>
              <a:lnSpc>
                <a:spcPts val="7128"/>
              </a:lnSpc>
            </a:pPr>
            <a:r>
              <a:rPr lang="en-US" sz="3200">
                <a:solidFill>
                  <a:schemeClr val="bg1"/>
                </a:solidFill>
                <a:latin typeface="Montserrat Bold"/>
              </a:rPr>
              <a:t>Plan</a:t>
            </a:r>
            <a:r>
              <a:rPr lang="en-US" sz="3200">
                <a:solidFill>
                  <a:srgbClr val="F5A31D"/>
                </a:solidFill>
                <a:latin typeface="Montserrat Bold"/>
              </a:rPr>
              <a:t>KCK</a:t>
            </a:r>
          </a:p>
          <a:p>
            <a:pPr>
              <a:lnSpc>
                <a:spcPts val="7128"/>
              </a:lnSpc>
            </a:pPr>
            <a:r>
              <a:rPr lang="en-US" sz="6600">
                <a:solidFill>
                  <a:srgbClr val="FFFFFF"/>
                </a:solidFill>
                <a:latin typeface="Montserrat Bold"/>
              </a:rPr>
              <a:t>WHY DO WE NEED A COMPREHENSIVE PLAN? </a:t>
            </a:r>
          </a:p>
        </p:txBody>
      </p:sp>
      <p:sp>
        <p:nvSpPr>
          <p:cNvPr id="8" name="TextBox 3">
            <a:extLst>
              <a:ext uri="{FF2B5EF4-FFF2-40B4-BE49-F238E27FC236}">
                <a16:creationId xmlns:a16="http://schemas.microsoft.com/office/drawing/2014/main" id="{2DE02E32-B3D7-5C4E-7C0A-BE52379D51CB}"/>
              </a:ext>
            </a:extLst>
          </p:cNvPr>
          <p:cNvSpPr txBox="1"/>
          <p:nvPr/>
        </p:nvSpPr>
        <p:spPr>
          <a:xfrm>
            <a:off x="13689234" y="9426416"/>
            <a:ext cx="4008120" cy="324058"/>
          </a:xfrm>
          <a:prstGeom prst="rect">
            <a:avLst/>
          </a:prstGeom>
        </p:spPr>
        <p:txBody>
          <a:bodyPr lIns="0" tIns="0" rIns="0" bIns="0" rtlCol="0" anchor="t">
            <a:spAutoFit/>
          </a:bodyPr>
          <a:lstStyle/>
          <a:p>
            <a:pPr algn="r">
              <a:lnSpc>
                <a:spcPts val="2160"/>
              </a:lnSpc>
            </a:pPr>
            <a:r>
              <a:rPr lang="en-US" sz="1800">
                <a:solidFill>
                  <a:srgbClr val="FFFFFF"/>
                </a:solidFill>
                <a:latin typeface="Montserrat"/>
              </a:rPr>
              <a:t>wycokck.org/plan</a:t>
            </a:r>
            <a:r>
              <a:rPr lang="en-US" sz="1800">
                <a:solidFill>
                  <a:srgbClr val="F5A31D"/>
                </a:solidFill>
                <a:latin typeface="Montserrat"/>
              </a:rPr>
              <a:t>KCK</a:t>
            </a:r>
          </a:p>
        </p:txBody>
      </p:sp>
    </p:spTree>
    <p:extLst>
      <p:ext uri="{BB962C8B-B14F-4D97-AF65-F5344CB8AC3E}">
        <p14:creationId xmlns:p14="http://schemas.microsoft.com/office/powerpoint/2010/main" val="3588860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12" name="Freeform 12"/>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3"/>
            <a:stretch>
              <a:fillRect l="5028" r="-5028"/>
            </a:stretch>
          </a:blipFill>
        </p:spPr>
        <p:txBody>
          <a:bodyPr/>
          <a:lstStyle/>
          <a:p>
            <a:endParaRPr lang="en-US"/>
          </a:p>
        </p:txBody>
      </p:sp>
      <p:sp>
        <p:nvSpPr>
          <p:cNvPr id="15" name="TextBox 3">
            <a:extLst>
              <a:ext uri="{FF2B5EF4-FFF2-40B4-BE49-F238E27FC236}">
                <a16:creationId xmlns:a16="http://schemas.microsoft.com/office/drawing/2014/main" id="{ED6C13E2-25C9-4BE0-5DE4-050A9361D9B4}"/>
              </a:ext>
            </a:extLst>
          </p:cNvPr>
          <p:cNvSpPr txBox="1"/>
          <p:nvPr/>
        </p:nvSpPr>
        <p:spPr>
          <a:xfrm>
            <a:off x="13689234" y="9426416"/>
            <a:ext cx="4008120" cy="253787"/>
          </a:xfrm>
          <a:prstGeom prst="rect">
            <a:avLst/>
          </a:prstGeom>
        </p:spPr>
        <p:txBody>
          <a:bodyPr lIns="0" tIns="0" rIns="0" bIns="0" rtlCol="0" anchor="t">
            <a:spAutoFit/>
          </a:bodyPr>
          <a:lstStyle/>
          <a:p>
            <a:pPr algn="r">
              <a:lnSpc>
                <a:spcPts val="2160"/>
              </a:lnSpc>
            </a:pPr>
            <a:r>
              <a:rPr lang="en-US" sz="1400">
                <a:solidFill>
                  <a:srgbClr val="FFFFFF"/>
                </a:solidFill>
                <a:latin typeface="Montserrat"/>
              </a:rPr>
              <a:t>PAGE | </a:t>
            </a:r>
            <a:fld id="{01CA991C-EC7D-491C-930E-709510496279}" type="slidenum">
              <a:rPr lang="en-US" sz="1400" smtClean="0">
                <a:solidFill>
                  <a:srgbClr val="F5A31D"/>
                </a:solidFill>
                <a:latin typeface="Montserrat"/>
              </a:rPr>
              <a:t>15</a:t>
            </a:fld>
            <a:endParaRPr lang="en-US" sz="1400">
              <a:solidFill>
                <a:srgbClr val="F5A31D"/>
              </a:solidFill>
              <a:latin typeface="Montserrat"/>
            </a:endParaRPr>
          </a:p>
        </p:txBody>
      </p:sp>
      <p:sp>
        <p:nvSpPr>
          <p:cNvPr id="16" name="TextBox 2">
            <a:extLst>
              <a:ext uri="{FF2B5EF4-FFF2-40B4-BE49-F238E27FC236}">
                <a16:creationId xmlns:a16="http://schemas.microsoft.com/office/drawing/2014/main" id="{22092925-803B-A4EE-0BDD-2B7E13BB6E08}"/>
              </a:ext>
            </a:extLst>
          </p:cNvPr>
          <p:cNvSpPr txBox="1"/>
          <p:nvPr/>
        </p:nvSpPr>
        <p:spPr>
          <a:xfrm>
            <a:off x="355896" y="706220"/>
            <a:ext cx="16164279" cy="1846659"/>
          </a:xfrm>
          <a:prstGeom prst="rect">
            <a:avLst/>
          </a:prstGeom>
        </p:spPr>
        <p:txBody>
          <a:bodyPr lIns="0" tIns="0" rIns="0" bIns="0" rtlCol="0" anchor="t">
            <a:spAutoFit/>
          </a:bodyPr>
          <a:lstStyle/>
          <a:p>
            <a:pPr algn="l">
              <a:lnSpc>
                <a:spcPts val="7200"/>
              </a:lnSpc>
            </a:pPr>
            <a:r>
              <a:rPr lang="en-US" sz="7200">
                <a:solidFill>
                  <a:srgbClr val="FFFFFF"/>
                </a:solidFill>
                <a:latin typeface="Montserrat Bold"/>
              </a:rPr>
              <a:t>PlanKCK</a:t>
            </a:r>
          </a:p>
          <a:p>
            <a:pPr algn="l">
              <a:lnSpc>
                <a:spcPts val="7200"/>
              </a:lnSpc>
            </a:pPr>
            <a:r>
              <a:rPr lang="en-US" sz="7200">
                <a:solidFill>
                  <a:srgbClr val="F5A31D"/>
                </a:solidFill>
                <a:latin typeface="Montserrat Bold"/>
              </a:rPr>
              <a:t>The Impact</a:t>
            </a:r>
          </a:p>
        </p:txBody>
      </p:sp>
      <p:sp>
        <p:nvSpPr>
          <p:cNvPr id="17" name="TextBox 7">
            <a:extLst>
              <a:ext uri="{FF2B5EF4-FFF2-40B4-BE49-F238E27FC236}">
                <a16:creationId xmlns:a16="http://schemas.microsoft.com/office/drawing/2014/main" id="{B4B30B30-F2D7-8626-3F02-7BD1E32209BA}"/>
              </a:ext>
            </a:extLst>
          </p:cNvPr>
          <p:cNvSpPr txBox="1"/>
          <p:nvPr/>
        </p:nvSpPr>
        <p:spPr>
          <a:xfrm>
            <a:off x="1858216" y="3057765"/>
            <a:ext cx="6579819" cy="4821833"/>
          </a:xfrm>
          <a:prstGeom prst="rect">
            <a:avLst/>
          </a:prstGeom>
        </p:spPr>
        <p:txBody>
          <a:bodyPr wrap="square" lIns="0" tIns="0" rIns="0" bIns="0" rtlCol="0" anchor="t">
            <a:spAutoFit/>
          </a:bodyPr>
          <a:lstStyle/>
          <a:p>
            <a:pPr marL="457200" indent="-457200" algn="l">
              <a:lnSpc>
                <a:spcPts val="2600"/>
              </a:lnSpc>
              <a:spcBef>
                <a:spcPts val="1800"/>
              </a:spcBef>
              <a:buClr>
                <a:srgbClr val="F5A31D"/>
              </a:buClr>
              <a:buFont typeface="Wingdings" panose="05000000000000000000" pitchFamily="2" charset="2"/>
              <a:buChar char="ü"/>
            </a:pPr>
            <a:r>
              <a:rPr lang="en-US" sz="2400">
                <a:solidFill>
                  <a:srgbClr val="FFFFFF"/>
                </a:solidFill>
                <a:latin typeface="Montserrat"/>
              </a:rPr>
              <a:t>Inform Zoning Code and design guidelines updates</a:t>
            </a:r>
          </a:p>
          <a:p>
            <a:pPr marL="457200" indent="-457200" algn="l">
              <a:lnSpc>
                <a:spcPts val="2600"/>
              </a:lnSpc>
              <a:spcBef>
                <a:spcPts val="1800"/>
              </a:spcBef>
              <a:buClr>
                <a:srgbClr val="F5A31D"/>
              </a:buClr>
              <a:buFont typeface="Wingdings" panose="05000000000000000000" pitchFamily="2" charset="2"/>
              <a:buChar char="ü"/>
            </a:pPr>
            <a:r>
              <a:rPr lang="en-US" sz="2400">
                <a:solidFill>
                  <a:srgbClr val="FFFFFF"/>
                </a:solidFill>
                <a:latin typeface="Montserrat"/>
              </a:rPr>
              <a:t>Set the stage for policy creation</a:t>
            </a:r>
          </a:p>
          <a:p>
            <a:pPr marL="457200" indent="-457200" algn="l">
              <a:lnSpc>
                <a:spcPts val="2600"/>
              </a:lnSpc>
              <a:spcBef>
                <a:spcPts val="1800"/>
              </a:spcBef>
              <a:buClr>
                <a:srgbClr val="F5A31D"/>
              </a:buClr>
              <a:buFont typeface="Wingdings" panose="05000000000000000000" pitchFamily="2" charset="2"/>
              <a:buChar char="ü"/>
            </a:pPr>
            <a:r>
              <a:rPr lang="en-US" sz="2400">
                <a:solidFill>
                  <a:srgbClr val="FFFFFF"/>
                </a:solidFill>
                <a:latin typeface="Montserrat"/>
              </a:rPr>
              <a:t>Prioritize strategies and actions across UG departments</a:t>
            </a:r>
          </a:p>
          <a:p>
            <a:pPr marL="457200" indent="-457200" algn="l">
              <a:lnSpc>
                <a:spcPts val="2600"/>
              </a:lnSpc>
              <a:spcBef>
                <a:spcPts val="1800"/>
              </a:spcBef>
              <a:buClr>
                <a:srgbClr val="F5A31D"/>
              </a:buClr>
              <a:buFont typeface="Wingdings" panose="05000000000000000000" pitchFamily="2" charset="2"/>
              <a:buChar char="ü"/>
            </a:pPr>
            <a:r>
              <a:rPr lang="en-US" sz="2400">
                <a:solidFill>
                  <a:srgbClr val="FFFFFF"/>
                </a:solidFill>
                <a:latin typeface="Montserrat"/>
              </a:rPr>
              <a:t>Demonstrate collaboration with the community, partner municipalities, </a:t>
            </a:r>
            <a:br>
              <a:rPr lang="en-US" sz="2400">
                <a:solidFill>
                  <a:srgbClr val="FFFFFF"/>
                </a:solidFill>
                <a:latin typeface="Montserrat"/>
              </a:rPr>
            </a:br>
            <a:r>
              <a:rPr lang="en-US" sz="2400">
                <a:solidFill>
                  <a:srgbClr val="FFFFFF"/>
                </a:solidFill>
                <a:latin typeface="Montserrat"/>
              </a:rPr>
              <a:t>and partner agencies</a:t>
            </a:r>
          </a:p>
          <a:p>
            <a:pPr marL="457200" indent="-457200" algn="l">
              <a:lnSpc>
                <a:spcPts val="2600"/>
              </a:lnSpc>
              <a:spcBef>
                <a:spcPts val="1800"/>
              </a:spcBef>
              <a:buClr>
                <a:srgbClr val="F5A31D"/>
              </a:buClr>
              <a:buFont typeface="Wingdings" panose="05000000000000000000" pitchFamily="2" charset="2"/>
              <a:buChar char="ü"/>
            </a:pPr>
            <a:r>
              <a:rPr lang="en-US" sz="2400">
                <a:solidFill>
                  <a:srgbClr val="FFFFFF"/>
                </a:solidFill>
                <a:latin typeface="Montserrat"/>
              </a:rPr>
              <a:t>Guide budget decisions</a:t>
            </a:r>
          </a:p>
          <a:p>
            <a:pPr marL="457200" indent="-457200" algn="l">
              <a:lnSpc>
                <a:spcPts val="2600"/>
              </a:lnSpc>
              <a:spcBef>
                <a:spcPts val="1800"/>
              </a:spcBef>
              <a:buClr>
                <a:srgbClr val="F5A31D"/>
              </a:buClr>
              <a:buFont typeface="Wingdings" panose="05000000000000000000" pitchFamily="2" charset="2"/>
              <a:buChar char="ü"/>
            </a:pPr>
            <a:r>
              <a:rPr lang="en-US" sz="2400">
                <a:solidFill>
                  <a:srgbClr val="FFFFFF"/>
                </a:solidFill>
                <a:latin typeface="Montserrat"/>
              </a:rPr>
              <a:t>Unify the community around a common vision of the future</a:t>
            </a:r>
          </a:p>
        </p:txBody>
      </p:sp>
      <p:pic>
        <p:nvPicPr>
          <p:cNvPr id="19" name="Picture 18" descr="A yellow star in a circle&#10;&#10;Description automatically generated">
            <a:extLst>
              <a:ext uri="{FF2B5EF4-FFF2-40B4-BE49-F238E27FC236}">
                <a16:creationId xmlns:a16="http://schemas.microsoft.com/office/drawing/2014/main" id="{94C72B1B-1D53-F337-22BA-DA83E8441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647" y="1902515"/>
            <a:ext cx="6481970" cy="64819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00D68A6D-F6F1-DE68-2600-D1C3CF040C33}"/>
              </a:ext>
            </a:extLst>
          </p:cNvPr>
          <p:cNvSpPr/>
          <p:nvPr/>
        </p:nvSpPr>
        <p:spPr>
          <a:xfrm>
            <a:off x="0" y="2810"/>
            <a:ext cx="10305138" cy="10292565"/>
          </a:xfrm>
          <a:custGeom>
            <a:avLst/>
            <a:gdLst/>
            <a:ahLst/>
            <a:cxnLst/>
            <a:rect l="l" t="t" r="r" b="b"/>
            <a:pathLst>
              <a:path w="7761267" h="7720816">
                <a:moveTo>
                  <a:pt x="0" y="0"/>
                </a:moveTo>
                <a:lnTo>
                  <a:pt x="7761266" y="0"/>
                </a:lnTo>
                <a:lnTo>
                  <a:pt x="7761266" y="7720816"/>
                </a:lnTo>
                <a:lnTo>
                  <a:pt x="0" y="7720816"/>
                </a:lnTo>
                <a:lnTo>
                  <a:pt x="0" y="0"/>
                </a:lnTo>
                <a:close/>
              </a:path>
            </a:pathLst>
          </a:custGeom>
          <a:blipFill>
            <a:blip r:embed="rId3"/>
            <a:stretch>
              <a:fillRect/>
            </a:stretch>
          </a:blipFill>
        </p:spPr>
        <p:txBody>
          <a:bodyPr/>
          <a:lstStyle/>
          <a:p>
            <a:endParaRPr lang="en-US"/>
          </a:p>
        </p:txBody>
      </p:sp>
      <p:sp>
        <p:nvSpPr>
          <p:cNvPr id="8" name="TextBox 2">
            <a:extLst>
              <a:ext uri="{FF2B5EF4-FFF2-40B4-BE49-F238E27FC236}">
                <a16:creationId xmlns:a16="http://schemas.microsoft.com/office/drawing/2014/main" id="{59E5CC97-C070-33BF-8513-5806730F4204}"/>
              </a:ext>
            </a:extLst>
          </p:cNvPr>
          <p:cNvSpPr txBox="1"/>
          <p:nvPr/>
        </p:nvSpPr>
        <p:spPr>
          <a:xfrm>
            <a:off x="9144000" y="4189344"/>
            <a:ext cx="6870560" cy="2731517"/>
          </a:xfrm>
          <a:prstGeom prst="rect">
            <a:avLst/>
          </a:prstGeom>
        </p:spPr>
        <p:txBody>
          <a:bodyPr wrap="square" lIns="0" tIns="0" rIns="0" bIns="0" rtlCol="0" anchor="t">
            <a:spAutoFit/>
          </a:bodyPr>
          <a:lstStyle/>
          <a:p>
            <a:pPr>
              <a:lnSpc>
                <a:spcPts val="7128"/>
              </a:lnSpc>
            </a:pPr>
            <a:r>
              <a:rPr lang="en-US" sz="3200">
                <a:solidFill>
                  <a:schemeClr val="bg1"/>
                </a:solidFill>
                <a:latin typeface="Montserrat Bold"/>
              </a:rPr>
              <a:t>Plan</a:t>
            </a:r>
            <a:r>
              <a:rPr lang="en-US" sz="3200">
                <a:solidFill>
                  <a:srgbClr val="F5A31D"/>
                </a:solidFill>
                <a:latin typeface="Montserrat Bold"/>
              </a:rPr>
              <a:t>KCK</a:t>
            </a:r>
          </a:p>
          <a:p>
            <a:pPr>
              <a:lnSpc>
                <a:spcPts val="7128"/>
              </a:lnSpc>
            </a:pPr>
            <a:r>
              <a:rPr lang="en-US" sz="6600">
                <a:solidFill>
                  <a:srgbClr val="FFFFFF"/>
                </a:solidFill>
                <a:latin typeface="Montserrat Bold"/>
              </a:rPr>
              <a:t>From Planning to Action </a:t>
            </a:r>
          </a:p>
        </p:txBody>
      </p:sp>
      <p:sp>
        <p:nvSpPr>
          <p:cNvPr id="9" name="TextBox 3">
            <a:extLst>
              <a:ext uri="{FF2B5EF4-FFF2-40B4-BE49-F238E27FC236}">
                <a16:creationId xmlns:a16="http://schemas.microsoft.com/office/drawing/2014/main" id="{99AB3696-2D14-B291-5262-622D18ABEB6B}"/>
              </a:ext>
            </a:extLst>
          </p:cNvPr>
          <p:cNvSpPr txBox="1"/>
          <p:nvPr/>
        </p:nvSpPr>
        <p:spPr>
          <a:xfrm>
            <a:off x="13689234" y="9426416"/>
            <a:ext cx="4008120" cy="324058"/>
          </a:xfrm>
          <a:prstGeom prst="rect">
            <a:avLst/>
          </a:prstGeom>
        </p:spPr>
        <p:txBody>
          <a:bodyPr lIns="0" tIns="0" rIns="0" bIns="0" rtlCol="0" anchor="t">
            <a:spAutoFit/>
          </a:bodyPr>
          <a:lstStyle/>
          <a:p>
            <a:pPr algn="r">
              <a:lnSpc>
                <a:spcPts val="2160"/>
              </a:lnSpc>
            </a:pPr>
            <a:r>
              <a:rPr lang="en-US" sz="1800">
                <a:solidFill>
                  <a:srgbClr val="FFFFFF"/>
                </a:solidFill>
                <a:latin typeface="Montserrat"/>
              </a:rPr>
              <a:t>wycokck.org/plan</a:t>
            </a:r>
            <a:r>
              <a:rPr lang="en-US" sz="1800">
                <a:solidFill>
                  <a:srgbClr val="F5A31D"/>
                </a:solidFill>
                <a:latin typeface="Montserrat"/>
              </a:rPr>
              <a:t>KCK</a:t>
            </a:r>
          </a:p>
        </p:txBody>
      </p:sp>
    </p:spTree>
    <p:extLst>
      <p:ext uri="{BB962C8B-B14F-4D97-AF65-F5344CB8AC3E}">
        <p14:creationId xmlns:p14="http://schemas.microsoft.com/office/powerpoint/2010/main" val="683278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BEA047C-F68E-BCB1-012E-2369FB262001}"/>
              </a:ext>
            </a:extLst>
          </p:cNvPr>
          <p:cNvPicPr>
            <a:picLocks noChangeAspect="1"/>
          </p:cNvPicPr>
          <p:nvPr/>
        </p:nvPicPr>
        <p:blipFill rotWithShape="1">
          <a:blip r:embed="rId3"/>
          <a:srcRect l="2448" r="13492"/>
          <a:stretch/>
        </p:blipFill>
        <p:spPr>
          <a:xfrm>
            <a:off x="8140428" y="3177821"/>
            <a:ext cx="9741845" cy="3931358"/>
          </a:xfrm>
          <a:prstGeom prst="rect">
            <a:avLst/>
          </a:prstGeom>
        </p:spPr>
      </p:pic>
      <p:sp>
        <p:nvSpPr>
          <p:cNvPr id="6" name="TextBox 6">
            <a:extLst>
              <a:ext uri="{FF2B5EF4-FFF2-40B4-BE49-F238E27FC236}">
                <a16:creationId xmlns:a16="http://schemas.microsoft.com/office/drawing/2014/main" id="{2E5F4A91-C044-3E9F-9033-BBD44261051F}"/>
              </a:ext>
            </a:extLst>
          </p:cNvPr>
          <p:cNvSpPr txBox="1"/>
          <p:nvPr/>
        </p:nvSpPr>
        <p:spPr>
          <a:xfrm>
            <a:off x="515964" y="609628"/>
            <a:ext cx="16747663" cy="1846659"/>
          </a:xfrm>
          <a:prstGeom prst="rect">
            <a:avLst/>
          </a:prstGeom>
        </p:spPr>
        <p:txBody>
          <a:bodyPr wrap="square" lIns="0" tIns="0" rIns="0" bIns="0" rtlCol="0" anchor="t">
            <a:spAutoFit/>
          </a:bodyPr>
          <a:lstStyle/>
          <a:p>
            <a:pPr>
              <a:lnSpc>
                <a:spcPts val="7200"/>
              </a:lnSpc>
            </a:pPr>
            <a:r>
              <a:rPr lang="en-US" sz="6600">
                <a:solidFill>
                  <a:srgbClr val="FFFFFF"/>
                </a:solidFill>
                <a:latin typeface="Montserrat Bold"/>
              </a:rPr>
              <a:t>How to Read </a:t>
            </a:r>
            <a:br>
              <a:rPr lang="en-US" sz="6600">
                <a:solidFill>
                  <a:srgbClr val="FFFFFF"/>
                </a:solidFill>
                <a:latin typeface="Montserrat Bold"/>
              </a:rPr>
            </a:br>
            <a:r>
              <a:rPr lang="en-US" sz="6600" err="1">
                <a:solidFill>
                  <a:srgbClr val="F5A31D"/>
                </a:solidFill>
                <a:latin typeface="Montserrat Bold"/>
              </a:rPr>
              <a:t>PlanKCK</a:t>
            </a:r>
            <a:endParaRPr lang="en-US" sz="6600">
              <a:solidFill>
                <a:srgbClr val="F5A31D"/>
              </a:solidFill>
              <a:latin typeface="Montserrat Bold"/>
            </a:endParaRPr>
          </a:p>
        </p:txBody>
      </p:sp>
      <p:sp>
        <p:nvSpPr>
          <p:cNvPr id="8" name="TextBox 7">
            <a:extLst>
              <a:ext uri="{FF2B5EF4-FFF2-40B4-BE49-F238E27FC236}">
                <a16:creationId xmlns:a16="http://schemas.microsoft.com/office/drawing/2014/main" id="{CE3B99F0-B9AD-8639-63BC-BF12B07F0AF5}"/>
              </a:ext>
            </a:extLst>
          </p:cNvPr>
          <p:cNvSpPr txBox="1"/>
          <p:nvPr/>
        </p:nvSpPr>
        <p:spPr>
          <a:xfrm>
            <a:off x="1399976" y="3855810"/>
            <a:ext cx="5000825" cy="523220"/>
          </a:xfrm>
          <a:prstGeom prst="rect">
            <a:avLst/>
          </a:prstGeom>
          <a:noFill/>
        </p:spPr>
        <p:txBody>
          <a:bodyPr wrap="square" rtlCol="0">
            <a:spAutoFit/>
          </a:bodyPr>
          <a:lstStyle/>
          <a:p>
            <a:pPr algn="ctr"/>
            <a:r>
              <a:rPr lang="en-US" sz="2800" err="1">
                <a:solidFill>
                  <a:schemeClr val="bg1"/>
                </a:solidFill>
                <a:latin typeface="Montserrat ExtraBold" panose="00000900000000000000" pitchFamily="50" charset="0"/>
              </a:rPr>
              <a:t>PlanKCK</a:t>
            </a:r>
            <a:r>
              <a:rPr lang="en-US" sz="2800">
                <a:solidFill>
                  <a:schemeClr val="bg1"/>
                </a:solidFill>
                <a:latin typeface="Montserrat ExtraBold" panose="00000900000000000000" pitchFamily="50" charset="0"/>
              </a:rPr>
              <a:t> Vision &amp; Lenses</a:t>
            </a:r>
          </a:p>
        </p:txBody>
      </p:sp>
      <p:grpSp>
        <p:nvGrpSpPr>
          <p:cNvPr id="30" name="Group 29">
            <a:extLst>
              <a:ext uri="{FF2B5EF4-FFF2-40B4-BE49-F238E27FC236}">
                <a16:creationId xmlns:a16="http://schemas.microsoft.com/office/drawing/2014/main" id="{BE650A1D-9193-C4D2-67F6-AA7662F1045B}"/>
              </a:ext>
            </a:extLst>
          </p:cNvPr>
          <p:cNvGrpSpPr/>
          <p:nvPr/>
        </p:nvGrpSpPr>
        <p:grpSpPr>
          <a:xfrm>
            <a:off x="589332" y="5595947"/>
            <a:ext cx="6622110" cy="870464"/>
            <a:chOff x="589332" y="4975165"/>
            <a:chExt cx="6622110" cy="870464"/>
          </a:xfrm>
        </p:grpSpPr>
        <p:sp>
          <p:nvSpPr>
            <p:cNvPr id="15" name="TextBox 14">
              <a:extLst>
                <a:ext uri="{FF2B5EF4-FFF2-40B4-BE49-F238E27FC236}">
                  <a16:creationId xmlns:a16="http://schemas.microsoft.com/office/drawing/2014/main" id="{E14A5CF6-2801-42B5-38FA-82EBD77A33B1}"/>
                </a:ext>
              </a:extLst>
            </p:cNvPr>
            <p:cNvSpPr txBox="1"/>
            <p:nvPr/>
          </p:nvSpPr>
          <p:spPr>
            <a:xfrm>
              <a:off x="1399975" y="4975165"/>
              <a:ext cx="5000825" cy="523220"/>
            </a:xfrm>
            <a:prstGeom prst="rect">
              <a:avLst/>
            </a:prstGeom>
            <a:noFill/>
          </p:spPr>
          <p:txBody>
            <a:bodyPr wrap="square" rtlCol="0">
              <a:spAutoFit/>
            </a:bodyPr>
            <a:lstStyle/>
            <a:p>
              <a:pPr algn="ctr"/>
              <a:r>
                <a:rPr lang="en-US" sz="2800">
                  <a:solidFill>
                    <a:schemeClr val="bg1"/>
                  </a:solidFill>
                  <a:latin typeface="Montserrat ExtraBold" panose="00000900000000000000" pitchFamily="50" charset="0"/>
                </a:rPr>
                <a:t>Chapters: 10 Focus Areas</a:t>
              </a:r>
            </a:p>
          </p:txBody>
        </p:sp>
        <p:sp>
          <p:nvSpPr>
            <p:cNvPr id="17" name="TextBox 16">
              <a:extLst>
                <a:ext uri="{FF2B5EF4-FFF2-40B4-BE49-F238E27FC236}">
                  <a16:creationId xmlns:a16="http://schemas.microsoft.com/office/drawing/2014/main" id="{E1BA5440-1A94-BF19-6456-3D4A83ABB780}"/>
                </a:ext>
              </a:extLst>
            </p:cNvPr>
            <p:cNvSpPr txBox="1"/>
            <p:nvPr/>
          </p:nvSpPr>
          <p:spPr>
            <a:xfrm>
              <a:off x="589332" y="5445519"/>
              <a:ext cx="6622110" cy="400110"/>
            </a:xfrm>
            <a:prstGeom prst="rect">
              <a:avLst/>
            </a:prstGeom>
            <a:noFill/>
          </p:spPr>
          <p:txBody>
            <a:bodyPr wrap="square" rtlCol="0">
              <a:spAutoFit/>
            </a:bodyPr>
            <a:lstStyle/>
            <a:p>
              <a:pPr algn="ctr"/>
              <a:r>
                <a:rPr lang="en-US" sz="2000">
                  <a:solidFill>
                    <a:schemeClr val="bg1"/>
                  </a:solidFill>
                  <a:latin typeface="Montserrat ExtraBold" panose="00000900000000000000" pitchFamily="50" charset="0"/>
                </a:rPr>
                <a:t>CRITICAL ISSUES | GOALS | STRATEGIES</a:t>
              </a:r>
            </a:p>
          </p:txBody>
        </p:sp>
      </p:grpSp>
      <p:sp>
        <p:nvSpPr>
          <p:cNvPr id="18" name="TextBox 17">
            <a:extLst>
              <a:ext uri="{FF2B5EF4-FFF2-40B4-BE49-F238E27FC236}">
                <a16:creationId xmlns:a16="http://schemas.microsoft.com/office/drawing/2014/main" id="{DF43214F-599D-906D-958E-A7FB43098703}"/>
              </a:ext>
            </a:extLst>
          </p:cNvPr>
          <p:cNvSpPr txBox="1"/>
          <p:nvPr/>
        </p:nvSpPr>
        <p:spPr>
          <a:xfrm>
            <a:off x="741732" y="7632734"/>
            <a:ext cx="6622110" cy="523220"/>
          </a:xfrm>
          <a:prstGeom prst="rect">
            <a:avLst/>
          </a:prstGeom>
          <a:noFill/>
        </p:spPr>
        <p:txBody>
          <a:bodyPr wrap="square" rtlCol="0">
            <a:spAutoFit/>
          </a:bodyPr>
          <a:lstStyle/>
          <a:p>
            <a:pPr algn="ctr"/>
            <a:r>
              <a:rPr lang="en-US" sz="2800">
                <a:solidFill>
                  <a:schemeClr val="bg1"/>
                </a:solidFill>
                <a:latin typeface="Montserrat ExtraBold" panose="00000900000000000000" pitchFamily="50" charset="0"/>
              </a:rPr>
              <a:t>Action Items</a:t>
            </a:r>
          </a:p>
        </p:txBody>
      </p:sp>
      <p:cxnSp>
        <p:nvCxnSpPr>
          <p:cNvPr id="20" name="Straight Arrow Connector 19">
            <a:extLst>
              <a:ext uri="{FF2B5EF4-FFF2-40B4-BE49-F238E27FC236}">
                <a16:creationId xmlns:a16="http://schemas.microsoft.com/office/drawing/2014/main" id="{CBB67488-66DD-5038-AADE-B842A2B481EE}"/>
              </a:ext>
            </a:extLst>
          </p:cNvPr>
          <p:cNvCxnSpPr>
            <a:cxnSpLocks/>
            <a:stCxn id="8" idx="2"/>
          </p:cNvCxnSpPr>
          <p:nvPr/>
        </p:nvCxnSpPr>
        <p:spPr>
          <a:xfrm flipH="1">
            <a:off x="3900386" y="4379030"/>
            <a:ext cx="3" cy="821907"/>
          </a:xfrm>
          <a:prstGeom prst="straightConnector1">
            <a:avLst/>
          </a:prstGeom>
          <a:ln w="47625">
            <a:solidFill>
              <a:srgbClr val="F5A31D"/>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93A27E6-96BF-096E-1A3E-362CA48ACA4A}"/>
              </a:ext>
            </a:extLst>
          </p:cNvPr>
          <p:cNvCxnSpPr>
            <a:cxnSpLocks/>
          </p:cNvCxnSpPr>
          <p:nvPr/>
        </p:nvCxnSpPr>
        <p:spPr>
          <a:xfrm>
            <a:off x="3900386" y="6873529"/>
            <a:ext cx="0" cy="724615"/>
          </a:xfrm>
          <a:prstGeom prst="straightConnector1">
            <a:avLst/>
          </a:prstGeom>
          <a:ln w="47625">
            <a:solidFill>
              <a:srgbClr val="F5A31D"/>
            </a:solidFill>
            <a:tailEnd type="arrow" w="lg" len="med"/>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C1380E00-EA38-9FD1-1AE1-49A5AADA36FD}"/>
              </a:ext>
            </a:extLst>
          </p:cNvPr>
          <p:cNvSpPr/>
          <p:nvPr/>
        </p:nvSpPr>
        <p:spPr>
          <a:xfrm>
            <a:off x="648503" y="5188830"/>
            <a:ext cx="6622111" cy="1684699"/>
          </a:xfrm>
          <a:prstGeom prst="roundRect">
            <a:avLst/>
          </a:prstGeom>
          <a:noFill/>
          <a:ln w="47625">
            <a:solidFill>
              <a:srgbClr val="F5A3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577046C7-89A6-8F6A-E84F-BBA7A2059CE2}"/>
              </a:ext>
            </a:extLst>
          </p:cNvPr>
          <p:cNvSpPr/>
          <p:nvPr/>
        </p:nvSpPr>
        <p:spPr>
          <a:xfrm>
            <a:off x="589332" y="3823418"/>
            <a:ext cx="6622111" cy="588005"/>
          </a:xfrm>
          <a:prstGeom prst="roundRect">
            <a:avLst/>
          </a:prstGeom>
          <a:noFill/>
          <a:ln w="47625">
            <a:solidFill>
              <a:srgbClr val="F5A3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CAF070E1-BAD8-B59A-57CF-E2682A677884}"/>
              </a:ext>
            </a:extLst>
          </p:cNvPr>
          <p:cNvSpPr/>
          <p:nvPr/>
        </p:nvSpPr>
        <p:spPr>
          <a:xfrm>
            <a:off x="648502" y="7600342"/>
            <a:ext cx="6622111" cy="588005"/>
          </a:xfrm>
          <a:prstGeom prst="roundRect">
            <a:avLst/>
          </a:prstGeom>
          <a:noFill/>
          <a:ln w="47625">
            <a:solidFill>
              <a:srgbClr val="F5A3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B3A4D1D-0413-3876-EB2B-F0E587D44D4C}"/>
              </a:ext>
            </a:extLst>
          </p:cNvPr>
          <p:cNvSpPr txBox="1"/>
          <p:nvPr/>
        </p:nvSpPr>
        <p:spPr>
          <a:xfrm>
            <a:off x="589330" y="3377341"/>
            <a:ext cx="6622112" cy="369332"/>
          </a:xfrm>
          <a:prstGeom prst="rect">
            <a:avLst/>
          </a:prstGeom>
          <a:noFill/>
        </p:spPr>
        <p:txBody>
          <a:bodyPr wrap="square">
            <a:spAutoFit/>
          </a:bodyPr>
          <a:lstStyle/>
          <a:p>
            <a:pPr algn="ctr"/>
            <a:r>
              <a:rPr lang="en-US">
                <a:solidFill>
                  <a:schemeClr val="bg1"/>
                </a:solidFill>
                <a:latin typeface="Montserrat ExtraBold" panose="00000900000000000000" pitchFamily="50" charset="0"/>
              </a:rPr>
              <a:t>ELEMENTS OF THE PLAN</a:t>
            </a:r>
          </a:p>
        </p:txBody>
      </p:sp>
      <p:cxnSp>
        <p:nvCxnSpPr>
          <p:cNvPr id="34" name="Connector: Elbow 33">
            <a:extLst>
              <a:ext uri="{FF2B5EF4-FFF2-40B4-BE49-F238E27FC236}">
                <a16:creationId xmlns:a16="http://schemas.microsoft.com/office/drawing/2014/main" id="{A7997771-757C-721B-02E5-E9B8F0792C6D}"/>
              </a:ext>
            </a:extLst>
          </p:cNvPr>
          <p:cNvCxnSpPr>
            <a:cxnSpLocks/>
            <a:stCxn id="28" idx="3"/>
            <a:endCxn id="16" idx="2"/>
          </p:cNvCxnSpPr>
          <p:nvPr/>
        </p:nvCxnSpPr>
        <p:spPr>
          <a:xfrm flipV="1">
            <a:off x="7270613" y="7109179"/>
            <a:ext cx="5740738" cy="785166"/>
          </a:xfrm>
          <a:prstGeom prst="bentConnector2">
            <a:avLst/>
          </a:prstGeom>
          <a:ln w="41275" cap="rnd">
            <a:solidFill>
              <a:srgbClr val="F5A31D"/>
            </a:solidFill>
            <a:prstDash val="sysDot"/>
            <a:tailEnd type="arrow" w="lg" len="med"/>
          </a:ln>
        </p:spPr>
        <p:style>
          <a:lnRef idx="1">
            <a:schemeClr val="accent1"/>
          </a:lnRef>
          <a:fillRef idx="0">
            <a:schemeClr val="accent1"/>
          </a:fillRef>
          <a:effectRef idx="0">
            <a:schemeClr val="accent1"/>
          </a:effectRef>
          <a:fontRef idx="minor">
            <a:schemeClr val="tx1"/>
          </a:fontRef>
        </p:style>
      </p:cxnSp>
      <p:sp>
        <p:nvSpPr>
          <p:cNvPr id="35" name="TextBox 63">
            <a:extLst>
              <a:ext uri="{FF2B5EF4-FFF2-40B4-BE49-F238E27FC236}">
                <a16:creationId xmlns:a16="http://schemas.microsoft.com/office/drawing/2014/main" id="{06031B05-EA65-B68F-7EB1-5FABF9B6D165}"/>
              </a:ext>
            </a:extLst>
          </p:cNvPr>
          <p:cNvSpPr txBox="1"/>
          <p:nvPr/>
        </p:nvSpPr>
        <p:spPr>
          <a:xfrm>
            <a:off x="13246281" y="7326898"/>
            <a:ext cx="4022619" cy="1261499"/>
          </a:xfrm>
          <a:prstGeom prst="rect">
            <a:avLst/>
          </a:prstGeom>
        </p:spPr>
        <p:txBody>
          <a:bodyPr wrap="square" lIns="0" tIns="0" rIns="0" bIns="0" rtlCol="0" anchor="t">
            <a:spAutoFit/>
          </a:bodyPr>
          <a:lstStyle/>
          <a:p>
            <a:pPr>
              <a:lnSpc>
                <a:spcPts val="2520"/>
              </a:lnSpc>
            </a:pPr>
            <a:r>
              <a:rPr lang="en-US">
                <a:solidFill>
                  <a:srgbClr val="FFFFFF"/>
                </a:solidFill>
                <a:latin typeface="Lora"/>
              </a:rPr>
              <a:t>Example of Action Item Matrix, demonstrating how each action item meets various lenses and address plan focus areas.</a:t>
            </a:r>
          </a:p>
        </p:txBody>
      </p:sp>
      <p:sp>
        <p:nvSpPr>
          <p:cNvPr id="37" name="TextBox 3">
            <a:extLst>
              <a:ext uri="{FF2B5EF4-FFF2-40B4-BE49-F238E27FC236}">
                <a16:creationId xmlns:a16="http://schemas.microsoft.com/office/drawing/2014/main" id="{DB2D6373-CFF4-DB47-E988-01D563207398}"/>
              </a:ext>
            </a:extLst>
          </p:cNvPr>
          <p:cNvSpPr txBox="1"/>
          <p:nvPr/>
        </p:nvSpPr>
        <p:spPr>
          <a:xfrm>
            <a:off x="13689234" y="9426416"/>
            <a:ext cx="4008120" cy="253787"/>
          </a:xfrm>
          <a:prstGeom prst="rect">
            <a:avLst/>
          </a:prstGeom>
        </p:spPr>
        <p:txBody>
          <a:bodyPr lIns="0" tIns="0" rIns="0" bIns="0" rtlCol="0" anchor="t">
            <a:spAutoFit/>
          </a:bodyPr>
          <a:lstStyle/>
          <a:p>
            <a:pPr algn="r">
              <a:lnSpc>
                <a:spcPts val="2160"/>
              </a:lnSpc>
            </a:pPr>
            <a:r>
              <a:rPr lang="en-US" sz="1400">
                <a:solidFill>
                  <a:srgbClr val="FFFFFF"/>
                </a:solidFill>
                <a:latin typeface="Montserrat"/>
              </a:rPr>
              <a:t>PAGE | </a:t>
            </a:r>
            <a:fld id="{01CA991C-EC7D-491C-930E-709510496279}" type="slidenum">
              <a:rPr lang="en-US" sz="1400" smtClean="0">
                <a:solidFill>
                  <a:srgbClr val="F5A31D"/>
                </a:solidFill>
                <a:latin typeface="Montserrat"/>
              </a:rPr>
              <a:t>17</a:t>
            </a:fld>
            <a:endParaRPr lang="en-US" sz="1400">
              <a:solidFill>
                <a:srgbClr val="F5A31D"/>
              </a:solidFill>
              <a:latin typeface="Montserrat"/>
            </a:endParaRPr>
          </a:p>
        </p:txBody>
      </p:sp>
      <p:sp>
        <p:nvSpPr>
          <p:cNvPr id="38" name="Freeform 12">
            <a:extLst>
              <a:ext uri="{FF2B5EF4-FFF2-40B4-BE49-F238E27FC236}">
                <a16:creationId xmlns:a16="http://schemas.microsoft.com/office/drawing/2014/main" id="{39CCA02B-15CF-2548-6748-A53E3F184557}"/>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4"/>
            <a:stretch>
              <a:fillRect l="5028" r="-5028"/>
            </a:stretch>
          </a:blipFill>
        </p:spPr>
        <p:txBody>
          <a:bodyPr/>
          <a:lstStyle/>
          <a:p>
            <a:endParaRPr lang="en-US"/>
          </a:p>
        </p:txBody>
      </p:sp>
    </p:spTree>
    <p:extLst>
      <p:ext uri="{BB962C8B-B14F-4D97-AF65-F5344CB8AC3E}">
        <p14:creationId xmlns:p14="http://schemas.microsoft.com/office/powerpoint/2010/main" val="1099914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BB0358F-138A-FC0F-2090-1F9291065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224" y="2418735"/>
            <a:ext cx="12558776" cy="10339424"/>
          </a:xfrm>
          <a:prstGeom prst="rect">
            <a:avLst/>
          </a:prstGeom>
        </p:spPr>
      </p:pic>
      <p:sp>
        <p:nvSpPr>
          <p:cNvPr id="6" name="Freeform 12">
            <a:extLst>
              <a:ext uri="{FF2B5EF4-FFF2-40B4-BE49-F238E27FC236}">
                <a16:creationId xmlns:a16="http://schemas.microsoft.com/office/drawing/2014/main" id="{9B53A4EC-2FA7-9B46-731D-23956A8067B5}"/>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4"/>
            <a:stretch>
              <a:fillRect l="5028" r="-5028"/>
            </a:stretch>
          </a:blipFill>
        </p:spPr>
        <p:txBody>
          <a:bodyPr/>
          <a:lstStyle/>
          <a:p>
            <a:endParaRPr lang="en-US"/>
          </a:p>
        </p:txBody>
      </p:sp>
      <p:sp>
        <p:nvSpPr>
          <p:cNvPr id="7" name="TextBox 7">
            <a:extLst>
              <a:ext uri="{FF2B5EF4-FFF2-40B4-BE49-F238E27FC236}">
                <a16:creationId xmlns:a16="http://schemas.microsoft.com/office/drawing/2014/main" id="{0DA5038D-CEA3-7B8F-8AD9-4F9CD8F2E036}"/>
              </a:ext>
            </a:extLst>
          </p:cNvPr>
          <p:cNvSpPr txBox="1"/>
          <p:nvPr/>
        </p:nvSpPr>
        <p:spPr>
          <a:xfrm>
            <a:off x="974923" y="3508297"/>
            <a:ext cx="4570472" cy="2385268"/>
          </a:xfrm>
          <a:prstGeom prst="rect">
            <a:avLst/>
          </a:prstGeom>
        </p:spPr>
        <p:txBody>
          <a:bodyPr wrap="square" lIns="0" tIns="0" rIns="0" bIns="0" rtlCol="0" anchor="t">
            <a:spAutoFit/>
          </a:bodyPr>
          <a:lstStyle/>
          <a:p>
            <a:pPr marL="488315" lvl="1" indent="-243840" algn="l">
              <a:spcBef>
                <a:spcPts val="1200"/>
              </a:spcBef>
              <a:buFont typeface="Arial"/>
              <a:buChar char="•"/>
            </a:pPr>
            <a:r>
              <a:rPr lang="en-US" sz="2700">
                <a:solidFill>
                  <a:srgbClr val="FFFFFF"/>
                </a:solidFill>
                <a:latin typeface="Montserrat"/>
              </a:rPr>
              <a:t>Address deferred maintenance</a:t>
            </a:r>
          </a:p>
          <a:p>
            <a:pPr marL="488315" lvl="1" indent="-243840" algn="l">
              <a:spcBef>
                <a:spcPts val="1200"/>
              </a:spcBef>
              <a:buFont typeface="Arial"/>
              <a:buChar char="•"/>
            </a:pPr>
            <a:r>
              <a:rPr lang="en-US" sz="2700">
                <a:solidFill>
                  <a:srgbClr val="FFFFFF"/>
                </a:solidFill>
                <a:latin typeface="Montserrat"/>
                <a:ea typeface="+mn-lt"/>
                <a:cs typeface="+mn-lt"/>
              </a:rPr>
              <a:t>Connect multiple trail systems within KCK</a:t>
            </a:r>
          </a:p>
          <a:p>
            <a:pPr marL="488315" lvl="1" indent="-243840" algn="l">
              <a:spcBef>
                <a:spcPts val="1200"/>
              </a:spcBef>
              <a:buFont typeface="Arial"/>
              <a:buChar char="•"/>
            </a:pPr>
            <a:r>
              <a:rPr lang="en-US" sz="2700">
                <a:solidFill>
                  <a:srgbClr val="FFFFFF"/>
                </a:solidFill>
                <a:latin typeface="Montserrat"/>
                <a:ea typeface="+mn-lt"/>
                <a:cs typeface="+mn-lt"/>
              </a:rPr>
              <a:t>Reconnect to the River</a:t>
            </a:r>
          </a:p>
        </p:txBody>
      </p:sp>
      <p:sp>
        <p:nvSpPr>
          <p:cNvPr id="8" name="TextBox 7">
            <a:extLst>
              <a:ext uri="{FF2B5EF4-FFF2-40B4-BE49-F238E27FC236}">
                <a16:creationId xmlns:a16="http://schemas.microsoft.com/office/drawing/2014/main" id="{F18327E1-9DEE-4F38-BF55-1F34FD85B765}"/>
              </a:ext>
            </a:extLst>
          </p:cNvPr>
          <p:cNvSpPr txBox="1"/>
          <p:nvPr/>
        </p:nvSpPr>
        <p:spPr>
          <a:xfrm>
            <a:off x="13015661" y="2552879"/>
            <a:ext cx="4471441" cy="461665"/>
          </a:xfrm>
          <a:prstGeom prst="rect">
            <a:avLst/>
          </a:prstGeom>
          <a:solidFill>
            <a:srgbClr val="15204A"/>
          </a:solidFill>
        </p:spPr>
        <p:txBody>
          <a:bodyPr wrap="square" rtlCol="0">
            <a:spAutoFit/>
          </a:bodyPr>
          <a:lstStyle/>
          <a:p>
            <a:r>
              <a:rPr lang="en-US" sz="2400">
                <a:solidFill>
                  <a:schemeClr val="bg1"/>
                </a:solidFill>
                <a:latin typeface="Montserrat ExtraBold" panose="00000900000000000000" pitchFamily="50" charset="0"/>
              </a:rPr>
              <a:t>Opportunity Corridors</a:t>
            </a:r>
          </a:p>
        </p:txBody>
      </p:sp>
      <p:sp>
        <p:nvSpPr>
          <p:cNvPr id="9" name="TextBox 2">
            <a:extLst>
              <a:ext uri="{FF2B5EF4-FFF2-40B4-BE49-F238E27FC236}">
                <a16:creationId xmlns:a16="http://schemas.microsoft.com/office/drawing/2014/main" id="{D6913F0A-14EC-B70E-EC3D-7D1469454497}"/>
              </a:ext>
            </a:extLst>
          </p:cNvPr>
          <p:cNvSpPr txBox="1"/>
          <p:nvPr/>
        </p:nvSpPr>
        <p:spPr>
          <a:xfrm>
            <a:off x="355896" y="706220"/>
            <a:ext cx="10616903" cy="1846659"/>
          </a:xfrm>
          <a:prstGeom prst="rect">
            <a:avLst/>
          </a:prstGeom>
        </p:spPr>
        <p:txBody>
          <a:bodyPr wrap="square"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lang="en-US" sz="7200">
                <a:solidFill>
                  <a:schemeClr val="bg1"/>
                </a:solidFill>
                <a:latin typeface="Montserrat Bold"/>
              </a:rPr>
              <a:t>Align the</a:t>
            </a:r>
            <a:br>
              <a:rPr kumimoji="0" lang="en-US" sz="7200" b="0" i="0" u="none" strike="noStrike" kern="1200" cap="none" spc="0" normalizeH="0" baseline="0" noProof="0">
                <a:ln>
                  <a:noFill/>
                </a:ln>
                <a:solidFill>
                  <a:schemeClr val="bg1"/>
                </a:solidFill>
                <a:effectLst/>
                <a:uLnTx/>
                <a:uFillTx/>
                <a:latin typeface="Montserrat Bold"/>
                <a:ea typeface="+mn-ea"/>
                <a:cs typeface="+mn-cs"/>
              </a:rPr>
            </a:br>
            <a:r>
              <a:rPr kumimoji="0" lang="en-US" sz="7200" b="0" i="0" u="none" strike="noStrike" kern="1200" cap="none" spc="0" normalizeH="0" baseline="0" noProof="0">
                <a:ln>
                  <a:noFill/>
                </a:ln>
                <a:solidFill>
                  <a:srgbClr val="F5A31D"/>
                </a:solidFill>
                <a:effectLst/>
                <a:uLnTx/>
                <a:uFillTx/>
                <a:latin typeface="Montserrat Bold"/>
                <a:ea typeface="+mn-ea"/>
                <a:cs typeface="+mn-cs"/>
              </a:rPr>
              <a:t>Tri-City River Corridor</a:t>
            </a:r>
          </a:p>
        </p:txBody>
      </p:sp>
    </p:spTree>
    <p:extLst>
      <p:ext uri="{BB962C8B-B14F-4D97-AF65-F5344CB8AC3E}">
        <p14:creationId xmlns:p14="http://schemas.microsoft.com/office/powerpoint/2010/main" val="281144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76EEB993-00FD-3BF9-58B8-EB6B8AD19AD6}"/>
              </a:ext>
            </a:extLst>
          </p:cNvPr>
          <p:cNvSpPr txBox="1"/>
          <p:nvPr/>
        </p:nvSpPr>
        <p:spPr>
          <a:xfrm>
            <a:off x="13689234" y="9426416"/>
            <a:ext cx="4008120" cy="253787"/>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a:ea typeface="+mn-ea"/>
                <a:cs typeface="+mn-cs"/>
              </a:rPr>
              <a:t>PAGE | </a:t>
            </a:r>
            <a:fld id="{01CA991C-EC7D-491C-930E-709510496279}" type="slidenum">
              <a:rPr kumimoji="0" lang="en-US" sz="1400" b="0" i="0" u="none" strike="noStrike" kern="1200" cap="none" spc="0" normalizeH="0" baseline="0" noProof="0" smtClean="0">
                <a:ln>
                  <a:noFill/>
                </a:ln>
                <a:solidFill>
                  <a:srgbClr val="F5A31D"/>
                </a:solidFill>
                <a:effectLst/>
                <a:uLnTx/>
                <a:uFillTx/>
                <a:latin typeface="Montserrat"/>
                <a:ea typeface="+mn-ea"/>
                <a:cs typeface="+mn-cs"/>
              </a:rPr>
              <a:pPr marL="0" marR="0" lvl="0" indent="0" algn="r" defTabSz="914400" rtl="0" eaLnBrk="1" fontAlgn="auto" latinLnBrk="0" hangingPunct="1">
                <a:lnSpc>
                  <a:spcPts val="216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srgbClr val="F5A31D"/>
              </a:solidFill>
              <a:effectLst/>
              <a:uLnTx/>
              <a:uFillTx/>
              <a:latin typeface="Montserrat"/>
              <a:ea typeface="+mn-ea"/>
              <a:cs typeface="+mn-cs"/>
            </a:endParaRPr>
          </a:p>
        </p:txBody>
      </p:sp>
      <p:sp>
        <p:nvSpPr>
          <p:cNvPr id="9" name="Freeform 2">
            <a:extLst>
              <a:ext uri="{FF2B5EF4-FFF2-40B4-BE49-F238E27FC236}">
                <a16:creationId xmlns:a16="http://schemas.microsoft.com/office/drawing/2014/main" id="{AA51E993-59B2-01FE-2ED0-4E2C8FB89564}"/>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3"/>
            <a:stretch>
              <a:fillRect l="5028" r="-50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2">
            <a:extLst>
              <a:ext uri="{FF2B5EF4-FFF2-40B4-BE49-F238E27FC236}">
                <a16:creationId xmlns:a16="http://schemas.microsoft.com/office/drawing/2014/main" id="{22DDC6BE-B53E-B251-3A96-5E184A3AD255}"/>
              </a:ext>
            </a:extLst>
          </p:cNvPr>
          <p:cNvSpPr txBox="1"/>
          <p:nvPr/>
        </p:nvSpPr>
        <p:spPr>
          <a:xfrm>
            <a:off x="355897" y="706220"/>
            <a:ext cx="9052800" cy="1846659"/>
          </a:xfrm>
          <a:prstGeom prst="rect">
            <a:avLst/>
          </a:prstGeom>
        </p:spPr>
        <p:txBody>
          <a:bodyPr wrap="square"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lang="en-US" sz="7200">
                <a:solidFill>
                  <a:schemeClr val="bg1"/>
                </a:solidFill>
                <a:latin typeface="Montserrat Bold"/>
              </a:rPr>
              <a:t>Leverage</a:t>
            </a:r>
            <a:r>
              <a:rPr kumimoji="0" lang="en-US" sz="7200" b="0" i="0" u="none" strike="noStrike" kern="1200" cap="none" spc="0" normalizeH="0" baseline="0" noProof="0">
                <a:ln>
                  <a:noFill/>
                </a:ln>
                <a:solidFill>
                  <a:schemeClr val="bg1"/>
                </a:solidFill>
                <a:effectLst/>
                <a:uLnTx/>
                <a:uFillTx/>
                <a:latin typeface="Montserrat Bold"/>
                <a:ea typeface="+mn-ea"/>
                <a:cs typeface="+mn-cs"/>
              </a:rPr>
              <a:t> the </a:t>
            </a:r>
            <a:br>
              <a:rPr kumimoji="0" lang="en-US" sz="7200" b="0" i="0" u="none" strike="noStrike" kern="1200" cap="none" spc="0" normalizeH="0" baseline="0" noProof="0">
                <a:ln>
                  <a:noFill/>
                </a:ln>
                <a:solidFill>
                  <a:schemeClr val="bg1"/>
                </a:solidFill>
                <a:effectLst/>
                <a:uLnTx/>
                <a:uFillTx/>
                <a:latin typeface="Montserrat Bold"/>
                <a:ea typeface="+mn-ea"/>
                <a:cs typeface="+mn-cs"/>
              </a:rPr>
            </a:br>
            <a:r>
              <a:rPr kumimoji="0" lang="en-US" sz="7200" b="0" i="0" u="none" strike="noStrike" kern="1200" cap="none" spc="0" normalizeH="0" baseline="0" noProof="0">
                <a:ln>
                  <a:noFill/>
                </a:ln>
                <a:solidFill>
                  <a:srgbClr val="F5A31D"/>
                </a:solidFill>
                <a:effectLst/>
                <a:uLnTx/>
                <a:uFillTx/>
                <a:latin typeface="Montserrat Bold"/>
                <a:ea typeface="+mn-ea"/>
                <a:cs typeface="+mn-cs"/>
              </a:rPr>
              <a:t>Rock Island Bridge</a:t>
            </a:r>
          </a:p>
        </p:txBody>
      </p:sp>
      <p:pic>
        <p:nvPicPr>
          <p:cNvPr id="1026" name="Picture 2" descr="Rock Island bridge Arkinsas Photograph by Chris Smith - Fine Art America">
            <a:extLst>
              <a:ext uri="{FF2B5EF4-FFF2-40B4-BE49-F238E27FC236}">
                <a16:creationId xmlns:a16="http://schemas.microsoft.com/office/drawing/2014/main" id="{A1A32984-73E9-9C83-7EBF-8B26D92BF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2163" y="2694450"/>
            <a:ext cx="9120914" cy="6080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7">
            <a:extLst>
              <a:ext uri="{FF2B5EF4-FFF2-40B4-BE49-F238E27FC236}">
                <a16:creationId xmlns:a16="http://schemas.microsoft.com/office/drawing/2014/main" id="{86105CD1-97F9-A0FB-8E4D-C3CE1D75B00C}"/>
              </a:ext>
            </a:extLst>
          </p:cNvPr>
          <p:cNvSpPr txBox="1"/>
          <p:nvPr/>
        </p:nvSpPr>
        <p:spPr>
          <a:xfrm>
            <a:off x="974923" y="3508297"/>
            <a:ext cx="6384522" cy="2800767"/>
          </a:xfrm>
          <a:prstGeom prst="rect">
            <a:avLst/>
          </a:prstGeom>
        </p:spPr>
        <p:txBody>
          <a:bodyPr wrap="square" lIns="0" tIns="0" rIns="0" bIns="0" rtlCol="0" anchor="t">
            <a:spAutoFit/>
          </a:bodyPr>
          <a:lstStyle/>
          <a:p>
            <a:pPr marL="488315" lvl="1" indent="-243840" algn="l">
              <a:spcBef>
                <a:spcPts val="1200"/>
              </a:spcBef>
              <a:buFont typeface="Arial"/>
              <a:buChar char="•"/>
            </a:pPr>
            <a:r>
              <a:rPr lang="en-US" sz="2700">
                <a:solidFill>
                  <a:srgbClr val="FFFFFF"/>
                </a:solidFill>
                <a:latin typeface="Montserrat"/>
              </a:rPr>
              <a:t>Catalytic economic development project</a:t>
            </a:r>
          </a:p>
          <a:p>
            <a:pPr marL="488315" lvl="1" indent="-243840" algn="l">
              <a:spcBef>
                <a:spcPts val="1200"/>
              </a:spcBef>
              <a:buFont typeface="Arial"/>
              <a:buChar char="•"/>
            </a:pPr>
            <a:r>
              <a:rPr lang="en-US" sz="2700">
                <a:solidFill>
                  <a:srgbClr val="FFFFFF"/>
                </a:solidFill>
                <a:latin typeface="Montserrat"/>
                <a:ea typeface="+mn-lt"/>
                <a:cs typeface="+mn-lt"/>
              </a:rPr>
              <a:t>Connects multiple trail systems within KCK and KCMO</a:t>
            </a:r>
          </a:p>
          <a:p>
            <a:pPr marL="488315" lvl="1" indent="-243840" algn="l">
              <a:spcBef>
                <a:spcPts val="1200"/>
              </a:spcBef>
              <a:buFont typeface="Arial"/>
              <a:buChar char="•"/>
            </a:pPr>
            <a:r>
              <a:rPr lang="en-US" sz="2700">
                <a:solidFill>
                  <a:srgbClr val="FFFFFF"/>
                </a:solidFill>
                <a:latin typeface="Montserrat"/>
                <a:ea typeface="+mn-lt"/>
                <a:cs typeface="+mn-lt"/>
              </a:rPr>
              <a:t>Opportunity to strengthen our regional identity</a:t>
            </a:r>
          </a:p>
        </p:txBody>
      </p:sp>
    </p:spTree>
    <p:extLst>
      <p:ext uri="{BB962C8B-B14F-4D97-AF65-F5344CB8AC3E}">
        <p14:creationId xmlns:p14="http://schemas.microsoft.com/office/powerpoint/2010/main" val="2377589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30643A5F-135A-10A8-C73A-2BA4186364BC}"/>
              </a:ext>
            </a:extLst>
          </p:cNvPr>
          <p:cNvSpPr/>
          <p:nvPr/>
        </p:nvSpPr>
        <p:spPr>
          <a:xfrm>
            <a:off x="0" y="2810"/>
            <a:ext cx="10305138" cy="10292565"/>
          </a:xfrm>
          <a:custGeom>
            <a:avLst/>
            <a:gdLst/>
            <a:ahLst/>
            <a:cxnLst/>
            <a:rect l="l" t="t" r="r" b="b"/>
            <a:pathLst>
              <a:path w="7761267" h="7720816">
                <a:moveTo>
                  <a:pt x="0" y="0"/>
                </a:moveTo>
                <a:lnTo>
                  <a:pt x="7761266" y="0"/>
                </a:lnTo>
                <a:lnTo>
                  <a:pt x="7761266" y="7720816"/>
                </a:lnTo>
                <a:lnTo>
                  <a:pt x="0" y="7720816"/>
                </a:lnTo>
                <a:lnTo>
                  <a:pt x="0" y="0"/>
                </a:lnTo>
                <a:close/>
              </a:path>
            </a:pathLst>
          </a:custGeom>
          <a:blipFill>
            <a:blip r:embed="rId3"/>
            <a:stretch>
              <a:fillRect/>
            </a:stretch>
          </a:blipFill>
        </p:spPr>
        <p:txBody>
          <a:bodyPr/>
          <a:lstStyle/>
          <a:p>
            <a:endParaRPr lang="en-US"/>
          </a:p>
        </p:txBody>
      </p:sp>
      <p:sp>
        <p:nvSpPr>
          <p:cNvPr id="7" name="TextBox 2">
            <a:extLst>
              <a:ext uri="{FF2B5EF4-FFF2-40B4-BE49-F238E27FC236}">
                <a16:creationId xmlns:a16="http://schemas.microsoft.com/office/drawing/2014/main" id="{E3C0784B-DD40-A61E-B0EC-828B397D1679}"/>
              </a:ext>
            </a:extLst>
          </p:cNvPr>
          <p:cNvSpPr txBox="1"/>
          <p:nvPr/>
        </p:nvSpPr>
        <p:spPr>
          <a:xfrm>
            <a:off x="8786110" y="3322488"/>
            <a:ext cx="8911244" cy="3642023"/>
          </a:xfrm>
          <a:prstGeom prst="rect">
            <a:avLst/>
          </a:prstGeom>
        </p:spPr>
        <p:txBody>
          <a:bodyPr wrap="square" lIns="0" tIns="0" rIns="0" bIns="0" rtlCol="0" anchor="t">
            <a:spAutoFit/>
          </a:bodyPr>
          <a:lstStyle/>
          <a:p>
            <a:pPr>
              <a:lnSpc>
                <a:spcPts val="7128"/>
              </a:lnSpc>
            </a:pPr>
            <a:r>
              <a:rPr lang="en-US" sz="3200">
                <a:solidFill>
                  <a:schemeClr val="bg1"/>
                </a:solidFill>
                <a:latin typeface="Montserrat Bold"/>
              </a:rPr>
              <a:t>Plan</a:t>
            </a:r>
            <a:r>
              <a:rPr lang="en-US" sz="3200">
                <a:solidFill>
                  <a:srgbClr val="F5A31D"/>
                </a:solidFill>
                <a:latin typeface="Montserrat Bold"/>
              </a:rPr>
              <a:t>KCK</a:t>
            </a:r>
          </a:p>
          <a:p>
            <a:pPr>
              <a:lnSpc>
                <a:spcPts val="7128"/>
              </a:lnSpc>
            </a:pPr>
            <a:r>
              <a:rPr lang="en-US" sz="6600">
                <a:solidFill>
                  <a:srgbClr val="FFFFFF"/>
                </a:solidFill>
                <a:latin typeface="Montserrat Bold"/>
              </a:rPr>
              <a:t>WHY A COMPREHESNIVE PLAN?</a:t>
            </a:r>
          </a:p>
        </p:txBody>
      </p:sp>
      <p:sp>
        <p:nvSpPr>
          <p:cNvPr id="8" name="TextBox 3">
            <a:extLst>
              <a:ext uri="{FF2B5EF4-FFF2-40B4-BE49-F238E27FC236}">
                <a16:creationId xmlns:a16="http://schemas.microsoft.com/office/drawing/2014/main" id="{2DE02E32-B3D7-5C4E-7C0A-BE52379D51CB}"/>
              </a:ext>
            </a:extLst>
          </p:cNvPr>
          <p:cNvSpPr txBox="1"/>
          <p:nvPr/>
        </p:nvSpPr>
        <p:spPr>
          <a:xfrm>
            <a:off x="13689234" y="9426416"/>
            <a:ext cx="4008120" cy="324058"/>
          </a:xfrm>
          <a:prstGeom prst="rect">
            <a:avLst/>
          </a:prstGeom>
        </p:spPr>
        <p:txBody>
          <a:bodyPr lIns="0" tIns="0" rIns="0" bIns="0" rtlCol="0" anchor="t">
            <a:spAutoFit/>
          </a:bodyPr>
          <a:lstStyle/>
          <a:p>
            <a:pPr algn="r">
              <a:lnSpc>
                <a:spcPts val="2160"/>
              </a:lnSpc>
            </a:pPr>
            <a:r>
              <a:rPr lang="en-US" sz="1800">
                <a:solidFill>
                  <a:srgbClr val="FFFFFF"/>
                </a:solidFill>
                <a:latin typeface="Montserrat"/>
              </a:rPr>
              <a:t>wycokck.org/plan</a:t>
            </a:r>
            <a:r>
              <a:rPr lang="en-US" sz="1800">
                <a:solidFill>
                  <a:srgbClr val="F5A31D"/>
                </a:solidFill>
                <a:latin typeface="Montserrat"/>
              </a:rPr>
              <a:t>KCK</a:t>
            </a:r>
          </a:p>
        </p:txBody>
      </p:sp>
    </p:spTree>
    <p:extLst>
      <p:ext uri="{BB962C8B-B14F-4D97-AF65-F5344CB8AC3E}">
        <p14:creationId xmlns:p14="http://schemas.microsoft.com/office/powerpoint/2010/main" val="4235422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7D2B6D09-BFA5-7E29-8674-F8E2881336ED}"/>
              </a:ext>
            </a:extLst>
          </p:cNvPr>
          <p:cNvSpPr txBox="1"/>
          <p:nvPr/>
        </p:nvSpPr>
        <p:spPr>
          <a:xfrm>
            <a:off x="13689234" y="9426416"/>
            <a:ext cx="4008120" cy="253787"/>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a:ea typeface="+mn-ea"/>
                <a:cs typeface="+mn-cs"/>
              </a:rPr>
              <a:t>PAGE | </a:t>
            </a:r>
            <a:fld id="{01CA991C-EC7D-491C-930E-709510496279}" type="slidenum">
              <a:rPr kumimoji="0" lang="en-US" sz="1400" b="0" i="0" u="none" strike="noStrike" kern="1200" cap="none" spc="0" normalizeH="0" baseline="0" noProof="0" smtClean="0">
                <a:ln>
                  <a:noFill/>
                </a:ln>
                <a:solidFill>
                  <a:srgbClr val="F5A31D"/>
                </a:solidFill>
                <a:effectLst/>
                <a:uLnTx/>
                <a:uFillTx/>
                <a:latin typeface="Montserrat"/>
                <a:ea typeface="+mn-ea"/>
                <a:cs typeface="+mn-cs"/>
              </a:rPr>
              <a:pPr marL="0" marR="0" lvl="0" indent="0" algn="r" defTabSz="914400" rtl="0" eaLnBrk="1" fontAlgn="auto" latinLnBrk="0" hangingPunct="1">
                <a:lnSpc>
                  <a:spcPts val="216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F5A31D"/>
              </a:solidFill>
              <a:effectLst/>
              <a:uLnTx/>
              <a:uFillTx/>
              <a:latin typeface="Montserrat"/>
              <a:ea typeface="+mn-ea"/>
              <a:cs typeface="+mn-cs"/>
            </a:endParaRPr>
          </a:p>
        </p:txBody>
      </p:sp>
      <p:sp>
        <p:nvSpPr>
          <p:cNvPr id="10" name="Freeform 2">
            <a:extLst>
              <a:ext uri="{FF2B5EF4-FFF2-40B4-BE49-F238E27FC236}">
                <a16:creationId xmlns:a16="http://schemas.microsoft.com/office/drawing/2014/main" id="{5FC4C925-7A72-33C3-52C8-22AD18BB2C15}"/>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3"/>
            <a:stretch>
              <a:fillRect l="5028" r="-50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2">
            <a:extLst>
              <a:ext uri="{FF2B5EF4-FFF2-40B4-BE49-F238E27FC236}">
                <a16:creationId xmlns:a16="http://schemas.microsoft.com/office/drawing/2014/main" id="{37E592C3-FC50-3885-BEF7-8F84C63928CC}"/>
              </a:ext>
            </a:extLst>
          </p:cNvPr>
          <p:cNvSpPr txBox="1"/>
          <p:nvPr/>
        </p:nvSpPr>
        <p:spPr>
          <a:xfrm>
            <a:off x="355896" y="706220"/>
            <a:ext cx="16164279" cy="1846659"/>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Montserrat Bold"/>
                <a:ea typeface="+mn-ea"/>
                <a:cs typeface="+mn-cs"/>
              </a:rPr>
              <a:t>Implement a Downtown</a:t>
            </a:r>
          </a:p>
          <a:p>
            <a:pPr marL="0" marR="0" lvl="0" indent="0" algn="l" defTabSz="914400" rtl="0" eaLnBrk="1" fontAlgn="auto" latinLnBrk="0" hangingPunct="1">
              <a:lnSpc>
                <a:spcPts val="7200"/>
              </a:lnSpc>
              <a:spcBef>
                <a:spcPts val="0"/>
              </a:spcBef>
              <a:spcAft>
                <a:spcPts val="0"/>
              </a:spcAft>
              <a:buClrTx/>
              <a:buSzTx/>
              <a:buFontTx/>
              <a:buNone/>
              <a:tabLst/>
              <a:defRPr/>
            </a:pPr>
            <a:r>
              <a:rPr lang="en-US" sz="7200">
                <a:solidFill>
                  <a:srgbClr val="F5A31D"/>
                </a:solidFill>
                <a:latin typeface="Montserrat Bold"/>
              </a:rPr>
              <a:t>Mainstreet Program</a:t>
            </a:r>
            <a:endParaRPr kumimoji="0" lang="en-US" sz="7200" b="0" i="0" u="none" strike="noStrike" kern="1200" cap="none" spc="0" normalizeH="0" baseline="0" noProof="0">
              <a:ln>
                <a:noFill/>
              </a:ln>
              <a:solidFill>
                <a:srgbClr val="F5A31D"/>
              </a:solidFill>
              <a:effectLst/>
              <a:uLnTx/>
              <a:uFillTx/>
              <a:latin typeface="Montserrat Bold"/>
              <a:ea typeface="+mn-ea"/>
              <a:cs typeface="+mn-cs"/>
            </a:endParaRPr>
          </a:p>
        </p:txBody>
      </p:sp>
      <p:pic>
        <p:nvPicPr>
          <p:cNvPr id="2" name="Picture 1" descr="A building with a sign on the side of it&#10;&#10;Description automatically generated">
            <a:extLst>
              <a:ext uri="{FF2B5EF4-FFF2-40B4-BE49-F238E27FC236}">
                <a16:creationId xmlns:a16="http://schemas.microsoft.com/office/drawing/2014/main" id="{1C746ADA-D6B6-C47B-3633-D0ABF2D1D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0838" y="916150"/>
            <a:ext cx="7193280" cy="6052674"/>
          </a:xfrm>
          <a:prstGeom prst="ellipse">
            <a:avLst/>
          </a:prstGeom>
        </p:spPr>
      </p:pic>
      <p:pic>
        <p:nvPicPr>
          <p:cNvPr id="5" name="Picture 4" descr="A building with a flag on the front&#10;&#10;Description automatically generated">
            <a:extLst>
              <a:ext uri="{FF2B5EF4-FFF2-40B4-BE49-F238E27FC236}">
                <a16:creationId xmlns:a16="http://schemas.microsoft.com/office/drawing/2014/main" id="{D0177F72-6238-2FED-2ACB-6326B1631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9198" y="5332094"/>
            <a:ext cx="7828280" cy="5871211"/>
          </a:xfrm>
          <a:prstGeom prst="ellipse">
            <a:avLst/>
          </a:prstGeom>
        </p:spPr>
      </p:pic>
      <p:sp>
        <p:nvSpPr>
          <p:cNvPr id="4" name="TextBox 7">
            <a:extLst>
              <a:ext uri="{FF2B5EF4-FFF2-40B4-BE49-F238E27FC236}">
                <a16:creationId xmlns:a16="http://schemas.microsoft.com/office/drawing/2014/main" id="{CE7BB5F6-02EB-EDD1-B0A1-BF0592DA40CB}"/>
              </a:ext>
            </a:extLst>
          </p:cNvPr>
          <p:cNvSpPr txBox="1"/>
          <p:nvPr/>
        </p:nvSpPr>
        <p:spPr>
          <a:xfrm>
            <a:off x="974922" y="3508297"/>
            <a:ext cx="5337387" cy="2954655"/>
          </a:xfrm>
          <a:prstGeom prst="rect">
            <a:avLst/>
          </a:prstGeom>
        </p:spPr>
        <p:txBody>
          <a:bodyPr wrap="square" lIns="0" tIns="0" rIns="0" bIns="0" rtlCol="0" anchor="t">
            <a:spAutoFit/>
          </a:bodyPr>
          <a:lstStyle/>
          <a:p>
            <a:pPr marL="488315" lvl="1" indent="-243840" algn="l">
              <a:spcBef>
                <a:spcPts val="1200"/>
              </a:spcBef>
              <a:buFont typeface="Arial"/>
              <a:buChar char="•"/>
            </a:pPr>
            <a:r>
              <a:rPr lang="en-US" sz="2700">
                <a:solidFill>
                  <a:srgbClr val="FFFFFF"/>
                </a:solidFill>
                <a:latin typeface="Montserrat"/>
              </a:rPr>
              <a:t>Revitalizes downtown</a:t>
            </a:r>
          </a:p>
          <a:p>
            <a:pPr marL="488315" lvl="1" indent="-243840" algn="l">
              <a:spcBef>
                <a:spcPts val="1200"/>
              </a:spcBef>
              <a:buFont typeface="Arial"/>
              <a:buChar char="•"/>
            </a:pPr>
            <a:r>
              <a:rPr lang="en-US" sz="2700">
                <a:solidFill>
                  <a:srgbClr val="FFFFFF"/>
                </a:solidFill>
                <a:latin typeface="Montserrat"/>
                <a:ea typeface="+mn-lt"/>
                <a:cs typeface="+mn-lt"/>
              </a:rPr>
              <a:t>Bolsters the small business ecosystem</a:t>
            </a:r>
          </a:p>
          <a:p>
            <a:pPr marL="488315" lvl="1" indent="-243840" algn="l">
              <a:spcBef>
                <a:spcPts val="1200"/>
              </a:spcBef>
              <a:buFont typeface="Arial"/>
              <a:buChar char="•"/>
            </a:pPr>
            <a:r>
              <a:rPr lang="en-US" sz="2700">
                <a:solidFill>
                  <a:srgbClr val="FFFFFF"/>
                </a:solidFill>
                <a:latin typeface="Montserrat"/>
                <a:ea typeface="+mn-lt"/>
                <a:cs typeface="+mn-lt"/>
              </a:rPr>
              <a:t>Improves safety</a:t>
            </a:r>
          </a:p>
          <a:p>
            <a:pPr marL="488315" lvl="1" indent="-243840" algn="l">
              <a:spcBef>
                <a:spcPts val="1200"/>
              </a:spcBef>
              <a:buFont typeface="Arial"/>
              <a:buChar char="•"/>
            </a:pPr>
            <a:r>
              <a:rPr lang="en-US" sz="2700">
                <a:solidFill>
                  <a:srgbClr val="FFFFFF"/>
                </a:solidFill>
                <a:latin typeface="Montserrat"/>
                <a:ea typeface="+mn-lt"/>
                <a:cs typeface="+mn-lt"/>
              </a:rPr>
              <a:t>Preserves our history and elevates our identity</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7D2B6D09-BFA5-7E29-8674-F8E2881336ED}"/>
              </a:ext>
            </a:extLst>
          </p:cNvPr>
          <p:cNvSpPr txBox="1"/>
          <p:nvPr/>
        </p:nvSpPr>
        <p:spPr>
          <a:xfrm>
            <a:off x="13689234" y="9426416"/>
            <a:ext cx="4008120" cy="253787"/>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a:ea typeface="+mn-ea"/>
                <a:cs typeface="+mn-cs"/>
              </a:rPr>
              <a:t>PAGE | </a:t>
            </a:r>
            <a:fld id="{01CA991C-EC7D-491C-930E-709510496279}" type="slidenum">
              <a:rPr kumimoji="0" lang="en-US" sz="1400" b="0" i="0" u="none" strike="noStrike" kern="1200" cap="none" spc="0" normalizeH="0" baseline="0" noProof="0" smtClean="0">
                <a:ln>
                  <a:noFill/>
                </a:ln>
                <a:solidFill>
                  <a:srgbClr val="F5A31D"/>
                </a:solidFill>
                <a:effectLst/>
                <a:uLnTx/>
                <a:uFillTx/>
                <a:latin typeface="Montserrat"/>
                <a:ea typeface="+mn-ea"/>
                <a:cs typeface="+mn-cs"/>
              </a:rPr>
              <a:pPr marL="0" marR="0" lvl="0" indent="0" algn="r" defTabSz="914400" rtl="0" eaLnBrk="1" fontAlgn="auto" latinLnBrk="0" hangingPunct="1">
                <a:lnSpc>
                  <a:spcPts val="216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srgbClr val="F5A31D"/>
              </a:solidFill>
              <a:effectLst/>
              <a:uLnTx/>
              <a:uFillTx/>
              <a:latin typeface="Montserrat"/>
              <a:ea typeface="+mn-ea"/>
              <a:cs typeface="+mn-cs"/>
            </a:endParaRPr>
          </a:p>
        </p:txBody>
      </p:sp>
      <p:sp>
        <p:nvSpPr>
          <p:cNvPr id="10" name="Freeform 2">
            <a:extLst>
              <a:ext uri="{FF2B5EF4-FFF2-40B4-BE49-F238E27FC236}">
                <a16:creationId xmlns:a16="http://schemas.microsoft.com/office/drawing/2014/main" id="{5FC4C925-7A72-33C3-52C8-22AD18BB2C15}"/>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3"/>
            <a:stretch>
              <a:fillRect l="5028" r="-50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8B78B04-160C-4A44-341C-DC900B97AF48}"/>
              </a:ext>
            </a:extLst>
          </p:cNvPr>
          <p:cNvPicPr>
            <a:picLocks noChangeAspect="1"/>
          </p:cNvPicPr>
          <p:nvPr/>
        </p:nvPicPr>
        <p:blipFill>
          <a:blip r:embed="rId4"/>
          <a:stretch>
            <a:fillRect/>
          </a:stretch>
        </p:blipFill>
        <p:spPr>
          <a:xfrm>
            <a:off x="8795928" y="2306149"/>
            <a:ext cx="8517149" cy="6208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7">
            <a:extLst>
              <a:ext uri="{FF2B5EF4-FFF2-40B4-BE49-F238E27FC236}">
                <a16:creationId xmlns:a16="http://schemas.microsoft.com/office/drawing/2014/main" id="{F9581F76-C6A0-6A70-24FC-37FF65C4A899}"/>
              </a:ext>
            </a:extLst>
          </p:cNvPr>
          <p:cNvSpPr txBox="1"/>
          <p:nvPr/>
        </p:nvSpPr>
        <p:spPr>
          <a:xfrm>
            <a:off x="974923" y="3508297"/>
            <a:ext cx="6384522" cy="2954655"/>
          </a:xfrm>
          <a:prstGeom prst="rect">
            <a:avLst/>
          </a:prstGeom>
        </p:spPr>
        <p:txBody>
          <a:bodyPr wrap="square" lIns="0" tIns="0" rIns="0" bIns="0" rtlCol="0" anchor="t">
            <a:spAutoFit/>
          </a:bodyPr>
          <a:lstStyle/>
          <a:p>
            <a:pPr marL="488315" lvl="1" indent="-243840" algn="l">
              <a:spcBef>
                <a:spcPts val="1200"/>
              </a:spcBef>
              <a:buFont typeface="Arial"/>
              <a:buChar char="•"/>
            </a:pPr>
            <a:r>
              <a:rPr lang="en-US" sz="2700">
                <a:solidFill>
                  <a:srgbClr val="FFFFFF"/>
                </a:solidFill>
                <a:latin typeface="Montserrat"/>
              </a:rPr>
              <a:t>Removes redundancies and improves efficiencies</a:t>
            </a:r>
          </a:p>
          <a:p>
            <a:pPr marL="488315" lvl="1" indent="-243840" algn="l">
              <a:spcBef>
                <a:spcPts val="1200"/>
              </a:spcBef>
              <a:buFont typeface="Arial"/>
              <a:buChar char="•"/>
            </a:pPr>
            <a:r>
              <a:rPr lang="en-US" sz="2700">
                <a:solidFill>
                  <a:srgbClr val="FFFFFF"/>
                </a:solidFill>
                <a:latin typeface="Montserrat"/>
                <a:ea typeface="+mn-lt"/>
                <a:cs typeface="+mn-lt"/>
              </a:rPr>
              <a:t>Cuts costs</a:t>
            </a:r>
          </a:p>
          <a:p>
            <a:pPr marL="488315" lvl="1" indent="-243840" algn="l">
              <a:spcBef>
                <a:spcPts val="1200"/>
              </a:spcBef>
              <a:buFont typeface="Arial"/>
              <a:buChar char="•"/>
            </a:pPr>
            <a:r>
              <a:rPr lang="en-US" sz="2700">
                <a:solidFill>
                  <a:srgbClr val="FFFFFF"/>
                </a:solidFill>
                <a:latin typeface="Montserrat"/>
                <a:ea typeface="+mn-lt"/>
                <a:cs typeface="+mn-lt"/>
              </a:rPr>
              <a:t>Strengthens cross-departmental communication</a:t>
            </a:r>
          </a:p>
          <a:p>
            <a:pPr marL="488315" lvl="1" indent="-243840" algn="l">
              <a:spcBef>
                <a:spcPts val="1200"/>
              </a:spcBef>
              <a:buFont typeface="Arial"/>
              <a:buChar char="•"/>
            </a:pPr>
            <a:r>
              <a:rPr lang="en-US" sz="2700">
                <a:solidFill>
                  <a:srgbClr val="FFFFFF"/>
                </a:solidFill>
                <a:latin typeface="Montserrat"/>
                <a:ea typeface="+mn-lt"/>
                <a:cs typeface="+mn-lt"/>
              </a:rPr>
              <a:t>Improves services</a:t>
            </a:r>
          </a:p>
        </p:txBody>
      </p:sp>
      <p:sp>
        <p:nvSpPr>
          <p:cNvPr id="6" name="TextBox 2">
            <a:extLst>
              <a:ext uri="{FF2B5EF4-FFF2-40B4-BE49-F238E27FC236}">
                <a16:creationId xmlns:a16="http://schemas.microsoft.com/office/drawing/2014/main" id="{5DB04280-205B-838C-CD2E-87348EE024A5}"/>
              </a:ext>
            </a:extLst>
          </p:cNvPr>
          <p:cNvSpPr txBox="1"/>
          <p:nvPr/>
        </p:nvSpPr>
        <p:spPr>
          <a:xfrm>
            <a:off x="355897" y="706220"/>
            <a:ext cx="9052800" cy="1846659"/>
          </a:xfrm>
          <a:prstGeom prst="rect">
            <a:avLst/>
          </a:prstGeom>
        </p:spPr>
        <p:txBody>
          <a:bodyPr wrap="square"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lang="en-US" sz="7200">
                <a:solidFill>
                  <a:schemeClr val="bg1"/>
                </a:solidFill>
                <a:latin typeface="Montserrat Bold"/>
              </a:rPr>
              <a:t>Consolidate</a:t>
            </a:r>
            <a:br>
              <a:rPr kumimoji="0" lang="en-US" sz="7200" b="0" i="0" u="none" strike="noStrike" kern="1200" cap="none" spc="0" normalizeH="0" baseline="0" noProof="0">
                <a:ln>
                  <a:noFill/>
                </a:ln>
                <a:solidFill>
                  <a:schemeClr val="bg1"/>
                </a:solidFill>
                <a:effectLst/>
                <a:uLnTx/>
                <a:uFillTx/>
                <a:latin typeface="Montserrat Bold"/>
                <a:ea typeface="+mn-ea"/>
                <a:cs typeface="+mn-cs"/>
              </a:rPr>
            </a:br>
            <a:r>
              <a:rPr kumimoji="0" lang="en-US" sz="7200" b="0" i="0" u="none" strike="noStrike" kern="1200" cap="none" spc="0" normalizeH="0" baseline="0" noProof="0">
                <a:ln>
                  <a:noFill/>
                </a:ln>
                <a:solidFill>
                  <a:srgbClr val="F5A31D"/>
                </a:solidFill>
                <a:effectLst/>
                <a:uLnTx/>
                <a:uFillTx/>
                <a:latin typeface="Montserrat Bold"/>
                <a:ea typeface="+mn-ea"/>
                <a:cs typeface="+mn-cs"/>
              </a:rPr>
              <a:t>UG Systems</a:t>
            </a:r>
          </a:p>
        </p:txBody>
      </p:sp>
    </p:spTree>
    <p:extLst>
      <p:ext uri="{BB962C8B-B14F-4D97-AF65-F5344CB8AC3E}">
        <p14:creationId xmlns:p14="http://schemas.microsoft.com/office/powerpoint/2010/main" val="3913982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B79F03B6-0BCC-9EDE-F0FD-9E628404853B}"/>
              </a:ext>
            </a:extLst>
          </p:cNvPr>
          <p:cNvSpPr txBox="1"/>
          <p:nvPr/>
        </p:nvSpPr>
        <p:spPr>
          <a:xfrm>
            <a:off x="13689234" y="9426416"/>
            <a:ext cx="4008120" cy="253787"/>
          </a:xfrm>
          <a:prstGeom prst="rect">
            <a:avLst/>
          </a:prstGeom>
        </p:spPr>
        <p:txBody>
          <a:bodyPr lIns="0" tIns="0" rIns="0" bIns="0" rtlCol="0" anchor="t">
            <a:spAutoFit/>
          </a:bodyPr>
          <a:lstStyle/>
          <a:p>
            <a:pPr marL="0" marR="0" lvl="0" indent="0" algn="r" defTabSz="914400" rtl="0" eaLnBrk="1" fontAlgn="auto" latinLnBrk="0" hangingPunct="1">
              <a:lnSpc>
                <a:spcPts val="216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a:ea typeface="+mn-ea"/>
                <a:cs typeface="+mn-cs"/>
              </a:rPr>
              <a:t>PAGE | </a:t>
            </a:r>
            <a:fld id="{01CA991C-EC7D-491C-930E-709510496279}" type="slidenum">
              <a:rPr kumimoji="0" lang="en-US" sz="1400" b="0" i="0" u="none" strike="noStrike" kern="1200" cap="none" spc="0" normalizeH="0" baseline="0" noProof="0" smtClean="0">
                <a:ln>
                  <a:noFill/>
                </a:ln>
                <a:solidFill>
                  <a:srgbClr val="F5A31D"/>
                </a:solidFill>
                <a:effectLst/>
                <a:uLnTx/>
                <a:uFillTx/>
                <a:latin typeface="Montserrat"/>
                <a:ea typeface="+mn-ea"/>
                <a:cs typeface="+mn-cs"/>
              </a:rPr>
              <a:pPr marL="0" marR="0" lvl="0" indent="0" algn="r" defTabSz="914400" rtl="0" eaLnBrk="1" fontAlgn="auto" latinLnBrk="0" hangingPunct="1">
                <a:lnSpc>
                  <a:spcPts val="216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srgbClr val="F5A31D"/>
              </a:solidFill>
              <a:effectLst/>
              <a:uLnTx/>
              <a:uFillTx/>
              <a:latin typeface="Montserrat"/>
              <a:ea typeface="+mn-ea"/>
              <a:cs typeface="+mn-cs"/>
            </a:endParaRPr>
          </a:p>
        </p:txBody>
      </p:sp>
      <p:sp>
        <p:nvSpPr>
          <p:cNvPr id="7" name="Freeform 2">
            <a:extLst>
              <a:ext uri="{FF2B5EF4-FFF2-40B4-BE49-F238E27FC236}">
                <a16:creationId xmlns:a16="http://schemas.microsoft.com/office/drawing/2014/main" id="{16C0472E-DA2E-4010-0420-A1C031D25C5F}"/>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4"/>
            <a:stretch>
              <a:fillRect l="5028" r="-50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2">
            <a:extLst>
              <a:ext uri="{FF2B5EF4-FFF2-40B4-BE49-F238E27FC236}">
                <a16:creationId xmlns:a16="http://schemas.microsoft.com/office/drawing/2014/main" id="{5FABBC79-07CE-2433-DCF4-AFB437A750CD}"/>
              </a:ext>
            </a:extLst>
          </p:cNvPr>
          <p:cNvSpPr txBox="1"/>
          <p:nvPr/>
        </p:nvSpPr>
        <p:spPr>
          <a:xfrm>
            <a:off x="355896" y="706220"/>
            <a:ext cx="16164279" cy="1846659"/>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Montserrat Bold"/>
                <a:ea typeface="+mn-ea"/>
                <a:cs typeface="+mn-cs"/>
              </a:rPr>
              <a:t>Develop a Robust</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a:ln>
                  <a:noFill/>
                </a:ln>
                <a:solidFill>
                  <a:srgbClr val="F5A31D"/>
                </a:solidFill>
                <a:effectLst/>
                <a:uLnTx/>
                <a:uFillTx/>
                <a:latin typeface="Montserrat Bold"/>
                <a:ea typeface="+mn-ea"/>
                <a:cs typeface="+mn-cs"/>
              </a:rPr>
              <a:t>Land Bank</a:t>
            </a:r>
            <a:r>
              <a:rPr lang="en-US" sz="7200">
                <a:solidFill>
                  <a:srgbClr val="F5A31D"/>
                </a:solidFill>
                <a:latin typeface="Montserrat Bold"/>
              </a:rPr>
              <a:t> </a:t>
            </a:r>
            <a:r>
              <a:rPr kumimoji="0" lang="en-US" sz="7200" b="0" i="0" u="none" strike="noStrike" kern="1200" cap="none" spc="0" normalizeH="0" baseline="0" noProof="0">
                <a:ln>
                  <a:noFill/>
                </a:ln>
                <a:solidFill>
                  <a:srgbClr val="F5A31D"/>
                </a:solidFill>
                <a:effectLst/>
                <a:uLnTx/>
                <a:uFillTx/>
                <a:latin typeface="Montserrat Bold"/>
                <a:ea typeface="+mn-ea"/>
                <a:cs typeface="+mn-cs"/>
              </a:rPr>
              <a:t>Strategy</a:t>
            </a:r>
          </a:p>
        </p:txBody>
      </p:sp>
      <p:sp>
        <p:nvSpPr>
          <p:cNvPr id="3" name="TextBox 7">
            <a:extLst>
              <a:ext uri="{FF2B5EF4-FFF2-40B4-BE49-F238E27FC236}">
                <a16:creationId xmlns:a16="http://schemas.microsoft.com/office/drawing/2014/main" id="{9327F2EB-9AD1-D82F-3A1F-F5A390FB1C9A}"/>
              </a:ext>
            </a:extLst>
          </p:cNvPr>
          <p:cNvSpPr txBox="1"/>
          <p:nvPr/>
        </p:nvSpPr>
        <p:spPr>
          <a:xfrm>
            <a:off x="974923" y="3508297"/>
            <a:ext cx="6384522" cy="3785652"/>
          </a:xfrm>
          <a:prstGeom prst="rect">
            <a:avLst/>
          </a:prstGeom>
        </p:spPr>
        <p:txBody>
          <a:bodyPr wrap="square" lIns="0" tIns="0" rIns="0" bIns="0" rtlCol="0" anchor="t">
            <a:spAutoFit/>
          </a:bodyPr>
          <a:lstStyle/>
          <a:p>
            <a:pPr marL="488315" lvl="1" indent="-243840" algn="l">
              <a:spcBef>
                <a:spcPts val="1200"/>
              </a:spcBef>
              <a:buFont typeface="Arial"/>
              <a:buChar char="•"/>
            </a:pPr>
            <a:r>
              <a:rPr lang="en-US" sz="2700">
                <a:solidFill>
                  <a:srgbClr val="FFFFFF"/>
                </a:solidFill>
                <a:latin typeface="Montserrat"/>
              </a:rPr>
              <a:t>Address blight in our neighborhoods</a:t>
            </a:r>
          </a:p>
          <a:p>
            <a:pPr marL="488315" lvl="1" indent="-243840" algn="l">
              <a:spcBef>
                <a:spcPts val="1200"/>
              </a:spcBef>
              <a:buFont typeface="Arial"/>
              <a:buChar char="•"/>
            </a:pPr>
            <a:r>
              <a:rPr lang="en-US" sz="2700">
                <a:solidFill>
                  <a:srgbClr val="FFFFFF"/>
                </a:solidFill>
                <a:latin typeface="Montserrat"/>
                <a:ea typeface="+mn-lt"/>
                <a:cs typeface="+mn-lt"/>
              </a:rPr>
              <a:t>Utilize as an intentional development tool</a:t>
            </a:r>
          </a:p>
          <a:p>
            <a:pPr marL="488315" lvl="1" indent="-243840" algn="l">
              <a:spcBef>
                <a:spcPts val="1200"/>
              </a:spcBef>
              <a:buFont typeface="Arial"/>
              <a:buChar char="•"/>
            </a:pPr>
            <a:r>
              <a:rPr lang="en-US" sz="2700">
                <a:solidFill>
                  <a:srgbClr val="FFFFFF"/>
                </a:solidFill>
                <a:latin typeface="Montserrat"/>
                <a:ea typeface="+mn-lt"/>
                <a:cs typeface="+mn-lt"/>
              </a:rPr>
              <a:t>Increases tax base and neighborhood amenities</a:t>
            </a:r>
          </a:p>
          <a:p>
            <a:pPr marL="488315" lvl="1" indent="-243840" algn="l">
              <a:spcBef>
                <a:spcPts val="1200"/>
              </a:spcBef>
              <a:buFont typeface="Arial"/>
              <a:buChar char="•"/>
            </a:pPr>
            <a:r>
              <a:rPr lang="en-US" sz="2700">
                <a:solidFill>
                  <a:srgbClr val="FFFFFF"/>
                </a:solidFill>
                <a:latin typeface="Montserrat"/>
                <a:ea typeface="+mn-lt"/>
                <a:cs typeface="+mn-lt"/>
              </a:rPr>
              <a:t>Significant opportunity </a:t>
            </a:r>
            <a:br>
              <a:rPr lang="en-US" sz="2700">
                <a:solidFill>
                  <a:srgbClr val="FFFFFF"/>
                </a:solidFill>
                <a:latin typeface="Montserrat"/>
                <a:ea typeface="+mn-lt"/>
                <a:cs typeface="+mn-lt"/>
              </a:rPr>
            </a:br>
            <a:r>
              <a:rPr lang="en-US" sz="2700">
                <a:solidFill>
                  <a:srgbClr val="FFFFFF"/>
                </a:solidFill>
                <a:latin typeface="Montserrat"/>
                <a:ea typeface="+mn-lt"/>
                <a:cs typeface="+mn-lt"/>
              </a:rPr>
              <a:t>for the community</a:t>
            </a:r>
          </a:p>
        </p:txBody>
      </p:sp>
      <p:grpSp>
        <p:nvGrpSpPr>
          <p:cNvPr id="8" name="Group 7">
            <a:extLst>
              <a:ext uri="{FF2B5EF4-FFF2-40B4-BE49-F238E27FC236}">
                <a16:creationId xmlns:a16="http://schemas.microsoft.com/office/drawing/2014/main" id="{64994754-1D0D-18D8-D82E-1DAEC0A5C27A}"/>
              </a:ext>
            </a:extLst>
          </p:cNvPr>
          <p:cNvGrpSpPr/>
          <p:nvPr/>
        </p:nvGrpSpPr>
        <p:grpSpPr>
          <a:xfrm>
            <a:off x="6367340" y="3383371"/>
            <a:ext cx="11465863" cy="4035503"/>
            <a:chOff x="7116984" y="3508297"/>
            <a:chExt cx="12621219" cy="4442140"/>
          </a:xfrm>
        </p:grpSpPr>
        <p:pic>
          <p:nvPicPr>
            <p:cNvPr id="1026" name="Picture 2">
              <a:extLst>
                <a:ext uri="{FF2B5EF4-FFF2-40B4-BE49-F238E27FC236}">
                  <a16:creationId xmlns:a16="http://schemas.microsoft.com/office/drawing/2014/main" id="{7B2EF7CB-011F-37E8-464E-54E361B7DB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4138"/>
            <a:stretch/>
          </p:blipFill>
          <p:spPr bwMode="auto">
            <a:xfrm>
              <a:off x="13329493" y="3508297"/>
              <a:ext cx="6381363" cy="1687027"/>
            </a:xfrm>
            <a:prstGeom prst="roundRect">
              <a:avLst>
                <a:gd name="adj" fmla="val 8594"/>
              </a:avLst>
            </a:prstGeom>
            <a:solidFill>
              <a:srgbClr val="FFFFFF">
                <a:shade val="85000"/>
              </a:srgbClr>
            </a:solidFill>
            <a:ln>
              <a:noFill/>
            </a:ln>
            <a:effectLst/>
          </p:spPr>
        </p:pic>
        <p:pic>
          <p:nvPicPr>
            <p:cNvPr id="1030" name="Picture 6" descr="KCK Redevelopment RFQ ">
              <a:extLst>
                <a:ext uri="{FF2B5EF4-FFF2-40B4-BE49-F238E27FC236}">
                  <a16:creationId xmlns:a16="http://schemas.microsoft.com/office/drawing/2014/main" id="{4990FA3B-AD16-13CA-A2B7-E100349367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56840" y="5464364"/>
              <a:ext cx="6381363" cy="2486073"/>
            </a:xfrm>
            <a:prstGeom prst="roundRect">
              <a:avLst>
                <a:gd name="adj" fmla="val 8594"/>
              </a:avLst>
            </a:prstGeom>
            <a:solidFill>
              <a:srgbClr val="FFFFFF">
                <a:shade val="85000"/>
              </a:srgbClr>
            </a:solidFill>
            <a:ln>
              <a:noFill/>
            </a:ln>
            <a:effectLst/>
          </p:spPr>
        </p:pic>
        <p:pic>
          <p:nvPicPr>
            <p:cNvPr id="6" name="Picture 5" descr="A white house with a lawn and trees in the background&#10;&#10;Description automatically generated">
              <a:extLst>
                <a:ext uri="{FF2B5EF4-FFF2-40B4-BE49-F238E27FC236}">
                  <a16:creationId xmlns:a16="http://schemas.microsoft.com/office/drawing/2014/main" id="{BDD29B46-952E-26C1-95CE-2CD2704E7DFD}"/>
                </a:ext>
              </a:extLst>
            </p:cNvPr>
            <p:cNvPicPr>
              <a:picLocks noChangeAspect="1"/>
            </p:cNvPicPr>
            <p:nvPr/>
          </p:nvPicPr>
          <p:blipFill rotWithShape="1">
            <a:blip r:embed="rId7">
              <a:extLst>
                <a:ext uri="{28A0092B-C50C-407E-A947-70E740481C1C}">
                  <a14:useLocalDpi xmlns:a14="http://schemas.microsoft.com/office/drawing/2010/main" val="0"/>
                </a:ext>
              </a:extLst>
            </a:blip>
            <a:srcRect l="5001" t="11853" r="23472" b="17407"/>
            <a:stretch/>
          </p:blipFill>
          <p:spPr>
            <a:xfrm>
              <a:off x="7116984" y="3512107"/>
              <a:ext cx="5983612" cy="4438330"/>
            </a:xfrm>
            <a:prstGeom prst="rect">
              <a:avLst/>
            </a:prstGeom>
          </p:spPr>
        </p:pic>
      </p:grpSp>
    </p:spTree>
    <p:extLst>
      <p:ext uri="{BB962C8B-B14F-4D97-AF65-F5344CB8AC3E}">
        <p14:creationId xmlns:p14="http://schemas.microsoft.com/office/powerpoint/2010/main" val="493584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99AB3696-2D14-B291-5262-622D18ABEB6B}"/>
              </a:ext>
            </a:extLst>
          </p:cNvPr>
          <p:cNvSpPr txBox="1"/>
          <p:nvPr/>
        </p:nvSpPr>
        <p:spPr>
          <a:xfrm>
            <a:off x="13689234" y="9426416"/>
            <a:ext cx="4008120" cy="324058"/>
          </a:xfrm>
          <a:prstGeom prst="rect">
            <a:avLst/>
          </a:prstGeom>
        </p:spPr>
        <p:txBody>
          <a:bodyPr lIns="0" tIns="0" rIns="0" bIns="0" rtlCol="0" anchor="t">
            <a:spAutoFit/>
          </a:bodyPr>
          <a:lstStyle/>
          <a:p>
            <a:pPr algn="r">
              <a:lnSpc>
                <a:spcPts val="2160"/>
              </a:lnSpc>
            </a:pPr>
            <a:r>
              <a:rPr lang="en-US" sz="1800">
                <a:solidFill>
                  <a:srgbClr val="FFFFFF"/>
                </a:solidFill>
                <a:latin typeface="Montserrat"/>
              </a:rPr>
              <a:t>wycokck.org/plan</a:t>
            </a:r>
            <a:r>
              <a:rPr lang="en-US" sz="1800">
                <a:solidFill>
                  <a:srgbClr val="F5A31D"/>
                </a:solidFill>
                <a:latin typeface="Montserrat"/>
              </a:rPr>
              <a:t>KCK</a:t>
            </a:r>
          </a:p>
        </p:txBody>
      </p:sp>
      <p:pic>
        <p:nvPicPr>
          <p:cNvPr id="3" name="Picture 2">
            <a:extLst>
              <a:ext uri="{FF2B5EF4-FFF2-40B4-BE49-F238E27FC236}">
                <a16:creationId xmlns:a16="http://schemas.microsoft.com/office/drawing/2014/main" id="{3F475C6E-53D5-E2CA-CED7-5CD7E4090905}"/>
              </a:ext>
            </a:extLst>
          </p:cNvPr>
          <p:cNvPicPr>
            <a:picLocks noChangeAspect="1"/>
          </p:cNvPicPr>
          <p:nvPr/>
        </p:nvPicPr>
        <p:blipFill>
          <a:blip r:embed="rId3"/>
          <a:stretch>
            <a:fillRect/>
          </a:stretch>
        </p:blipFill>
        <p:spPr>
          <a:xfrm>
            <a:off x="546274" y="1389734"/>
            <a:ext cx="17195451" cy="8582371"/>
          </a:xfrm>
          <a:prstGeom prst="rect">
            <a:avLst/>
          </a:prstGeom>
        </p:spPr>
      </p:pic>
      <p:sp>
        <p:nvSpPr>
          <p:cNvPr id="4" name="TextBox 2">
            <a:extLst>
              <a:ext uri="{FF2B5EF4-FFF2-40B4-BE49-F238E27FC236}">
                <a16:creationId xmlns:a16="http://schemas.microsoft.com/office/drawing/2014/main" id="{A5A69CC1-708C-0566-BB2B-10F61B0FBB1F}"/>
              </a:ext>
            </a:extLst>
          </p:cNvPr>
          <p:cNvSpPr txBox="1"/>
          <p:nvPr/>
        </p:nvSpPr>
        <p:spPr>
          <a:xfrm>
            <a:off x="376789" y="314895"/>
            <a:ext cx="16164279" cy="923330"/>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solidFill>
                <a:effectLst/>
                <a:uLnTx/>
                <a:uFillTx/>
                <a:latin typeface="Montserrat Bold"/>
                <a:ea typeface="+mn-ea"/>
                <a:cs typeface="+mn-cs"/>
              </a:rPr>
              <a:t>Example</a:t>
            </a:r>
            <a:r>
              <a:rPr lang="en-US" sz="6600">
                <a:solidFill>
                  <a:srgbClr val="FFFFFF"/>
                </a:solidFill>
                <a:latin typeface="Montserrat Bold"/>
              </a:rPr>
              <a:t> </a:t>
            </a:r>
            <a:r>
              <a:rPr kumimoji="0" lang="en-US" sz="6600" b="0" i="0" u="none" strike="noStrike" kern="1200" cap="none" spc="0" normalizeH="0" baseline="0" noProof="0">
                <a:ln>
                  <a:noFill/>
                </a:ln>
                <a:solidFill>
                  <a:srgbClr val="F5A31D"/>
                </a:solidFill>
                <a:effectLst/>
                <a:uLnTx/>
                <a:uFillTx/>
                <a:latin typeface="Montserrat Bold"/>
                <a:ea typeface="+mn-ea"/>
                <a:cs typeface="+mn-cs"/>
              </a:rPr>
              <a:t>Action Items</a:t>
            </a:r>
          </a:p>
        </p:txBody>
      </p:sp>
    </p:spTree>
    <p:extLst>
      <p:ext uri="{BB962C8B-B14F-4D97-AF65-F5344CB8AC3E}">
        <p14:creationId xmlns:p14="http://schemas.microsoft.com/office/powerpoint/2010/main" val="3339393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99AB3696-2D14-B291-5262-622D18ABEB6B}"/>
              </a:ext>
            </a:extLst>
          </p:cNvPr>
          <p:cNvSpPr txBox="1"/>
          <p:nvPr/>
        </p:nvSpPr>
        <p:spPr>
          <a:xfrm>
            <a:off x="13689234" y="9426416"/>
            <a:ext cx="4008120" cy="324058"/>
          </a:xfrm>
          <a:prstGeom prst="rect">
            <a:avLst/>
          </a:prstGeom>
        </p:spPr>
        <p:txBody>
          <a:bodyPr lIns="0" tIns="0" rIns="0" bIns="0" rtlCol="0" anchor="t">
            <a:spAutoFit/>
          </a:bodyPr>
          <a:lstStyle/>
          <a:p>
            <a:pPr algn="r">
              <a:lnSpc>
                <a:spcPts val="2160"/>
              </a:lnSpc>
            </a:pPr>
            <a:r>
              <a:rPr lang="en-US" sz="1800">
                <a:solidFill>
                  <a:srgbClr val="FFFFFF"/>
                </a:solidFill>
                <a:latin typeface="Montserrat"/>
              </a:rPr>
              <a:t>wycokck.org/plan</a:t>
            </a:r>
            <a:r>
              <a:rPr lang="en-US" sz="1800">
                <a:solidFill>
                  <a:srgbClr val="F5A31D"/>
                </a:solidFill>
                <a:latin typeface="Montserrat"/>
              </a:rPr>
              <a:t>KCK</a:t>
            </a:r>
          </a:p>
        </p:txBody>
      </p:sp>
      <p:pic>
        <p:nvPicPr>
          <p:cNvPr id="5" name="Picture 4">
            <a:extLst>
              <a:ext uri="{FF2B5EF4-FFF2-40B4-BE49-F238E27FC236}">
                <a16:creationId xmlns:a16="http://schemas.microsoft.com/office/drawing/2014/main" id="{549375D8-4128-FEED-9BC2-A106180C4AE8}"/>
              </a:ext>
            </a:extLst>
          </p:cNvPr>
          <p:cNvPicPr>
            <a:picLocks noChangeAspect="1"/>
          </p:cNvPicPr>
          <p:nvPr/>
        </p:nvPicPr>
        <p:blipFill>
          <a:blip r:embed="rId3"/>
          <a:stretch>
            <a:fillRect/>
          </a:stretch>
        </p:blipFill>
        <p:spPr>
          <a:xfrm>
            <a:off x="731677" y="1406275"/>
            <a:ext cx="16824645" cy="8565831"/>
          </a:xfrm>
          <a:prstGeom prst="rect">
            <a:avLst/>
          </a:prstGeom>
        </p:spPr>
      </p:pic>
      <p:sp>
        <p:nvSpPr>
          <p:cNvPr id="2" name="TextBox 2">
            <a:extLst>
              <a:ext uri="{FF2B5EF4-FFF2-40B4-BE49-F238E27FC236}">
                <a16:creationId xmlns:a16="http://schemas.microsoft.com/office/drawing/2014/main" id="{8EB0A498-249D-9394-9DEA-A9B0791D731D}"/>
              </a:ext>
            </a:extLst>
          </p:cNvPr>
          <p:cNvSpPr txBox="1"/>
          <p:nvPr/>
        </p:nvSpPr>
        <p:spPr>
          <a:xfrm>
            <a:off x="376789" y="314895"/>
            <a:ext cx="16164279" cy="923330"/>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solidFill>
                <a:effectLst/>
                <a:uLnTx/>
                <a:uFillTx/>
                <a:latin typeface="Montserrat Bold"/>
                <a:ea typeface="+mn-ea"/>
                <a:cs typeface="+mn-cs"/>
              </a:rPr>
              <a:t>Example</a:t>
            </a:r>
            <a:r>
              <a:rPr lang="en-US" sz="6600">
                <a:solidFill>
                  <a:srgbClr val="FFFFFF"/>
                </a:solidFill>
                <a:latin typeface="Montserrat Bold"/>
              </a:rPr>
              <a:t> </a:t>
            </a:r>
            <a:r>
              <a:rPr kumimoji="0" lang="en-US" sz="6600" b="0" i="0" u="none" strike="noStrike" kern="1200" cap="none" spc="0" normalizeH="0" baseline="0" noProof="0">
                <a:ln>
                  <a:noFill/>
                </a:ln>
                <a:solidFill>
                  <a:srgbClr val="F5A31D"/>
                </a:solidFill>
                <a:effectLst/>
                <a:uLnTx/>
                <a:uFillTx/>
                <a:latin typeface="Montserrat Bold"/>
                <a:ea typeface="+mn-ea"/>
                <a:cs typeface="+mn-cs"/>
              </a:rPr>
              <a:t>Action Items</a:t>
            </a:r>
          </a:p>
        </p:txBody>
      </p:sp>
    </p:spTree>
    <p:extLst>
      <p:ext uri="{BB962C8B-B14F-4D97-AF65-F5344CB8AC3E}">
        <p14:creationId xmlns:p14="http://schemas.microsoft.com/office/powerpoint/2010/main" val="1296032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bicycles parked on a parking lot&#10;&#10;Description automatically generated">
            <a:extLst>
              <a:ext uri="{FF2B5EF4-FFF2-40B4-BE49-F238E27FC236}">
                <a16:creationId xmlns:a16="http://schemas.microsoft.com/office/drawing/2014/main" id="{D187F447-A37F-4168-DC32-A36C95A59C89}"/>
              </a:ext>
            </a:extLst>
          </p:cNvPr>
          <p:cNvPicPr>
            <a:picLocks noChangeAspect="1"/>
          </p:cNvPicPr>
          <p:nvPr/>
        </p:nvPicPr>
        <p:blipFill rotWithShape="1">
          <a:blip r:embed="rId3">
            <a:extLst>
              <a:ext uri="{28A0092B-C50C-407E-A947-70E740481C1C}">
                <a14:useLocalDpi xmlns:a14="http://schemas.microsoft.com/office/drawing/2010/main" val="0"/>
              </a:ext>
            </a:extLst>
          </a:blip>
          <a:srcRect l="22311" r="23075"/>
          <a:stretch/>
        </p:blipFill>
        <p:spPr>
          <a:xfrm>
            <a:off x="20" y="10"/>
            <a:ext cx="7466056" cy="10286990"/>
          </a:xfrm>
          <a:prstGeom prst="rect">
            <a:avLst/>
          </a:prstGeom>
        </p:spPr>
      </p:pic>
      <p:sp>
        <p:nvSpPr>
          <p:cNvPr id="54" name="Rectangle 53">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0" y="6328357"/>
            <a:ext cx="8438794" cy="3133976"/>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E8E4E9D8-6D9C-4646-83A2-11844D84E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8361" y="5814007"/>
            <a:ext cx="7272337" cy="10287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26" name="Picture 2" descr="Image">
            <a:extLst>
              <a:ext uri="{FF2B5EF4-FFF2-40B4-BE49-F238E27FC236}">
                <a16:creationId xmlns:a16="http://schemas.microsoft.com/office/drawing/2014/main" id="{B1D39E54-8990-4291-7066-4EDA0851F6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617" b="10652"/>
          <a:stretch/>
        </p:blipFill>
        <p:spPr bwMode="auto">
          <a:xfrm>
            <a:off x="6066042" y="14747"/>
            <a:ext cx="12346909" cy="10286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493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7"/>
          <p:cNvSpPr txBox="1">
            <a:spLocks noGrp="1"/>
          </p:cNvSpPr>
          <p:nvPr>
            <p:ph type="title"/>
          </p:nvPr>
        </p:nvSpPr>
        <p:spPr>
          <a:xfrm>
            <a:off x="2171700" y="2497347"/>
            <a:ext cx="7761267" cy="5443878"/>
          </a:xfrm>
          <a:prstGeom prst="rect">
            <a:avLst/>
          </a:prstGeom>
          <a:noFill/>
          <a:ln>
            <a:noFill/>
          </a:ln>
        </p:spPr>
        <p:txBody>
          <a:bodyPr spcFirstLastPara="1" wrap="square" lIns="137138" tIns="68550" rIns="137138" bIns="68550" anchor="ctr" anchorCtr="0">
            <a:noAutofit/>
          </a:bodyPr>
          <a:lstStyle/>
          <a:p>
            <a:pPr>
              <a:buClr>
                <a:schemeClr val="lt1"/>
              </a:buClr>
              <a:buSzPts val="4400"/>
            </a:pPr>
            <a:r>
              <a:rPr lang="en-US" sz="7200" b="1">
                <a:solidFill>
                  <a:schemeClr val="lt1"/>
                </a:solidFill>
                <a:latin typeface="Montserrat"/>
                <a:ea typeface="Montserrat"/>
                <a:cs typeface="Montserrat"/>
                <a:sym typeface="Montserrat"/>
              </a:rPr>
              <a:t>Questions?</a:t>
            </a:r>
            <a:br>
              <a:rPr lang="en-US" sz="7200" b="1">
                <a:solidFill>
                  <a:schemeClr val="lt1"/>
                </a:solidFill>
                <a:latin typeface="Montserrat"/>
                <a:ea typeface="Montserrat"/>
                <a:cs typeface="Montserrat"/>
                <a:sym typeface="Montserrat"/>
              </a:rPr>
            </a:br>
            <a:endParaRPr sz="3600" b="1">
              <a:solidFill>
                <a:schemeClr val="lt1"/>
              </a:solidFill>
              <a:latin typeface="Montserrat"/>
              <a:ea typeface="Montserrat"/>
              <a:cs typeface="Montserrat"/>
              <a:sym typeface="Montserrat"/>
            </a:endParaRPr>
          </a:p>
          <a:p>
            <a:pPr>
              <a:buClr>
                <a:schemeClr val="lt1"/>
              </a:buClr>
              <a:buSzPts val="1200"/>
            </a:pPr>
            <a:r>
              <a:rPr lang="en-US" sz="3600">
                <a:solidFill>
                  <a:schemeClr val="lt1"/>
                </a:solidFill>
                <a:latin typeface="Montserrat"/>
                <a:ea typeface="Montserrat"/>
                <a:cs typeface="Montserrat"/>
                <a:sym typeface="Montserrat"/>
              </a:rPr>
              <a:t>Alyssa Marcy</a:t>
            </a:r>
            <a:br>
              <a:rPr lang="en-US" sz="1350"/>
            </a:br>
            <a:r>
              <a:rPr lang="en-US" sz="3600">
                <a:solidFill>
                  <a:schemeClr val="lt1"/>
                </a:solidFill>
                <a:latin typeface="Montserrat"/>
                <a:ea typeface="Montserrat"/>
                <a:cs typeface="Montserrat"/>
                <a:sym typeface="Montserrat"/>
              </a:rPr>
              <a:t>Long Range Planner</a:t>
            </a:r>
            <a:br>
              <a:rPr lang="en-US" sz="1350">
                <a:solidFill>
                  <a:schemeClr val="lt1"/>
                </a:solidFill>
                <a:latin typeface="Montserrat"/>
                <a:ea typeface="Montserrat"/>
                <a:cs typeface="Montserrat"/>
                <a:sym typeface="Montserrat"/>
              </a:rPr>
            </a:br>
            <a:r>
              <a:rPr lang="en-US" sz="3600">
                <a:solidFill>
                  <a:schemeClr val="lt1"/>
                </a:solidFill>
                <a:latin typeface="Montserrat"/>
                <a:ea typeface="Montserrat"/>
                <a:cs typeface="Montserrat"/>
                <a:sym typeface="Montserrat"/>
              </a:rPr>
              <a:t>Planning + Urban Design amarcy@wycokck.org</a:t>
            </a:r>
            <a:br>
              <a:rPr lang="en-US" sz="1350"/>
            </a:br>
            <a:endParaRPr sz="3600" b="1">
              <a:solidFill>
                <a:schemeClr val="bg1"/>
              </a:solidFill>
              <a:latin typeface="Montserrat"/>
              <a:ea typeface="Montserrat"/>
              <a:cs typeface="Montserrat"/>
              <a:sym typeface="Montserrat"/>
            </a:endParaRPr>
          </a:p>
          <a:p>
            <a:pPr>
              <a:buClr>
                <a:schemeClr val="lt1"/>
              </a:buClr>
              <a:buSzPts val="4400"/>
            </a:pPr>
            <a:r>
              <a:rPr lang="en-US" sz="3600" b="1">
                <a:solidFill>
                  <a:schemeClr val="bg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wycokck.org/</a:t>
            </a:r>
            <a:r>
              <a:rPr lang="en-US" sz="3600" b="1" err="1">
                <a:solidFill>
                  <a:schemeClr val="bg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plan</a:t>
            </a:r>
            <a:r>
              <a:rPr lang="en-US" sz="3600" b="1" err="1">
                <a:solidFill>
                  <a:srgbClr val="F5A31D"/>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KCK</a:t>
            </a:r>
            <a:r>
              <a:rPr lang="en-US" sz="3600" b="1">
                <a:solidFill>
                  <a:srgbClr val="F5A31D"/>
                </a:solidFill>
                <a:latin typeface="Montserrat"/>
                <a:ea typeface="Montserrat"/>
                <a:cs typeface="Montserrat"/>
                <a:sym typeface="Montserrat"/>
              </a:rPr>
              <a:t> </a:t>
            </a:r>
            <a:r>
              <a:rPr lang="en-US" sz="3600" b="1">
                <a:solidFill>
                  <a:schemeClr val="bg1"/>
                </a:solidFill>
                <a:latin typeface="Montserrat"/>
                <a:ea typeface="Montserrat"/>
                <a:cs typeface="Montserrat"/>
                <a:sym typeface="Montserrat"/>
              </a:rPr>
              <a:t> </a:t>
            </a:r>
            <a:endParaRPr sz="3600" b="1">
              <a:solidFill>
                <a:schemeClr val="bg1"/>
              </a:solidFill>
              <a:latin typeface="Montserrat"/>
              <a:ea typeface="Montserrat"/>
              <a:cs typeface="Montserrat"/>
              <a:sym typeface="Montserrat"/>
            </a:endParaRPr>
          </a:p>
        </p:txBody>
      </p:sp>
      <p:pic>
        <p:nvPicPr>
          <p:cNvPr id="5" name="Picture 4" descr="A person with glasses and a blue jacket&#10;&#10;Description automatically generated">
            <a:extLst>
              <a:ext uri="{FF2B5EF4-FFF2-40B4-BE49-F238E27FC236}">
                <a16:creationId xmlns:a16="http://schemas.microsoft.com/office/drawing/2014/main" id="{6B14A825-EED7-67DC-C211-40142914E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8748" y="2075673"/>
            <a:ext cx="5937552" cy="613565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2" name="Freeform 2"/>
          <p:cNvSpPr/>
          <p:nvPr/>
        </p:nvSpPr>
        <p:spPr>
          <a:xfrm>
            <a:off x="12861610" y="5680213"/>
            <a:ext cx="4764081" cy="3577392"/>
          </a:xfrm>
          <a:custGeom>
            <a:avLst/>
            <a:gdLst/>
            <a:ahLst/>
            <a:cxnLst/>
            <a:rect l="l" t="t" r="r" b="b"/>
            <a:pathLst>
              <a:path w="4764081" h="3577392">
                <a:moveTo>
                  <a:pt x="0" y="0"/>
                </a:moveTo>
                <a:lnTo>
                  <a:pt x="4764082" y="0"/>
                </a:lnTo>
                <a:lnTo>
                  <a:pt x="4764082" y="3577392"/>
                </a:lnTo>
                <a:lnTo>
                  <a:pt x="0" y="3577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D4682A46-81FE-B061-5345-B6B040827373}"/>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5"/>
            <a:stretch>
              <a:fillRect l="5028" r="-5028"/>
            </a:stretch>
          </a:blipFill>
        </p:spPr>
        <p:txBody>
          <a:bodyPr/>
          <a:lstStyle/>
          <a:p>
            <a:endParaRPr lang="en-US"/>
          </a:p>
        </p:txBody>
      </p:sp>
      <p:sp>
        <p:nvSpPr>
          <p:cNvPr id="9" name="TextBox 2">
            <a:extLst>
              <a:ext uri="{FF2B5EF4-FFF2-40B4-BE49-F238E27FC236}">
                <a16:creationId xmlns:a16="http://schemas.microsoft.com/office/drawing/2014/main" id="{C13D685A-F65F-1A65-3542-E259F8B86814}"/>
              </a:ext>
            </a:extLst>
          </p:cNvPr>
          <p:cNvSpPr txBox="1"/>
          <p:nvPr/>
        </p:nvSpPr>
        <p:spPr>
          <a:xfrm>
            <a:off x="355896" y="706220"/>
            <a:ext cx="16164279" cy="1846659"/>
          </a:xfrm>
          <a:prstGeom prst="rect">
            <a:avLst/>
          </a:prstGeom>
        </p:spPr>
        <p:txBody>
          <a:bodyPr lIns="0" tIns="0" rIns="0" bIns="0" rtlCol="0" anchor="t">
            <a:spAutoFit/>
          </a:bodyPr>
          <a:lstStyle/>
          <a:p>
            <a:pPr algn="l">
              <a:lnSpc>
                <a:spcPts val="7200"/>
              </a:lnSpc>
            </a:pPr>
            <a:r>
              <a:rPr lang="en-US" sz="7200">
                <a:solidFill>
                  <a:srgbClr val="FFFFFF"/>
                </a:solidFill>
                <a:latin typeface="Montserrat Bold"/>
              </a:rPr>
              <a:t>PlanKCK</a:t>
            </a:r>
          </a:p>
          <a:p>
            <a:pPr algn="l">
              <a:lnSpc>
                <a:spcPts val="7200"/>
              </a:lnSpc>
            </a:pPr>
            <a:r>
              <a:rPr lang="en-US" sz="7200">
                <a:solidFill>
                  <a:srgbClr val="F5A31D"/>
                </a:solidFill>
                <a:latin typeface="Montserrat Bold"/>
              </a:rPr>
              <a:t>Approval Process</a:t>
            </a:r>
          </a:p>
        </p:txBody>
      </p:sp>
      <p:graphicFrame>
        <p:nvGraphicFramePr>
          <p:cNvPr id="10" name="Table 9">
            <a:extLst>
              <a:ext uri="{FF2B5EF4-FFF2-40B4-BE49-F238E27FC236}">
                <a16:creationId xmlns:a16="http://schemas.microsoft.com/office/drawing/2014/main" id="{8E70F581-FCF5-ABF4-957E-1814D8778BE8}"/>
              </a:ext>
            </a:extLst>
          </p:cNvPr>
          <p:cNvGraphicFramePr>
            <a:graphicFrameLocks noGrp="1"/>
          </p:cNvGraphicFramePr>
          <p:nvPr>
            <p:extLst>
              <p:ext uri="{D42A27DB-BD31-4B8C-83A1-F6EECF244321}">
                <p14:modId xmlns:p14="http://schemas.microsoft.com/office/powerpoint/2010/main" val="2351784622"/>
              </p:ext>
            </p:extLst>
          </p:nvPr>
        </p:nvGraphicFramePr>
        <p:xfrm>
          <a:off x="512753" y="3871048"/>
          <a:ext cx="12192000" cy="3224748"/>
        </p:xfrm>
        <a:graphic>
          <a:graphicData uri="http://schemas.openxmlformats.org/drawingml/2006/table">
            <a:tbl>
              <a:tblPr bandRow="1">
                <a:tableStyleId>{5C22544A-7EE6-4342-B048-85BDC9FD1C3A}</a:tableStyleId>
              </a:tblPr>
              <a:tblGrid>
                <a:gridCol w="8816777">
                  <a:extLst>
                    <a:ext uri="{9D8B030D-6E8A-4147-A177-3AD203B41FA5}">
                      <a16:colId xmlns:a16="http://schemas.microsoft.com/office/drawing/2014/main" val="1733086441"/>
                    </a:ext>
                  </a:extLst>
                </a:gridCol>
                <a:gridCol w="3375223">
                  <a:extLst>
                    <a:ext uri="{9D8B030D-6E8A-4147-A177-3AD203B41FA5}">
                      <a16:colId xmlns:a16="http://schemas.microsoft.com/office/drawing/2014/main" val="3230560741"/>
                    </a:ext>
                  </a:extLst>
                </a:gridCol>
              </a:tblGrid>
              <a:tr h="537458">
                <a:tc>
                  <a:txBody>
                    <a:bodyPr/>
                    <a:lstStyle/>
                    <a:p>
                      <a:r>
                        <a:rPr lang="en-US" sz="2000">
                          <a:solidFill>
                            <a:schemeClr val="bg1"/>
                          </a:solidFill>
                          <a:latin typeface="Montserrat"/>
                        </a:rPr>
                        <a:t>Board of Commissioners Special Session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a:solidFill>
                            <a:schemeClr val="bg1"/>
                          </a:solidFill>
                          <a:latin typeface="Montserrat"/>
                        </a:rPr>
                        <a:t>October 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17224003"/>
                  </a:ext>
                </a:extLst>
              </a:tr>
              <a:tr h="537458">
                <a:tc>
                  <a:txBody>
                    <a:bodyPr/>
                    <a:lstStyle/>
                    <a:p>
                      <a:r>
                        <a:rPr lang="en-US" sz="2000">
                          <a:solidFill>
                            <a:schemeClr val="bg1"/>
                          </a:solidFill>
                          <a:latin typeface="Montserrat" panose="00000500000000000000" pitchFamily="50" charset="0"/>
                        </a:rPr>
                        <a:t>Board of Commissioners Planning &amp; Zoning Hearing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a:solidFill>
                            <a:schemeClr val="bg1"/>
                          </a:solidFill>
                          <a:latin typeface="Montserrat" panose="00000500000000000000" pitchFamily="50" charset="0"/>
                        </a:rPr>
                        <a:t>October 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1774906"/>
                  </a:ext>
                </a:extLst>
              </a:tr>
              <a:tr h="537458">
                <a:tc>
                  <a:txBody>
                    <a:bodyPr/>
                    <a:lstStyle/>
                    <a:p>
                      <a:r>
                        <a:rPr lang="en-US" sz="2000">
                          <a:solidFill>
                            <a:srgbClr val="F5A31D"/>
                          </a:solidFill>
                          <a:latin typeface="Montserrat"/>
                        </a:rPr>
                        <a:t>Planning Commission Meeting Recommendation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a:solidFill>
                            <a:srgbClr val="F5A31D"/>
                          </a:solidFill>
                          <a:latin typeface="Montserrat"/>
                        </a:rPr>
                        <a:t>November 13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63780216"/>
                  </a:ext>
                </a:extLst>
              </a:tr>
              <a:tr h="537458">
                <a:tc>
                  <a:txBody>
                    <a:bodyPr/>
                    <a:lstStyle/>
                    <a:p>
                      <a:r>
                        <a:rPr lang="en-US" sz="2000">
                          <a:solidFill>
                            <a:schemeClr val="bg1"/>
                          </a:solidFill>
                          <a:latin typeface="Montserrat" panose="00000500000000000000" pitchFamily="50" charset="0"/>
                        </a:rPr>
                        <a:t>Board of Commissioners Special Session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a:solidFill>
                            <a:schemeClr val="bg1"/>
                          </a:solidFill>
                          <a:latin typeface="Montserrat" panose="00000500000000000000" pitchFamily="50" charset="0"/>
                        </a:rPr>
                        <a:t>November 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31263067"/>
                  </a:ext>
                </a:extLst>
              </a:tr>
              <a:tr h="537458">
                <a:tc>
                  <a:txBody>
                    <a:bodyPr/>
                    <a:lstStyle/>
                    <a:p>
                      <a:r>
                        <a:rPr lang="en-US" sz="2000">
                          <a:solidFill>
                            <a:schemeClr val="bg1"/>
                          </a:solidFill>
                          <a:latin typeface="Montserrat" panose="00000500000000000000" pitchFamily="50" charset="0"/>
                        </a:rPr>
                        <a:t>Board of Commissioners Planning &amp; Zoning Hearing for Adoption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a:solidFill>
                            <a:schemeClr val="bg1"/>
                          </a:solidFill>
                          <a:latin typeface="Montserrat" panose="00000500000000000000" pitchFamily="50" charset="0"/>
                        </a:rPr>
                        <a:t>November 30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92222522"/>
                  </a:ext>
                </a:extLst>
              </a:tr>
              <a:tr h="537458">
                <a:tc>
                  <a:txBody>
                    <a:bodyPr/>
                    <a:lstStyle/>
                    <a:p>
                      <a:r>
                        <a:rPr lang="en-US" sz="2000">
                          <a:solidFill>
                            <a:schemeClr val="bg1"/>
                          </a:solidFill>
                          <a:latin typeface="Montserrat" panose="00000500000000000000" pitchFamily="50" charset="0"/>
                        </a:rPr>
                        <a:t>Board of Commissioners Hearing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a:solidFill>
                            <a:schemeClr val="bg1"/>
                          </a:solidFill>
                          <a:latin typeface="Montserrat" panose="00000500000000000000" pitchFamily="50" charset="0"/>
                        </a:rPr>
                        <a:t>December 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85611427"/>
                  </a:ext>
                </a:extLst>
              </a:tr>
            </a:tbl>
          </a:graphicData>
        </a:graphic>
      </p:graphicFrame>
      <p:sp>
        <p:nvSpPr>
          <p:cNvPr id="11" name="TextBox 3">
            <a:extLst>
              <a:ext uri="{FF2B5EF4-FFF2-40B4-BE49-F238E27FC236}">
                <a16:creationId xmlns:a16="http://schemas.microsoft.com/office/drawing/2014/main" id="{2D3AC853-498E-DA15-A409-A73E03642479}"/>
              </a:ext>
            </a:extLst>
          </p:cNvPr>
          <p:cNvSpPr txBox="1"/>
          <p:nvPr/>
        </p:nvSpPr>
        <p:spPr>
          <a:xfrm>
            <a:off x="13689234" y="9426416"/>
            <a:ext cx="4008120" cy="253787"/>
          </a:xfrm>
          <a:prstGeom prst="rect">
            <a:avLst/>
          </a:prstGeom>
        </p:spPr>
        <p:txBody>
          <a:bodyPr lIns="0" tIns="0" rIns="0" bIns="0" rtlCol="0" anchor="t">
            <a:spAutoFit/>
          </a:bodyPr>
          <a:lstStyle/>
          <a:p>
            <a:pPr algn="r">
              <a:lnSpc>
                <a:spcPts val="2160"/>
              </a:lnSpc>
            </a:pPr>
            <a:r>
              <a:rPr lang="en-US" sz="1400">
                <a:solidFill>
                  <a:srgbClr val="FFFFFF"/>
                </a:solidFill>
                <a:latin typeface="Montserrat"/>
              </a:rPr>
              <a:t>PAGE | </a:t>
            </a:r>
            <a:fld id="{01CA991C-EC7D-491C-930E-709510496279}" type="slidenum">
              <a:rPr lang="en-US" sz="1400" smtClean="0">
                <a:solidFill>
                  <a:srgbClr val="F5A31D"/>
                </a:solidFill>
                <a:latin typeface="Montserrat"/>
              </a:rPr>
              <a:t>27</a:t>
            </a:fld>
            <a:endParaRPr lang="en-US" sz="1400">
              <a:solidFill>
                <a:srgbClr val="F5A31D"/>
              </a:solidFill>
              <a:latin typeface="Montserra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2DE02E32-B3D7-5C4E-7C0A-BE52379D51CB}"/>
              </a:ext>
            </a:extLst>
          </p:cNvPr>
          <p:cNvSpPr txBox="1"/>
          <p:nvPr/>
        </p:nvSpPr>
        <p:spPr>
          <a:xfrm>
            <a:off x="13689234" y="9426416"/>
            <a:ext cx="4008120" cy="324058"/>
          </a:xfrm>
          <a:prstGeom prst="rect">
            <a:avLst/>
          </a:prstGeom>
        </p:spPr>
        <p:txBody>
          <a:bodyPr lIns="0" tIns="0" rIns="0" bIns="0" rtlCol="0" anchor="t">
            <a:spAutoFit/>
          </a:bodyPr>
          <a:lstStyle/>
          <a:p>
            <a:pPr algn="r">
              <a:lnSpc>
                <a:spcPts val="2160"/>
              </a:lnSpc>
            </a:pPr>
            <a:r>
              <a:rPr lang="en-US" sz="1800">
                <a:solidFill>
                  <a:srgbClr val="FFFFFF"/>
                </a:solidFill>
                <a:latin typeface="Montserrat"/>
              </a:rPr>
              <a:t>wycokck.org/plan</a:t>
            </a:r>
            <a:r>
              <a:rPr lang="en-US" sz="1800">
                <a:solidFill>
                  <a:srgbClr val="F5A31D"/>
                </a:solidFill>
                <a:latin typeface="Montserrat"/>
              </a:rPr>
              <a:t>KCK</a:t>
            </a:r>
          </a:p>
        </p:txBody>
      </p:sp>
      <p:pic>
        <p:nvPicPr>
          <p:cNvPr id="2" name="Picture 1">
            <a:extLst>
              <a:ext uri="{FF2B5EF4-FFF2-40B4-BE49-F238E27FC236}">
                <a16:creationId xmlns:a16="http://schemas.microsoft.com/office/drawing/2014/main" id="{3E25A3CC-2DE3-1AF2-7479-B22636CD48E5}"/>
              </a:ext>
            </a:extLst>
          </p:cNvPr>
          <p:cNvPicPr>
            <a:picLocks noChangeAspect="1"/>
          </p:cNvPicPr>
          <p:nvPr/>
        </p:nvPicPr>
        <p:blipFill>
          <a:blip r:embed="rId3"/>
          <a:stretch>
            <a:fillRect/>
          </a:stretch>
        </p:blipFill>
        <p:spPr>
          <a:xfrm>
            <a:off x="-734291" y="4592782"/>
            <a:ext cx="7592290" cy="5694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8CCC2BA7-2750-EEA7-3C6E-5CA7BB03FE93}"/>
              </a:ext>
            </a:extLst>
          </p:cNvPr>
          <p:cNvPicPr>
            <a:picLocks noChangeAspect="1"/>
          </p:cNvPicPr>
          <p:nvPr/>
        </p:nvPicPr>
        <p:blipFill rotWithShape="1">
          <a:blip r:embed="rId4"/>
          <a:srcRect t="28485"/>
          <a:stretch/>
        </p:blipFill>
        <p:spPr>
          <a:xfrm>
            <a:off x="-534320" y="-810491"/>
            <a:ext cx="11057299" cy="595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1CBF959C-6D86-9B5F-3A7A-61BF5D307B25}"/>
              </a:ext>
            </a:extLst>
          </p:cNvPr>
          <p:cNvPicPr>
            <a:picLocks noChangeAspect="1"/>
          </p:cNvPicPr>
          <p:nvPr/>
        </p:nvPicPr>
        <p:blipFill>
          <a:blip r:embed="rId5"/>
          <a:stretch>
            <a:fillRect/>
          </a:stretch>
        </p:blipFill>
        <p:spPr>
          <a:xfrm>
            <a:off x="6247611" y="4821382"/>
            <a:ext cx="8550736" cy="64130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D37D12C-5ADE-0C90-9BA4-49144728E816}"/>
              </a:ext>
            </a:extLst>
          </p:cNvPr>
          <p:cNvPicPr>
            <a:picLocks noChangeAspect="1"/>
          </p:cNvPicPr>
          <p:nvPr/>
        </p:nvPicPr>
        <p:blipFill rotWithShape="1">
          <a:blip r:embed="rId6"/>
          <a:srcRect l="30530" t="14545" r="18817" b="20808"/>
          <a:stretch/>
        </p:blipFill>
        <p:spPr>
          <a:xfrm>
            <a:off x="12787678" y="4114800"/>
            <a:ext cx="6920346" cy="6650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D473C309-C695-344A-0CB3-CC18861D1BA5}"/>
              </a:ext>
            </a:extLst>
          </p:cNvPr>
          <p:cNvPicPr>
            <a:picLocks noChangeAspect="1"/>
          </p:cNvPicPr>
          <p:nvPr/>
        </p:nvPicPr>
        <p:blipFill rotWithShape="1">
          <a:blip r:embed="rId7"/>
          <a:srcRect l="20713" t="11021" b="20735"/>
          <a:stretch/>
        </p:blipFill>
        <p:spPr>
          <a:xfrm>
            <a:off x="8645237" y="-550719"/>
            <a:ext cx="11758612" cy="5694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6142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003881-C91A-11E6-F866-DBE2CED2BC1C}"/>
              </a:ext>
            </a:extLst>
          </p:cNvPr>
          <p:cNvSpPr txBox="1">
            <a:spLocks/>
          </p:cNvSpPr>
          <p:nvPr/>
        </p:nvSpPr>
        <p:spPr>
          <a:xfrm>
            <a:off x="402594" y="356837"/>
            <a:ext cx="15035526" cy="1381917"/>
          </a:xfrm>
          <a:prstGeom prst="rect">
            <a:avLst/>
          </a:prstGeom>
        </p:spPr>
        <p:txBody>
          <a:bodyPr/>
          <a:lstStyle>
            <a:lvl1pPr algn="l" defTabSz="408194" rtl="0" eaLnBrk="1" latinLnBrk="0" hangingPunct="1">
              <a:spcBef>
                <a:spcPct val="0"/>
              </a:spcBef>
              <a:buNone/>
              <a:defRPr sz="1750" b="1" kern="1200">
                <a:ln>
                  <a:noFill/>
                </a:ln>
                <a:solidFill>
                  <a:schemeClr val="tx1"/>
                </a:solidFill>
                <a:latin typeface="Arial"/>
                <a:ea typeface="+mj-ea"/>
                <a:cs typeface="Arial"/>
              </a:defRPr>
            </a:lvl1pPr>
          </a:lstStyle>
          <a:p>
            <a:pPr defTabSz="612291"/>
            <a:r>
              <a:rPr lang="en-US" sz="6000">
                <a:solidFill>
                  <a:srgbClr val="F5A31D"/>
                </a:solidFill>
                <a:latin typeface="Avenir Black" panose="02000503020000020003" pitchFamily="2" charset="0"/>
              </a:rPr>
              <a:t>What is </a:t>
            </a:r>
            <a:r>
              <a:rPr lang="en-US" sz="6000">
                <a:solidFill>
                  <a:schemeClr val="bg1"/>
                </a:solidFill>
                <a:latin typeface="Avenir Black" panose="02000503020000020003" pitchFamily="2" charset="0"/>
              </a:rPr>
              <a:t>Community?</a:t>
            </a:r>
          </a:p>
        </p:txBody>
      </p:sp>
      <p:sp>
        <p:nvSpPr>
          <p:cNvPr id="5" name="TextBox 4">
            <a:extLst>
              <a:ext uri="{FF2B5EF4-FFF2-40B4-BE49-F238E27FC236}">
                <a16:creationId xmlns:a16="http://schemas.microsoft.com/office/drawing/2014/main" id="{F52C0568-F722-1193-284D-750976AF16F9}"/>
              </a:ext>
            </a:extLst>
          </p:cNvPr>
          <p:cNvSpPr txBox="1"/>
          <p:nvPr/>
        </p:nvSpPr>
        <p:spPr>
          <a:xfrm>
            <a:off x="2339777" y="3592431"/>
            <a:ext cx="14224572" cy="2539157"/>
          </a:xfrm>
          <a:prstGeom prst="rect">
            <a:avLst/>
          </a:prstGeom>
          <a:noFill/>
        </p:spPr>
        <p:txBody>
          <a:bodyPr wrap="square">
            <a:spAutoFit/>
          </a:bodyPr>
          <a:lstStyle/>
          <a:p>
            <a:pPr defTabSz="1371600"/>
            <a:r>
              <a:rPr lang="en-US" sz="3600">
                <a:solidFill>
                  <a:srgbClr val="FFFFFF"/>
                </a:solidFill>
                <a:latin typeface="Scala"/>
              </a:rPr>
              <a:t>First and foremost, community is not a place, a building, or an organization; nor is it an exchange of information over the Internet. </a:t>
            </a:r>
            <a:r>
              <a:rPr lang="en-US" sz="3600">
                <a:solidFill>
                  <a:srgbClr val="FFC000"/>
                </a:solidFill>
                <a:latin typeface="Scala"/>
              </a:rPr>
              <a:t>Community is both a feeling and a set of relationships among people</a:t>
            </a:r>
            <a:r>
              <a:rPr lang="en-US" sz="3600">
                <a:solidFill>
                  <a:srgbClr val="FFFFFF"/>
                </a:solidFill>
                <a:latin typeface="Scala"/>
              </a:rPr>
              <a:t>. </a:t>
            </a:r>
            <a:r>
              <a:rPr lang="en-US" sz="3600" b="1">
                <a:solidFill>
                  <a:srgbClr val="FFFFFF"/>
                </a:solidFill>
                <a:latin typeface="Scala"/>
              </a:rPr>
              <a:t>People form and maintain communities to meet common needs</a:t>
            </a:r>
            <a:r>
              <a:rPr lang="en-US" sz="3600">
                <a:solidFill>
                  <a:srgbClr val="FFFFFF"/>
                </a:solidFill>
                <a:latin typeface="Scala"/>
              </a:rPr>
              <a:t>.</a:t>
            </a:r>
          </a:p>
          <a:p>
            <a:pPr algn="r" defTabSz="1371600"/>
            <a:r>
              <a:rPr lang="en-US" sz="1500" i="1">
                <a:solidFill>
                  <a:srgbClr val="FFFFFF"/>
                </a:solidFill>
                <a:latin typeface="Scala"/>
              </a:rPr>
              <a:t>Stanford Social Innovation Review</a:t>
            </a:r>
            <a:endParaRPr lang="en-US" sz="1500" i="1">
              <a:solidFill>
                <a:srgbClr val="FFFFFF"/>
              </a:solidFill>
              <a:latin typeface="Arial"/>
            </a:endParaRPr>
          </a:p>
        </p:txBody>
      </p:sp>
    </p:spTree>
    <p:extLst>
      <p:ext uri="{BB962C8B-B14F-4D97-AF65-F5344CB8AC3E}">
        <p14:creationId xmlns:p14="http://schemas.microsoft.com/office/powerpoint/2010/main" val="1337285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pic>
        <p:nvPicPr>
          <p:cNvPr id="5" name="Graphic 4" descr="Speech outline">
            <a:extLst>
              <a:ext uri="{FF2B5EF4-FFF2-40B4-BE49-F238E27FC236}">
                <a16:creationId xmlns:a16="http://schemas.microsoft.com/office/drawing/2014/main" id="{BE5246A2-DC1D-C06A-E06B-22C01D7CAD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0998" y="-571500"/>
            <a:ext cx="8215370" cy="6740020"/>
          </a:xfrm>
          <a:prstGeom prst="rect">
            <a:avLst/>
          </a:prstGeom>
        </p:spPr>
      </p:pic>
      <p:pic>
        <p:nvPicPr>
          <p:cNvPr id="7" name="Graphic 6" descr="Speech outline">
            <a:extLst>
              <a:ext uri="{FF2B5EF4-FFF2-40B4-BE49-F238E27FC236}">
                <a16:creationId xmlns:a16="http://schemas.microsoft.com/office/drawing/2014/main" id="{6AD9B3E7-E585-16AE-A30B-7443AEDA1F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67830" y="3459810"/>
            <a:ext cx="8215370" cy="7148568"/>
          </a:xfrm>
          <a:prstGeom prst="rect">
            <a:avLst/>
          </a:prstGeom>
        </p:spPr>
      </p:pic>
      <p:sp>
        <p:nvSpPr>
          <p:cNvPr id="12" name="TextBox 11">
            <a:extLst>
              <a:ext uri="{FF2B5EF4-FFF2-40B4-BE49-F238E27FC236}">
                <a16:creationId xmlns:a16="http://schemas.microsoft.com/office/drawing/2014/main" id="{36D74F3A-A4A7-4C2D-2319-0C2443E1375B}"/>
              </a:ext>
            </a:extLst>
          </p:cNvPr>
          <p:cNvSpPr txBox="1"/>
          <p:nvPr/>
        </p:nvSpPr>
        <p:spPr>
          <a:xfrm>
            <a:off x="11163930" y="5380309"/>
            <a:ext cx="5295270" cy="2246769"/>
          </a:xfrm>
          <a:prstGeom prst="rect">
            <a:avLst/>
          </a:prstGeom>
          <a:noFill/>
        </p:spPr>
        <p:txBody>
          <a:bodyPr wrap="square" rtlCol="0">
            <a:spAutoFit/>
          </a:bodyPr>
          <a:lstStyle/>
          <a:p>
            <a:pPr algn="ctr"/>
            <a:r>
              <a:rPr lang="en-US" sz="2800">
                <a:solidFill>
                  <a:schemeClr val="bg1"/>
                </a:solidFill>
                <a:latin typeface="Montserrat" panose="00000500000000000000" pitchFamily="2" charset="0"/>
              </a:rPr>
              <a:t>“We are like New York - separate pockets/boroughs; each neighborhood encompasses such a unique and different culture.”</a:t>
            </a:r>
          </a:p>
        </p:txBody>
      </p:sp>
      <p:sp>
        <p:nvSpPr>
          <p:cNvPr id="14" name="TextBox 13">
            <a:extLst>
              <a:ext uri="{FF2B5EF4-FFF2-40B4-BE49-F238E27FC236}">
                <a16:creationId xmlns:a16="http://schemas.microsoft.com/office/drawing/2014/main" id="{5F8DC0E4-C1A6-95DD-9345-525C5F361C15}"/>
              </a:ext>
            </a:extLst>
          </p:cNvPr>
          <p:cNvSpPr txBox="1"/>
          <p:nvPr/>
        </p:nvSpPr>
        <p:spPr>
          <a:xfrm>
            <a:off x="12534900" y="1341951"/>
            <a:ext cx="5053725" cy="1569660"/>
          </a:xfrm>
          <a:prstGeom prst="rect">
            <a:avLst/>
          </a:prstGeom>
          <a:noFill/>
        </p:spPr>
        <p:txBody>
          <a:bodyPr wrap="square" rtlCol="0">
            <a:spAutoFit/>
          </a:bodyPr>
          <a:lstStyle/>
          <a:p>
            <a:pPr algn="ctr"/>
            <a:r>
              <a:rPr lang="en-US" sz="3200">
                <a:solidFill>
                  <a:schemeClr val="bg1"/>
                </a:solidFill>
                <a:latin typeface="Montserrat" panose="00000500000000000000" pitchFamily="2" charset="0"/>
              </a:rPr>
              <a:t>“The true melting pot of cultures, and how we celebrate all of them.”</a:t>
            </a:r>
          </a:p>
        </p:txBody>
      </p:sp>
      <p:sp>
        <p:nvSpPr>
          <p:cNvPr id="2" name="TextBox 3">
            <a:extLst>
              <a:ext uri="{FF2B5EF4-FFF2-40B4-BE49-F238E27FC236}">
                <a16:creationId xmlns:a16="http://schemas.microsoft.com/office/drawing/2014/main" id="{BB6AE36B-466F-ED5C-A226-C169740D3ABC}"/>
              </a:ext>
            </a:extLst>
          </p:cNvPr>
          <p:cNvSpPr txBox="1"/>
          <p:nvPr/>
        </p:nvSpPr>
        <p:spPr>
          <a:xfrm>
            <a:off x="13689234" y="9426416"/>
            <a:ext cx="4008120" cy="253787"/>
          </a:xfrm>
          <a:prstGeom prst="rect">
            <a:avLst/>
          </a:prstGeom>
        </p:spPr>
        <p:txBody>
          <a:bodyPr lIns="0" tIns="0" rIns="0" bIns="0" rtlCol="0" anchor="t">
            <a:spAutoFit/>
          </a:bodyPr>
          <a:lstStyle/>
          <a:p>
            <a:pPr algn="r">
              <a:lnSpc>
                <a:spcPts val="2160"/>
              </a:lnSpc>
            </a:pPr>
            <a:r>
              <a:rPr lang="en-US" sz="1400">
                <a:solidFill>
                  <a:srgbClr val="FFFFFF"/>
                </a:solidFill>
                <a:latin typeface="Montserrat"/>
              </a:rPr>
              <a:t>PAGE | </a:t>
            </a:r>
            <a:fld id="{01CA991C-EC7D-491C-930E-709510496279}" type="slidenum">
              <a:rPr lang="en-US" sz="1400" smtClean="0">
                <a:solidFill>
                  <a:srgbClr val="F5A31D"/>
                </a:solidFill>
                <a:latin typeface="Montserrat"/>
              </a:rPr>
              <a:t>4</a:t>
            </a:fld>
            <a:endParaRPr lang="en-US" sz="1400">
              <a:solidFill>
                <a:srgbClr val="F5A31D"/>
              </a:solidFill>
              <a:latin typeface="Montserrat"/>
            </a:endParaRPr>
          </a:p>
        </p:txBody>
      </p:sp>
      <p:sp>
        <p:nvSpPr>
          <p:cNvPr id="4" name="Freeform 12">
            <a:extLst>
              <a:ext uri="{FF2B5EF4-FFF2-40B4-BE49-F238E27FC236}">
                <a16:creationId xmlns:a16="http://schemas.microsoft.com/office/drawing/2014/main" id="{CB2386F3-B4FB-7BD3-ED41-3650E85F8096}"/>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7"/>
            <a:stretch>
              <a:fillRect l="5028" r="-5028"/>
            </a:stretch>
          </a:blipFill>
        </p:spPr>
        <p:txBody>
          <a:bodyPr/>
          <a:lstStyle/>
          <a:p>
            <a:endParaRPr lang="en-US"/>
          </a:p>
        </p:txBody>
      </p:sp>
      <p:pic>
        <p:nvPicPr>
          <p:cNvPr id="8" name="Picture 7" descr="A colorful dots on a black background&#10;&#10;Description automatically generated">
            <a:extLst>
              <a:ext uri="{FF2B5EF4-FFF2-40B4-BE49-F238E27FC236}">
                <a16:creationId xmlns:a16="http://schemas.microsoft.com/office/drawing/2014/main" id="{8EFA9D70-3AFF-02F3-2B93-E909781FEE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4923" y="1142873"/>
            <a:ext cx="9987106" cy="8001253"/>
          </a:xfrm>
          <a:prstGeom prst="rect">
            <a:avLst/>
          </a:prstGeom>
        </p:spPr>
      </p:pic>
    </p:spTree>
    <p:extLst>
      <p:ext uri="{BB962C8B-B14F-4D97-AF65-F5344CB8AC3E}">
        <p14:creationId xmlns:p14="http://schemas.microsoft.com/office/powerpoint/2010/main" val="240939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30643A5F-135A-10A8-C73A-2BA4186364BC}"/>
              </a:ext>
            </a:extLst>
          </p:cNvPr>
          <p:cNvSpPr/>
          <p:nvPr/>
        </p:nvSpPr>
        <p:spPr>
          <a:xfrm>
            <a:off x="0" y="2810"/>
            <a:ext cx="10305138" cy="10292565"/>
          </a:xfrm>
          <a:custGeom>
            <a:avLst/>
            <a:gdLst/>
            <a:ahLst/>
            <a:cxnLst/>
            <a:rect l="l" t="t" r="r" b="b"/>
            <a:pathLst>
              <a:path w="7761267" h="7720816">
                <a:moveTo>
                  <a:pt x="0" y="0"/>
                </a:moveTo>
                <a:lnTo>
                  <a:pt x="7761266" y="0"/>
                </a:lnTo>
                <a:lnTo>
                  <a:pt x="7761266" y="7720816"/>
                </a:lnTo>
                <a:lnTo>
                  <a:pt x="0" y="7720816"/>
                </a:lnTo>
                <a:lnTo>
                  <a:pt x="0" y="0"/>
                </a:lnTo>
                <a:close/>
              </a:path>
            </a:pathLst>
          </a:custGeom>
          <a:blipFill>
            <a:blip r:embed="rId3"/>
            <a:stretch>
              <a:fillRect/>
            </a:stretch>
          </a:blipFill>
        </p:spPr>
        <p:txBody>
          <a:bodyPr/>
          <a:lstStyle/>
          <a:p>
            <a:endParaRPr lang="en-US"/>
          </a:p>
        </p:txBody>
      </p:sp>
      <p:sp>
        <p:nvSpPr>
          <p:cNvPr id="7" name="TextBox 2">
            <a:extLst>
              <a:ext uri="{FF2B5EF4-FFF2-40B4-BE49-F238E27FC236}">
                <a16:creationId xmlns:a16="http://schemas.microsoft.com/office/drawing/2014/main" id="{E3C0784B-DD40-A61E-B0EC-828B397D1679}"/>
              </a:ext>
            </a:extLst>
          </p:cNvPr>
          <p:cNvSpPr txBox="1"/>
          <p:nvPr/>
        </p:nvSpPr>
        <p:spPr>
          <a:xfrm>
            <a:off x="9144000" y="4189344"/>
            <a:ext cx="8911244" cy="1821011"/>
          </a:xfrm>
          <a:prstGeom prst="rect">
            <a:avLst/>
          </a:prstGeom>
        </p:spPr>
        <p:txBody>
          <a:bodyPr wrap="square" lIns="0" tIns="0" rIns="0" bIns="0" rtlCol="0" anchor="t">
            <a:spAutoFit/>
          </a:bodyPr>
          <a:lstStyle/>
          <a:p>
            <a:pPr>
              <a:lnSpc>
                <a:spcPts val="7128"/>
              </a:lnSpc>
            </a:pPr>
            <a:r>
              <a:rPr lang="en-US" sz="3200">
                <a:solidFill>
                  <a:schemeClr val="bg1"/>
                </a:solidFill>
                <a:latin typeface="Montserrat Bold"/>
              </a:rPr>
              <a:t>Plan</a:t>
            </a:r>
            <a:r>
              <a:rPr lang="en-US" sz="3200">
                <a:solidFill>
                  <a:srgbClr val="F5A31D"/>
                </a:solidFill>
                <a:latin typeface="Montserrat Bold"/>
              </a:rPr>
              <a:t>KCK</a:t>
            </a:r>
          </a:p>
          <a:p>
            <a:pPr>
              <a:lnSpc>
                <a:spcPts val="7128"/>
              </a:lnSpc>
            </a:pPr>
            <a:r>
              <a:rPr lang="en-US" sz="6600">
                <a:solidFill>
                  <a:srgbClr val="FFFFFF"/>
                </a:solidFill>
                <a:latin typeface="Montserrat Bold"/>
              </a:rPr>
              <a:t>WHAT IS IT?</a:t>
            </a:r>
          </a:p>
        </p:txBody>
      </p:sp>
      <p:sp>
        <p:nvSpPr>
          <p:cNvPr id="8" name="TextBox 3">
            <a:extLst>
              <a:ext uri="{FF2B5EF4-FFF2-40B4-BE49-F238E27FC236}">
                <a16:creationId xmlns:a16="http://schemas.microsoft.com/office/drawing/2014/main" id="{2DE02E32-B3D7-5C4E-7C0A-BE52379D51CB}"/>
              </a:ext>
            </a:extLst>
          </p:cNvPr>
          <p:cNvSpPr txBox="1"/>
          <p:nvPr/>
        </p:nvSpPr>
        <p:spPr>
          <a:xfrm>
            <a:off x="13689234" y="9426416"/>
            <a:ext cx="4008120" cy="324058"/>
          </a:xfrm>
          <a:prstGeom prst="rect">
            <a:avLst/>
          </a:prstGeom>
        </p:spPr>
        <p:txBody>
          <a:bodyPr lIns="0" tIns="0" rIns="0" bIns="0" rtlCol="0" anchor="t">
            <a:spAutoFit/>
          </a:bodyPr>
          <a:lstStyle/>
          <a:p>
            <a:pPr algn="r">
              <a:lnSpc>
                <a:spcPts val="2160"/>
              </a:lnSpc>
            </a:pPr>
            <a:r>
              <a:rPr lang="en-US" sz="1800">
                <a:solidFill>
                  <a:srgbClr val="FFFFFF"/>
                </a:solidFill>
                <a:latin typeface="Montserrat"/>
              </a:rPr>
              <a:t>wycokck.org/plan</a:t>
            </a:r>
            <a:r>
              <a:rPr lang="en-US" sz="1800">
                <a:solidFill>
                  <a:srgbClr val="F5A31D"/>
                </a:solidFill>
                <a:latin typeface="Montserrat"/>
              </a:rPr>
              <a:t>KCK</a:t>
            </a:r>
          </a:p>
        </p:txBody>
      </p:sp>
      <p:sp>
        <p:nvSpPr>
          <p:cNvPr id="2" name="TextBox 3">
            <a:extLst>
              <a:ext uri="{FF2B5EF4-FFF2-40B4-BE49-F238E27FC236}">
                <a16:creationId xmlns:a16="http://schemas.microsoft.com/office/drawing/2014/main" id="{424F79E3-0652-8B15-13C3-BC9A378D3226}"/>
              </a:ext>
            </a:extLst>
          </p:cNvPr>
          <p:cNvSpPr txBox="1"/>
          <p:nvPr/>
        </p:nvSpPr>
        <p:spPr>
          <a:xfrm>
            <a:off x="9140094" y="6009390"/>
            <a:ext cx="4008120" cy="271677"/>
          </a:xfrm>
          <a:prstGeom prst="rect">
            <a:avLst/>
          </a:prstGeom>
        </p:spPr>
        <p:txBody>
          <a:bodyPr lIns="0" tIns="0" rIns="0" bIns="0" rtlCol="0" anchor="t">
            <a:spAutoFit/>
          </a:bodyPr>
          <a:lstStyle/>
          <a:p>
            <a:pPr algn="r">
              <a:lnSpc>
                <a:spcPts val="2160"/>
              </a:lnSpc>
            </a:pPr>
            <a:r>
              <a:rPr lang="en-US">
                <a:solidFill>
                  <a:srgbClr val="FFFFFF"/>
                </a:solidFill>
                <a:latin typeface="Montserrat"/>
              </a:rPr>
              <a:t>Alyssa Marcy, Long Range Planner</a:t>
            </a:r>
            <a:endParaRPr lang="en-US"/>
          </a:p>
        </p:txBody>
      </p:sp>
    </p:spTree>
    <p:extLst>
      <p:ext uri="{BB962C8B-B14F-4D97-AF65-F5344CB8AC3E}">
        <p14:creationId xmlns:p14="http://schemas.microsoft.com/office/powerpoint/2010/main" val="1356928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cxnSp>
        <p:nvCxnSpPr>
          <p:cNvPr id="65" name="Connector: Elbow 64">
            <a:extLst>
              <a:ext uri="{FF2B5EF4-FFF2-40B4-BE49-F238E27FC236}">
                <a16:creationId xmlns:a16="http://schemas.microsoft.com/office/drawing/2014/main" id="{B493CDF2-7802-F704-BB5B-433107A7A156}"/>
              </a:ext>
            </a:extLst>
          </p:cNvPr>
          <p:cNvCxnSpPr/>
          <p:nvPr/>
        </p:nvCxnSpPr>
        <p:spPr>
          <a:xfrm flipV="1">
            <a:off x="7668240" y="3691091"/>
            <a:ext cx="2155723" cy="566584"/>
          </a:xfrm>
          <a:prstGeom prst="bentConnector3">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7685BD49-0A36-CF0F-B1D3-07D61CD80A7B}"/>
              </a:ext>
            </a:extLst>
          </p:cNvPr>
          <p:cNvCxnSpPr/>
          <p:nvPr/>
        </p:nvCxnSpPr>
        <p:spPr>
          <a:xfrm>
            <a:off x="7648268" y="2344994"/>
            <a:ext cx="2149578" cy="766917"/>
          </a:xfrm>
          <a:prstGeom prst="bentConnector3">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4"/>
          <p:cNvGrpSpPr/>
          <p:nvPr/>
        </p:nvGrpSpPr>
        <p:grpSpPr>
          <a:xfrm>
            <a:off x="5375151" y="6596100"/>
            <a:ext cx="1344375" cy="1121577"/>
            <a:chOff x="0" y="0"/>
            <a:chExt cx="1792500" cy="1921500"/>
          </a:xfrm>
        </p:grpSpPr>
        <p:sp>
          <p:nvSpPr>
            <p:cNvPr id="5" name="Freeform 5"/>
            <p:cNvSpPr/>
            <p:nvPr/>
          </p:nvSpPr>
          <p:spPr>
            <a:xfrm>
              <a:off x="0" y="0"/>
              <a:ext cx="1792351" cy="1921510"/>
            </a:xfrm>
            <a:custGeom>
              <a:avLst/>
              <a:gdLst/>
              <a:ahLst/>
              <a:cxnLst/>
              <a:rect l="l" t="t" r="r" b="b"/>
              <a:pathLst>
                <a:path w="1792351" h="1921510">
                  <a:moveTo>
                    <a:pt x="0" y="298704"/>
                  </a:moveTo>
                  <a:cubicBezTo>
                    <a:pt x="0" y="133731"/>
                    <a:pt x="133731" y="0"/>
                    <a:pt x="298704" y="0"/>
                  </a:cubicBezTo>
                  <a:lnTo>
                    <a:pt x="1493647" y="0"/>
                  </a:lnTo>
                  <a:cubicBezTo>
                    <a:pt x="1658620" y="0"/>
                    <a:pt x="1792351" y="133731"/>
                    <a:pt x="1792351" y="298704"/>
                  </a:cubicBezTo>
                  <a:lnTo>
                    <a:pt x="1792351" y="1622806"/>
                  </a:lnTo>
                  <a:cubicBezTo>
                    <a:pt x="1792351" y="1787779"/>
                    <a:pt x="1658620" y="1921510"/>
                    <a:pt x="1493647" y="1921510"/>
                  </a:cubicBezTo>
                  <a:lnTo>
                    <a:pt x="298704" y="1921510"/>
                  </a:lnTo>
                  <a:cubicBezTo>
                    <a:pt x="133731" y="1921510"/>
                    <a:pt x="0" y="1787779"/>
                    <a:pt x="0" y="1622806"/>
                  </a:cubicBezTo>
                  <a:close/>
                </a:path>
              </a:pathLst>
            </a:custGeom>
            <a:solidFill>
              <a:srgbClr val="EC1D21"/>
            </a:solidFill>
          </p:spPr>
          <p:txBody>
            <a:bodyPr/>
            <a:lstStyle/>
            <a:p>
              <a:endParaRPr lang="en-US"/>
            </a:p>
          </p:txBody>
        </p:sp>
        <p:sp>
          <p:nvSpPr>
            <p:cNvPr id="6" name="TextBox 6"/>
            <p:cNvSpPr txBox="1"/>
            <p:nvPr/>
          </p:nvSpPr>
          <p:spPr>
            <a:xfrm>
              <a:off x="0" y="38100"/>
              <a:ext cx="1792500" cy="1883400"/>
            </a:xfrm>
            <a:prstGeom prst="rect">
              <a:avLst/>
            </a:prstGeom>
          </p:spPr>
          <p:txBody>
            <a:bodyPr lIns="50800" tIns="50800" rIns="50800" bIns="50800" rtlCol="0" anchor="ctr"/>
            <a:lstStyle/>
            <a:p>
              <a:pPr algn="ctr"/>
              <a:r>
                <a:rPr lang="en-US" sz="2250">
                  <a:solidFill>
                    <a:srgbClr val="FFFFFF"/>
                  </a:solidFill>
                  <a:latin typeface="Montserrat Bold"/>
                </a:rPr>
                <a:t>Area Plans</a:t>
              </a:r>
              <a:endParaRPr lang="en-US"/>
            </a:p>
          </p:txBody>
        </p:sp>
      </p:grpSp>
      <p:grpSp>
        <p:nvGrpSpPr>
          <p:cNvPr id="7" name="Group 7"/>
          <p:cNvGrpSpPr/>
          <p:nvPr/>
        </p:nvGrpSpPr>
        <p:grpSpPr>
          <a:xfrm>
            <a:off x="6932794" y="6596100"/>
            <a:ext cx="1344375" cy="1121577"/>
            <a:chOff x="0" y="0"/>
            <a:chExt cx="1792500" cy="1921500"/>
          </a:xfrm>
        </p:grpSpPr>
        <p:sp>
          <p:nvSpPr>
            <p:cNvPr id="8" name="Freeform 8"/>
            <p:cNvSpPr/>
            <p:nvPr/>
          </p:nvSpPr>
          <p:spPr>
            <a:xfrm>
              <a:off x="0" y="0"/>
              <a:ext cx="1792351" cy="1921510"/>
            </a:xfrm>
            <a:custGeom>
              <a:avLst/>
              <a:gdLst/>
              <a:ahLst/>
              <a:cxnLst/>
              <a:rect l="l" t="t" r="r" b="b"/>
              <a:pathLst>
                <a:path w="1792351" h="1921510">
                  <a:moveTo>
                    <a:pt x="0" y="298704"/>
                  </a:moveTo>
                  <a:cubicBezTo>
                    <a:pt x="0" y="133731"/>
                    <a:pt x="133731" y="0"/>
                    <a:pt x="298704" y="0"/>
                  </a:cubicBezTo>
                  <a:lnTo>
                    <a:pt x="1493647" y="0"/>
                  </a:lnTo>
                  <a:cubicBezTo>
                    <a:pt x="1658620" y="0"/>
                    <a:pt x="1792351" y="133731"/>
                    <a:pt x="1792351" y="298704"/>
                  </a:cubicBezTo>
                  <a:lnTo>
                    <a:pt x="1792351" y="1622806"/>
                  </a:lnTo>
                  <a:cubicBezTo>
                    <a:pt x="1792351" y="1787779"/>
                    <a:pt x="1658620" y="1921510"/>
                    <a:pt x="1493647" y="1921510"/>
                  </a:cubicBezTo>
                  <a:lnTo>
                    <a:pt x="298704" y="1921510"/>
                  </a:lnTo>
                  <a:cubicBezTo>
                    <a:pt x="133731" y="1921510"/>
                    <a:pt x="0" y="1787779"/>
                    <a:pt x="0" y="1622806"/>
                  </a:cubicBezTo>
                  <a:close/>
                </a:path>
              </a:pathLst>
            </a:custGeom>
            <a:solidFill>
              <a:srgbClr val="EC1D21"/>
            </a:solidFill>
          </p:spPr>
          <p:txBody>
            <a:bodyPr/>
            <a:lstStyle/>
            <a:p>
              <a:endParaRPr lang="en-US"/>
            </a:p>
          </p:txBody>
        </p:sp>
        <p:sp>
          <p:nvSpPr>
            <p:cNvPr id="9" name="TextBox 9"/>
            <p:cNvSpPr txBox="1"/>
            <p:nvPr/>
          </p:nvSpPr>
          <p:spPr>
            <a:xfrm>
              <a:off x="0" y="38100"/>
              <a:ext cx="1792500" cy="1883400"/>
            </a:xfrm>
            <a:prstGeom prst="rect">
              <a:avLst/>
            </a:prstGeom>
          </p:spPr>
          <p:txBody>
            <a:bodyPr lIns="50800" tIns="50800" rIns="50800" bIns="50800" rtlCol="0" anchor="ctr"/>
            <a:lstStyle/>
            <a:p>
              <a:pPr algn="ctr"/>
              <a:r>
                <a:rPr lang="en-US" sz="2250">
                  <a:solidFill>
                    <a:srgbClr val="FFFFFF"/>
                  </a:solidFill>
                  <a:latin typeface="Montserrat Bold"/>
                </a:rPr>
                <a:t>Area Plans</a:t>
              </a:r>
              <a:endParaRPr lang="en-US"/>
            </a:p>
          </p:txBody>
        </p:sp>
      </p:grpSp>
      <p:grpSp>
        <p:nvGrpSpPr>
          <p:cNvPr id="10" name="Group 10"/>
          <p:cNvGrpSpPr/>
          <p:nvPr/>
        </p:nvGrpSpPr>
        <p:grpSpPr>
          <a:xfrm>
            <a:off x="5405877" y="7851680"/>
            <a:ext cx="1344375" cy="1121577"/>
            <a:chOff x="0" y="0"/>
            <a:chExt cx="1792500" cy="1921500"/>
          </a:xfrm>
        </p:grpSpPr>
        <p:sp>
          <p:nvSpPr>
            <p:cNvPr id="11" name="Freeform 11"/>
            <p:cNvSpPr/>
            <p:nvPr/>
          </p:nvSpPr>
          <p:spPr>
            <a:xfrm>
              <a:off x="0" y="0"/>
              <a:ext cx="1792351" cy="1921510"/>
            </a:xfrm>
            <a:custGeom>
              <a:avLst/>
              <a:gdLst/>
              <a:ahLst/>
              <a:cxnLst/>
              <a:rect l="l" t="t" r="r" b="b"/>
              <a:pathLst>
                <a:path w="1792351" h="1921510">
                  <a:moveTo>
                    <a:pt x="0" y="298704"/>
                  </a:moveTo>
                  <a:cubicBezTo>
                    <a:pt x="0" y="133731"/>
                    <a:pt x="133731" y="0"/>
                    <a:pt x="298704" y="0"/>
                  </a:cubicBezTo>
                  <a:lnTo>
                    <a:pt x="1493647" y="0"/>
                  </a:lnTo>
                  <a:cubicBezTo>
                    <a:pt x="1658620" y="0"/>
                    <a:pt x="1792351" y="133731"/>
                    <a:pt x="1792351" y="298704"/>
                  </a:cubicBezTo>
                  <a:lnTo>
                    <a:pt x="1792351" y="1622806"/>
                  </a:lnTo>
                  <a:cubicBezTo>
                    <a:pt x="1792351" y="1787779"/>
                    <a:pt x="1658620" y="1921510"/>
                    <a:pt x="1493647" y="1921510"/>
                  </a:cubicBezTo>
                  <a:lnTo>
                    <a:pt x="298704" y="1921510"/>
                  </a:lnTo>
                  <a:cubicBezTo>
                    <a:pt x="133731" y="1921510"/>
                    <a:pt x="0" y="1787779"/>
                    <a:pt x="0" y="1622806"/>
                  </a:cubicBezTo>
                  <a:close/>
                </a:path>
              </a:pathLst>
            </a:custGeom>
            <a:solidFill>
              <a:srgbClr val="EC1D21"/>
            </a:solidFill>
          </p:spPr>
          <p:txBody>
            <a:bodyPr/>
            <a:lstStyle/>
            <a:p>
              <a:endParaRPr lang="en-US"/>
            </a:p>
          </p:txBody>
        </p:sp>
        <p:sp>
          <p:nvSpPr>
            <p:cNvPr id="12" name="TextBox 12"/>
            <p:cNvSpPr txBox="1"/>
            <p:nvPr/>
          </p:nvSpPr>
          <p:spPr>
            <a:xfrm>
              <a:off x="0" y="38100"/>
              <a:ext cx="1792500" cy="1883400"/>
            </a:xfrm>
            <a:prstGeom prst="rect">
              <a:avLst/>
            </a:prstGeom>
          </p:spPr>
          <p:txBody>
            <a:bodyPr lIns="50800" tIns="50800" rIns="50800" bIns="50800" rtlCol="0" anchor="ctr"/>
            <a:lstStyle/>
            <a:p>
              <a:pPr algn="ctr"/>
              <a:r>
                <a:rPr lang="en-US" sz="2250">
                  <a:solidFill>
                    <a:srgbClr val="FFFFFF"/>
                  </a:solidFill>
                  <a:latin typeface="Montserrat Bold"/>
                </a:rPr>
                <a:t>Area Plans</a:t>
              </a:r>
              <a:endParaRPr lang="en-US"/>
            </a:p>
          </p:txBody>
        </p:sp>
      </p:grpSp>
      <p:grpSp>
        <p:nvGrpSpPr>
          <p:cNvPr id="13" name="Group 13"/>
          <p:cNvGrpSpPr/>
          <p:nvPr/>
        </p:nvGrpSpPr>
        <p:grpSpPr>
          <a:xfrm>
            <a:off x="6932794" y="7851680"/>
            <a:ext cx="1344375" cy="1121577"/>
            <a:chOff x="0" y="0"/>
            <a:chExt cx="1792500" cy="1921500"/>
          </a:xfrm>
        </p:grpSpPr>
        <p:sp>
          <p:nvSpPr>
            <p:cNvPr id="14" name="Freeform 14"/>
            <p:cNvSpPr/>
            <p:nvPr/>
          </p:nvSpPr>
          <p:spPr>
            <a:xfrm>
              <a:off x="0" y="0"/>
              <a:ext cx="1792351" cy="1921510"/>
            </a:xfrm>
            <a:custGeom>
              <a:avLst/>
              <a:gdLst/>
              <a:ahLst/>
              <a:cxnLst/>
              <a:rect l="l" t="t" r="r" b="b"/>
              <a:pathLst>
                <a:path w="1792351" h="1921510">
                  <a:moveTo>
                    <a:pt x="0" y="298704"/>
                  </a:moveTo>
                  <a:cubicBezTo>
                    <a:pt x="0" y="133731"/>
                    <a:pt x="133731" y="0"/>
                    <a:pt x="298704" y="0"/>
                  </a:cubicBezTo>
                  <a:lnTo>
                    <a:pt x="1493647" y="0"/>
                  </a:lnTo>
                  <a:cubicBezTo>
                    <a:pt x="1658620" y="0"/>
                    <a:pt x="1792351" y="133731"/>
                    <a:pt x="1792351" y="298704"/>
                  </a:cubicBezTo>
                  <a:lnTo>
                    <a:pt x="1792351" y="1622806"/>
                  </a:lnTo>
                  <a:cubicBezTo>
                    <a:pt x="1792351" y="1787779"/>
                    <a:pt x="1658620" y="1921510"/>
                    <a:pt x="1493647" y="1921510"/>
                  </a:cubicBezTo>
                  <a:lnTo>
                    <a:pt x="298704" y="1921510"/>
                  </a:lnTo>
                  <a:cubicBezTo>
                    <a:pt x="133731" y="1921510"/>
                    <a:pt x="0" y="1787779"/>
                    <a:pt x="0" y="1622806"/>
                  </a:cubicBezTo>
                  <a:close/>
                </a:path>
              </a:pathLst>
            </a:custGeom>
            <a:solidFill>
              <a:srgbClr val="EC1D21"/>
            </a:solidFill>
          </p:spPr>
          <p:txBody>
            <a:bodyPr/>
            <a:lstStyle/>
            <a:p>
              <a:endParaRPr lang="en-US"/>
            </a:p>
          </p:txBody>
        </p:sp>
        <p:sp>
          <p:nvSpPr>
            <p:cNvPr id="15" name="TextBox 15"/>
            <p:cNvSpPr txBox="1"/>
            <p:nvPr/>
          </p:nvSpPr>
          <p:spPr>
            <a:xfrm>
              <a:off x="0" y="38100"/>
              <a:ext cx="1792500" cy="1883400"/>
            </a:xfrm>
            <a:prstGeom prst="rect">
              <a:avLst/>
            </a:prstGeom>
          </p:spPr>
          <p:txBody>
            <a:bodyPr lIns="50800" tIns="50800" rIns="50800" bIns="50800" rtlCol="0" anchor="ctr"/>
            <a:lstStyle/>
            <a:p>
              <a:pPr algn="ctr"/>
              <a:r>
                <a:rPr lang="en-US" sz="2250">
                  <a:solidFill>
                    <a:srgbClr val="FFFFFF"/>
                  </a:solidFill>
                  <a:latin typeface="Montserrat Bold"/>
                </a:rPr>
                <a:t>Area Plans</a:t>
              </a:r>
              <a:endParaRPr lang="en-US"/>
            </a:p>
          </p:txBody>
        </p:sp>
      </p:grpSp>
      <p:grpSp>
        <p:nvGrpSpPr>
          <p:cNvPr id="16" name="Group 16"/>
          <p:cNvGrpSpPr/>
          <p:nvPr/>
        </p:nvGrpSpPr>
        <p:grpSpPr>
          <a:xfrm>
            <a:off x="8728159" y="6596100"/>
            <a:ext cx="1985520" cy="1109287"/>
            <a:chOff x="0" y="0"/>
            <a:chExt cx="2647360" cy="1921500"/>
          </a:xfrm>
        </p:grpSpPr>
        <p:sp>
          <p:nvSpPr>
            <p:cNvPr id="17" name="Freeform 17"/>
            <p:cNvSpPr/>
            <p:nvPr/>
          </p:nvSpPr>
          <p:spPr>
            <a:xfrm>
              <a:off x="0" y="0"/>
              <a:ext cx="2647442" cy="1921510"/>
            </a:xfrm>
            <a:custGeom>
              <a:avLst/>
              <a:gdLst/>
              <a:ahLst/>
              <a:cxnLst/>
              <a:rect l="l" t="t" r="r" b="b"/>
              <a:pathLst>
                <a:path w="2647442" h="1921510">
                  <a:moveTo>
                    <a:pt x="0" y="320294"/>
                  </a:moveTo>
                  <a:cubicBezTo>
                    <a:pt x="0" y="143383"/>
                    <a:pt x="143383" y="0"/>
                    <a:pt x="320294" y="0"/>
                  </a:cubicBezTo>
                  <a:lnTo>
                    <a:pt x="2327148" y="0"/>
                  </a:lnTo>
                  <a:cubicBezTo>
                    <a:pt x="2504059" y="0"/>
                    <a:pt x="2647442" y="143383"/>
                    <a:pt x="2647442" y="320294"/>
                  </a:cubicBezTo>
                  <a:lnTo>
                    <a:pt x="2647442" y="1601216"/>
                  </a:lnTo>
                  <a:cubicBezTo>
                    <a:pt x="2647442" y="1778127"/>
                    <a:pt x="2504059" y="1921510"/>
                    <a:pt x="2327148" y="1921510"/>
                  </a:cubicBezTo>
                  <a:lnTo>
                    <a:pt x="320294" y="1921510"/>
                  </a:lnTo>
                  <a:cubicBezTo>
                    <a:pt x="143383" y="1921510"/>
                    <a:pt x="0" y="1778127"/>
                    <a:pt x="0" y="1601216"/>
                  </a:cubicBezTo>
                  <a:close/>
                </a:path>
              </a:pathLst>
            </a:custGeom>
            <a:solidFill>
              <a:srgbClr val="533890"/>
            </a:solidFill>
          </p:spPr>
          <p:txBody>
            <a:bodyPr/>
            <a:lstStyle/>
            <a:p>
              <a:endParaRPr lang="en-US"/>
            </a:p>
          </p:txBody>
        </p:sp>
        <p:sp>
          <p:nvSpPr>
            <p:cNvPr id="18" name="TextBox 18"/>
            <p:cNvSpPr txBox="1"/>
            <p:nvPr/>
          </p:nvSpPr>
          <p:spPr>
            <a:xfrm>
              <a:off x="0" y="-28575"/>
              <a:ext cx="2647360" cy="1950075"/>
            </a:xfrm>
            <a:prstGeom prst="rect">
              <a:avLst/>
            </a:prstGeom>
          </p:spPr>
          <p:txBody>
            <a:bodyPr lIns="50800" tIns="50800" rIns="50800" bIns="50800" rtlCol="0" anchor="ctr"/>
            <a:lstStyle/>
            <a:p>
              <a:pPr algn="ctr"/>
              <a:r>
                <a:rPr lang="en-US" sz="1650">
                  <a:solidFill>
                    <a:srgbClr val="FFFFFF"/>
                  </a:solidFill>
                  <a:latin typeface="Montserrat Bold"/>
                </a:rPr>
                <a:t>Neighborhood Plans</a:t>
              </a:r>
              <a:endParaRPr lang="en-US"/>
            </a:p>
          </p:txBody>
        </p:sp>
      </p:grpSp>
      <p:grpSp>
        <p:nvGrpSpPr>
          <p:cNvPr id="19" name="Group 19"/>
          <p:cNvGrpSpPr/>
          <p:nvPr/>
        </p:nvGrpSpPr>
        <p:grpSpPr>
          <a:xfrm>
            <a:off x="8728158" y="7851680"/>
            <a:ext cx="1985518" cy="1109287"/>
            <a:chOff x="0" y="0"/>
            <a:chExt cx="2647358" cy="1921500"/>
          </a:xfrm>
        </p:grpSpPr>
        <p:sp>
          <p:nvSpPr>
            <p:cNvPr id="20" name="Freeform 20"/>
            <p:cNvSpPr/>
            <p:nvPr/>
          </p:nvSpPr>
          <p:spPr>
            <a:xfrm>
              <a:off x="0" y="0"/>
              <a:ext cx="2647442" cy="1921510"/>
            </a:xfrm>
            <a:custGeom>
              <a:avLst/>
              <a:gdLst/>
              <a:ahLst/>
              <a:cxnLst/>
              <a:rect l="l" t="t" r="r" b="b"/>
              <a:pathLst>
                <a:path w="2647442" h="1921510">
                  <a:moveTo>
                    <a:pt x="0" y="320294"/>
                  </a:moveTo>
                  <a:cubicBezTo>
                    <a:pt x="0" y="143383"/>
                    <a:pt x="143383" y="0"/>
                    <a:pt x="320294" y="0"/>
                  </a:cubicBezTo>
                  <a:lnTo>
                    <a:pt x="2327148" y="0"/>
                  </a:lnTo>
                  <a:cubicBezTo>
                    <a:pt x="2504059" y="0"/>
                    <a:pt x="2647442" y="143383"/>
                    <a:pt x="2647442" y="320294"/>
                  </a:cubicBezTo>
                  <a:lnTo>
                    <a:pt x="2647442" y="1601216"/>
                  </a:lnTo>
                  <a:cubicBezTo>
                    <a:pt x="2647442" y="1778127"/>
                    <a:pt x="2504059" y="1921510"/>
                    <a:pt x="2327148" y="1921510"/>
                  </a:cubicBezTo>
                  <a:lnTo>
                    <a:pt x="320294" y="1921510"/>
                  </a:lnTo>
                  <a:cubicBezTo>
                    <a:pt x="143383" y="1921510"/>
                    <a:pt x="0" y="1778127"/>
                    <a:pt x="0" y="1601216"/>
                  </a:cubicBezTo>
                  <a:close/>
                </a:path>
              </a:pathLst>
            </a:custGeom>
            <a:solidFill>
              <a:srgbClr val="533890"/>
            </a:solidFill>
          </p:spPr>
          <p:txBody>
            <a:bodyPr/>
            <a:lstStyle/>
            <a:p>
              <a:endParaRPr lang="en-US"/>
            </a:p>
          </p:txBody>
        </p:sp>
        <p:sp>
          <p:nvSpPr>
            <p:cNvPr id="21" name="TextBox 21"/>
            <p:cNvSpPr txBox="1"/>
            <p:nvPr/>
          </p:nvSpPr>
          <p:spPr>
            <a:xfrm>
              <a:off x="0" y="38100"/>
              <a:ext cx="2647358" cy="1883400"/>
            </a:xfrm>
            <a:prstGeom prst="rect">
              <a:avLst/>
            </a:prstGeom>
          </p:spPr>
          <p:txBody>
            <a:bodyPr lIns="50800" tIns="50800" rIns="50800" bIns="50800" rtlCol="0" anchor="ctr"/>
            <a:lstStyle/>
            <a:p>
              <a:pPr algn="ctr"/>
              <a:r>
                <a:rPr lang="en-US" sz="2250">
                  <a:solidFill>
                    <a:srgbClr val="FFFFFF"/>
                  </a:solidFill>
                  <a:latin typeface="Montserrat Bold"/>
                </a:rPr>
                <a:t>Corridor Plans</a:t>
              </a:r>
              <a:endParaRPr lang="en-US"/>
            </a:p>
          </p:txBody>
        </p:sp>
      </p:grpSp>
      <p:grpSp>
        <p:nvGrpSpPr>
          <p:cNvPr id="22" name="Group 22"/>
          <p:cNvGrpSpPr/>
          <p:nvPr/>
        </p:nvGrpSpPr>
        <p:grpSpPr>
          <a:xfrm>
            <a:off x="11233088" y="6648605"/>
            <a:ext cx="2235262" cy="697509"/>
            <a:chOff x="0" y="0"/>
            <a:chExt cx="2980350" cy="1097280"/>
          </a:xfrm>
        </p:grpSpPr>
        <p:sp>
          <p:nvSpPr>
            <p:cNvPr id="23" name="Freeform 23"/>
            <p:cNvSpPr/>
            <p:nvPr/>
          </p:nvSpPr>
          <p:spPr>
            <a:xfrm>
              <a:off x="0" y="0"/>
              <a:ext cx="2980309" cy="1097280"/>
            </a:xfrm>
            <a:custGeom>
              <a:avLst/>
              <a:gdLst/>
              <a:ahLst/>
              <a:cxnLst/>
              <a:rect l="l" t="t" r="r" b="b"/>
              <a:pathLst>
                <a:path w="2980309" h="1097280">
                  <a:moveTo>
                    <a:pt x="0" y="182880"/>
                  </a:moveTo>
                  <a:cubicBezTo>
                    <a:pt x="0" y="81915"/>
                    <a:pt x="81915" y="0"/>
                    <a:pt x="182880" y="0"/>
                  </a:cubicBezTo>
                  <a:lnTo>
                    <a:pt x="2797429" y="0"/>
                  </a:lnTo>
                  <a:cubicBezTo>
                    <a:pt x="2898394" y="0"/>
                    <a:pt x="2980309" y="81915"/>
                    <a:pt x="2980309" y="182880"/>
                  </a:cubicBezTo>
                  <a:lnTo>
                    <a:pt x="2980309" y="914400"/>
                  </a:lnTo>
                  <a:cubicBezTo>
                    <a:pt x="2980309" y="1015365"/>
                    <a:pt x="2898394" y="1097280"/>
                    <a:pt x="2797429" y="1097280"/>
                  </a:cubicBezTo>
                  <a:lnTo>
                    <a:pt x="182880" y="1097280"/>
                  </a:lnTo>
                  <a:cubicBezTo>
                    <a:pt x="81915" y="1097280"/>
                    <a:pt x="0" y="1015365"/>
                    <a:pt x="0" y="914400"/>
                  </a:cubicBezTo>
                  <a:close/>
                </a:path>
              </a:pathLst>
            </a:custGeom>
            <a:solidFill>
              <a:srgbClr val="4AAD4B"/>
            </a:solidFill>
          </p:spPr>
          <p:txBody>
            <a:bodyPr/>
            <a:lstStyle/>
            <a:p>
              <a:endParaRPr lang="en-US"/>
            </a:p>
          </p:txBody>
        </p:sp>
        <p:sp>
          <p:nvSpPr>
            <p:cNvPr id="24" name="TextBox 24"/>
            <p:cNvSpPr txBox="1"/>
            <p:nvPr/>
          </p:nvSpPr>
          <p:spPr>
            <a:xfrm>
              <a:off x="0" y="28575"/>
              <a:ext cx="2980350" cy="1068705"/>
            </a:xfrm>
            <a:prstGeom prst="rect">
              <a:avLst/>
            </a:prstGeom>
          </p:spPr>
          <p:txBody>
            <a:bodyPr lIns="50800" tIns="50800" rIns="50800" bIns="50800" rtlCol="0" anchor="ctr"/>
            <a:lstStyle/>
            <a:p>
              <a:pPr algn="ctr"/>
              <a:r>
                <a:rPr lang="en-US" sz="2100">
                  <a:solidFill>
                    <a:srgbClr val="FFFFFF"/>
                  </a:solidFill>
                  <a:latin typeface="Montserrat Bold"/>
                </a:rPr>
                <a:t>Zoning Code</a:t>
              </a:r>
              <a:endParaRPr lang="en-US"/>
            </a:p>
          </p:txBody>
        </p:sp>
      </p:grpSp>
      <p:grpSp>
        <p:nvGrpSpPr>
          <p:cNvPr id="25" name="Group 25"/>
          <p:cNvGrpSpPr/>
          <p:nvPr/>
        </p:nvGrpSpPr>
        <p:grpSpPr>
          <a:xfrm>
            <a:off x="14113209" y="6662587"/>
            <a:ext cx="2367164" cy="683570"/>
            <a:chOff x="0" y="0"/>
            <a:chExt cx="2673000" cy="1097280"/>
          </a:xfrm>
        </p:grpSpPr>
        <p:sp>
          <p:nvSpPr>
            <p:cNvPr id="26" name="Freeform 26"/>
            <p:cNvSpPr/>
            <p:nvPr/>
          </p:nvSpPr>
          <p:spPr>
            <a:xfrm>
              <a:off x="0" y="0"/>
              <a:ext cx="2672969" cy="1097280"/>
            </a:xfrm>
            <a:custGeom>
              <a:avLst/>
              <a:gdLst/>
              <a:ahLst/>
              <a:cxnLst/>
              <a:rect l="l" t="t" r="r" b="b"/>
              <a:pathLst>
                <a:path w="2672969" h="1097280">
                  <a:moveTo>
                    <a:pt x="0" y="182880"/>
                  </a:moveTo>
                  <a:cubicBezTo>
                    <a:pt x="0" y="81915"/>
                    <a:pt x="81915" y="0"/>
                    <a:pt x="182880" y="0"/>
                  </a:cubicBezTo>
                  <a:lnTo>
                    <a:pt x="2490089" y="0"/>
                  </a:lnTo>
                  <a:cubicBezTo>
                    <a:pt x="2591054" y="0"/>
                    <a:pt x="2672969" y="81915"/>
                    <a:pt x="2672969" y="182880"/>
                  </a:cubicBezTo>
                  <a:lnTo>
                    <a:pt x="2672969" y="914400"/>
                  </a:lnTo>
                  <a:cubicBezTo>
                    <a:pt x="2672969" y="1015365"/>
                    <a:pt x="2591054" y="1097280"/>
                    <a:pt x="2490089" y="1097280"/>
                  </a:cubicBezTo>
                  <a:lnTo>
                    <a:pt x="182880" y="1097280"/>
                  </a:lnTo>
                  <a:cubicBezTo>
                    <a:pt x="81915" y="1097280"/>
                    <a:pt x="0" y="1015365"/>
                    <a:pt x="0" y="914400"/>
                  </a:cubicBezTo>
                  <a:close/>
                </a:path>
              </a:pathLst>
            </a:custGeom>
            <a:solidFill>
              <a:srgbClr val="D69BC9"/>
            </a:solidFill>
          </p:spPr>
          <p:txBody>
            <a:bodyPr/>
            <a:lstStyle/>
            <a:p>
              <a:endParaRPr lang="en-US"/>
            </a:p>
          </p:txBody>
        </p:sp>
        <p:sp>
          <p:nvSpPr>
            <p:cNvPr id="27" name="TextBox 27"/>
            <p:cNvSpPr txBox="1"/>
            <p:nvPr/>
          </p:nvSpPr>
          <p:spPr>
            <a:xfrm>
              <a:off x="0" y="-9525"/>
              <a:ext cx="2673000" cy="1106805"/>
            </a:xfrm>
            <a:prstGeom prst="rect">
              <a:avLst/>
            </a:prstGeom>
          </p:spPr>
          <p:txBody>
            <a:bodyPr lIns="50800" tIns="50800" rIns="50800" bIns="50800" rtlCol="0" anchor="ctr"/>
            <a:lstStyle/>
            <a:p>
              <a:pPr algn="ctr"/>
              <a:r>
                <a:rPr lang="en-US" sz="1800">
                  <a:solidFill>
                    <a:srgbClr val="FFFFFF"/>
                  </a:solidFill>
                  <a:latin typeface="Montserrat Bold"/>
                </a:rPr>
                <a:t>Land Bank</a:t>
              </a:r>
              <a:endParaRPr lang="en-US"/>
            </a:p>
            <a:p>
              <a:pPr algn="ctr"/>
              <a:r>
                <a:rPr lang="en-US" sz="1800">
                  <a:solidFill>
                    <a:srgbClr val="FFFFFF"/>
                  </a:solidFill>
                  <a:latin typeface="Montserrat Bold"/>
                </a:rPr>
                <a:t>Policy Update</a:t>
              </a:r>
            </a:p>
          </p:txBody>
        </p:sp>
      </p:grpSp>
      <p:sp>
        <p:nvSpPr>
          <p:cNvPr id="28" name="AutoShape 28"/>
          <p:cNvSpPr/>
          <p:nvPr/>
        </p:nvSpPr>
        <p:spPr>
          <a:xfrm rot="38939">
            <a:off x="5376946" y="6495666"/>
            <a:ext cx="11087954" cy="0"/>
          </a:xfrm>
          <a:prstGeom prst="line">
            <a:avLst/>
          </a:prstGeom>
          <a:ln w="28575" cap="rnd">
            <a:solidFill>
              <a:srgbClr val="9F9FA3"/>
            </a:solidFill>
            <a:prstDash val="solid"/>
            <a:headEnd type="none" w="sm" len="sm"/>
            <a:tailEnd type="none" w="sm" len="sm"/>
          </a:ln>
        </p:spPr>
        <p:txBody>
          <a:bodyPr/>
          <a:lstStyle/>
          <a:p>
            <a:endParaRPr lang="en-US"/>
          </a:p>
        </p:txBody>
      </p:sp>
      <p:grpSp>
        <p:nvGrpSpPr>
          <p:cNvPr id="30" name="Group 30"/>
          <p:cNvGrpSpPr/>
          <p:nvPr/>
        </p:nvGrpSpPr>
        <p:grpSpPr>
          <a:xfrm>
            <a:off x="813922" y="2887172"/>
            <a:ext cx="6825749" cy="2821236"/>
            <a:chOff x="0" y="0"/>
            <a:chExt cx="9100998" cy="3761648"/>
          </a:xfrm>
        </p:grpSpPr>
        <p:sp>
          <p:nvSpPr>
            <p:cNvPr id="31" name="Freeform 31"/>
            <p:cNvSpPr/>
            <p:nvPr/>
          </p:nvSpPr>
          <p:spPr>
            <a:xfrm>
              <a:off x="0" y="0"/>
              <a:ext cx="9100948" cy="3761613"/>
            </a:xfrm>
            <a:custGeom>
              <a:avLst/>
              <a:gdLst/>
              <a:ahLst/>
              <a:cxnLst/>
              <a:rect l="l" t="t" r="r" b="b"/>
              <a:pathLst>
                <a:path w="9100948" h="3761613">
                  <a:moveTo>
                    <a:pt x="0" y="643890"/>
                  </a:moveTo>
                  <a:cubicBezTo>
                    <a:pt x="0" y="288036"/>
                    <a:pt x="290703" y="0"/>
                    <a:pt x="648843" y="0"/>
                  </a:cubicBezTo>
                  <a:lnTo>
                    <a:pt x="8452104" y="0"/>
                  </a:lnTo>
                  <a:lnTo>
                    <a:pt x="8452104" y="25400"/>
                  </a:lnTo>
                  <a:lnTo>
                    <a:pt x="8452104" y="0"/>
                  </a:lnTo>
                  <a:cubicBezTo>
                    <a:pt x="8810244" y="0"/>
                    <a:pt x="9100948" y="288036"/>
                    <a:pt x="9100948" y="643890"/>
                  </a:cubicBezTo>
                  <a:lnTo>
                    <a:pt x="9075548" y="643890"/>
                  </a:lnTo>
                  <a:lnTo>
                    <a:pt x="9100948" y="643890"/>
                  </a:lnTo>
                  <a:lnTo>
                    <a:pt x="9100948" y="3117723"/>
                  </a:lnTo>
                  <a:lnTo>
                    <a:pt x="9075548" y="3117723"/>
                  </a:lnTo>
                  <a:lnTo>
                    <a:pt x="9100948" y="3117723"/>
                  </a:lnTo>
                  <a:cubicBezTo>
                    <a:pt x="9100948" y="3473577"/>
                    <a:pt x="8810244" y="3761613"/>
                    <a:pt x="8452104" y="3761613"/>
                  </a:cubicBezTo>
                  <a:lnTo>
                    <a:pt x="8452104" y="3736213"/>
                  </a:lnTo>
                  <a:lnTo>
                    <a:pt x="8452104" y="3761613"/>
                  </a:lnTo>
                  <a:lnTo>
                    <a:pt x="648843" y="3761613"/>
                  </a:lnTo>
                  <a:lnTo>
                    <a:pt x="648843" y="3736213"/>
                  </a:lnTo>
                  <a:lnTo>
                    <a:pt x="648843" y="3761613"/>
                  </a:lnTo>
                  <a:cubicBezTo>
                    <a:pt x="290703" y="3761613"/>
                    <a:pt x="0" y="3473577"/>
                    <a:pt x="0" y="3117723"/>
                  </a:cubicBezTo>
                  <a:lnTo>
                    <a:pt x="0" y="643890"/>
                  </a:lnTo>
                  <a:lnTo>
                    <a:pt x="25400" y="643890"/>
                  </a:lnTo>
                  <a:lnTo>
                    <a:pt x="0" y="643890"/>
                  </a:lnTo>
                  <a:moveTo>
                    <a:pt x="50800" y="643890"/>
                  </a:moveTo>
                  <a:lnTo>
                    <a:pt x="50800" y="3117723"/>
                  </a:lnTo>
                  <a:lnTo>
                    <a:pt x="25400" y="3117723"/>
                  </a:lnTo>
                  <a:lnTo>
                    <a:pt x="50800" y="3117723"/>
                  </a:lnTo>
                  <a:cubicBezTo>
                    <a:pt x="50800" y="3445129"/>
                    <a:pt x="318389" y="3710813"/>
                    <a:pt x="648843" y="3710813"/>
                  </a:cubicBezTo>
                  <a:lnTo>
                    <a:pt x="8452104" y="3710813"/>
                  </a:lnTo>
                  <a:cubicBezTo>
                    <a:pt x="8782558" y="3710813"/>
                    <a:pt x="9050148" y="3445129"/>
                    <a:pt x="9050148" y="3117723"/>
                  </a:cubicBezTo>
                  <a:lnTo>
                    <a:pt x="9050148" y="643890"/>
                  </a:lnTo>
                  <a:cubicBezTo>
                    <a:pt x="9050148" y="316484"/>
                    <a:pt x="8782558" y="50800"/>
                    <a:pt x="8452104" y="50800"/>
                  </a:cubicBezTo>
                  <a:lnTo>
                    <a:pt x="648843" y="50800"/>
                  </a:lnTo>
                  <a:lnTo>
                    <a:pt x="648843" y="25400"/>
                  </a:lnTo>
                  <a:lnTo>
                    <a:pt x="648843" y="50800"/>
                  </a:lnTo>
                  <a:cubicBezTo>
                    <a:pt x="318389" y="50800"/>
                    <a:pt x="50800" y="316484"/>
                    <a:pt x="50800" y="643890"/>
                  </a:cubicBezTo>
                  <a:close/>
                </a:path>
              </a:pathLst>
            </a:custGeom>
            <a:solidFill>
              <a:srgbClr val="F5A31D"/>
            </a:solidFill>
          </p:spPr>
          <p:txBody>
            <a:bodyPr/>
            <a:lstStyle/>
            <a:p>
              <a:endParaRPr lang="en-US"/>
            </a:p>
          </p:txBody>
        </p:sp>
        <p:sp>
          <p:nvSpPr>
            <p:cNvPr id="32" name="TextBox 32"/>
            <p:cNvSpPr txBox="1"/>
            <p:nvPr/>
          </p:nvSpPr>
          <p:spPr>
            <a:xfrm>
              <a:off x="0" y="-57150"/>
              <a:ext cx="9100998" cy="3818798"/>
            </a:xfrm>
            <a:prstGeom prst="rect">
              <a:avLst/>
            </a:prstGeom>
          </p:spPr>
          <p:txBody>
            <a:bodyPr lIns="50800" tIns="50800" rIns="50800" bIns="50800" rtlCol="0" anchor="ctr"/>
            <a:lstStyle/>
            <a:p>
              <a:pPr marL="379730" lvl="1" indent="-189865" algn="l">
                <a:buFont typeface="Arial"/>
                <a:buChar char="•"/>
              </a:pPr>
              <a:r>
                <a:rPr lang="en-US" sz="2100">
                  <a:solidFill>
                    <a:srgbClr val="FFFFFF"/>
                  </a:solidFill>
                  <a:latin typeface="Montserrat Bold"/>
                </a:rPr>
                <a:t>Economic Development Strategy</a:t>
              </a:r>
              <a:endParaRPr lang="en-US">
                <a:ea typeface="Calibri"/>
                <a:cs typeface="Calibri"/>
              </a:endParaRPr>
            </a:p>
            <a:p>
              <a:pPr marL="379730" lvl="1" indent="-189865" algn="l">
                <a:buFont typeface="Arial"/>
                <a:buChar char="•"/>
              </a:pPr>
              <a:r>
                <a:rPr lang="en-US" sz="2100">
                  <a:solidFill>
                    <a:srgbClr val="FFFFFF"/>
                  </a:solidFill>
                  <a:latin typeface="Montserrat Bold"/>
                </a:rPr>
                <a:t>Housing Strategy</a:t>
              </a:r>
            </a:p>
            <a:p>
              <a:pPr marL="379730" lvl="1" indent="-189865" algn="l">
                <a:buFont typeface="Arial"/>
                <a:buChar char="•"/>
              </a:pPr>
              <a:r>
                <a:rPr lang="en-US" sz="2100">
                  <a:solidFill>
                    <a:srgbClr val="FFFFFF"/>
                  </a:solidFill>
                  <a:latin typeface="Montserrat Bold"/>
                </a:rPr>
                <a:t>Historic Preservation Plan</a:t>
              </a:r>
            </a:p>
            <a:p>
              <a:pPr marL="379730" lvl="1" indent="-189865" algn="l">
                <a:buFont typeface="Arial"/>
                <a:buChar char="•"/>
              </a:pPr>
              <a:r>
                <a:rPr lang="en-US" sz="2100">
                  <a:solidFill>
                    <a:srgbClr val="FFFFFF"/>
                  </a:solidFill>
                  <a:latin typeface="Montserrat Bold"/>
                </a:rPr>
                <a:t>Community Health Improvement Plan</a:t>
              </a:r>
            </a:p>
            <a:p>
              <a:pPr marL="379730" lvl="1" indent="-189865" algn="l">
                <a:buFont typeface="Arial"/>
                <a:buChar char="•"/>
              </a:pPr>
              <a:r>
                <a:rPr lang="en-US" sz="2100">
                  <a:solidFill>
                    <a:schemeClr val="bg1"/>
                  </a:solidFill>
                  <a:latin typeface="Montserrat Bold"/>
                </a:rPr>
                <a:t>UG Deep Dive (UG Forward)</a:t>
              </a:r>
            </a:p>
            <a:p>
              <a:pPr marL="379730" lvl="1" indent="-189865" algn="l">
                <a:buFont typeface="Arial"/>
                <a:buChar char="•"/>
              </a:pPr>
              <a:r>
                <a:rPr lang="en-US" sz="2100">
                  <a:solidFill>
                    <a:srgbClr val="FFFFFF"/>
                  </a:solidFill>
                  <a:latin typeface="Montserrat Bold"/>
                </a:rPr>
                <a:t>Mayor’s Task Forces</a:t>
              </a:r>
            </a:p>
            <a:p>
              <a:pPr marL="379730" lvl="1" indent="-189865" algn="l">
                <a:buFont typeface="Arial"/>
                <a:buChar char="•"/>
              </a:pPr>
              <a:r>
                <a:rPr lang="en-US" sz="2100">
                  <a:solidFill>
                    <a:srgbClr val="FFFFFF"/>
                  </a:solidFill>
                  <a:latin typeface="Montserrat Bold"/>
                </a:rPr>
                <a:t>2024 Budget Process</a:t>
              </a:r>
            </a:p>
          </p:txBody>
        </p:sp>
      </p:grpSp>
      <p:sp>
        <p:nvSpPr>
          <p:cNvPr id="33" name="TextBox 33"/>
          <p:cNvSpPr txBox="1"/>
          <p:nvPr/>
        </p:nvSpPr>
        <p:spPr>
          <a:xfrm>
            <a:off x="762801" y="551712"/>
            <a:ext cx="12867000" cy="1013098"/>
          </a:xfrm>
          <a:prstGeom prst="rect">
            <a:avLst/>
          </a:prstGeom>
        </p:spPr>
        <p:txBody>
          <a:bodyPr lIns="0" tIns="0" rIns="0" bIns="0" rtlCol="0" anchor="t">
            <a:spAutoFit/>
          </a:bodyPr>
          <a:lstStyle/>
          <a:p>
            <a:pPr algn="l">
              <a:lnSpc>
                <a:spcPts val="7920"/>
              </a:lnSpc>
            </a:pPr>
            <a:r>
              <a:rPr lang="en-US" sz="6600">
                <a:solidFill>
                  <a:srgbClr val="FFFFFF"/>
                </a:solidFill>
                <a:latin typeface="Montserrat Bold"/>
              </a:rPr>
              <a:t>Power of Plan</a:t>
            </a:r>
            <a:r>
              <a:rPr lang="en-US" sz="6600">
                <a:solidFill>
                  <a:srgbClr val="F5A31D"/>
                </a:solidFill>
                <a:latin typeface="Montserrat Bold"/>
              </a:rPr>
              <a:t>KCK</a:t>
            </a:r>
          </a:p>
        </p:txBody>
      </p:sp>
      <p:grpSp>
        <p:nvGrpSpPr>
          <p:cNvPr id="34" name="Group 34"/>
          <p:cNvGrpSpPr/>
          <p:nvPr/>
        </p:nvGrpSpPr>
        <p:grpSpPr>
          <a:xfrm>
            <a:off x="9907923" y="2380599"/>
            <a:ext cx="2004750" cy="2929125"/>
            <a:chOff x="0" y="0"/>
            <a:chExt cx="2673000" cy="3905500"/>
          </a:xfrm>
        </p:grpSpPr>
        <p:sp>
          <p:nvSpPr>
            <p:cNvPr id="35" name="Freeform 35"/>
            <p:cNvSpPr/>
            <p:nvPr/>
          </p:nvSpPr>
          <p:spPr>
            <a:xfrm>
              <a:off x="0" y="0"/>
              <a:ext cx="2672969" cy="3905504"/>
            </a:xfrm>
            <a:custGeom>
              <a:avLst/>
              <a:gdLst/>
              <a:ahLst/>
              <a:cxnLst/>
              <a:rect l="l" t="t" r="r" b="b"/>
              <a:pathLst>
                <a:path w="2672969" h="3905504">
                  <a:moveTo>
                    <a:pt x="0" y="445516"/>
                  </a:moveTo>
                  <a:cubicBezTo>
                    <a:pt x="0" y="199517"/>
                    <a:pt x="199517" y="0"/>
                    <a:pt x="445516" y="0"/>
                  </a:cubicBezTo>
                  <a:lnTo>
                    <a:pt x="2227453" y="0"/>
                  </a:lnTo>
                  <a:cubicBezTo>
                    <a:pt x="2473452" y="0"/>
                    <a:pt x="2672969" y="199517"/>
                    <a:pt x="2672969" y="445516"/>
                  </a:cubicBezTo>
                  <a:lnTo>
                    <a:pt x="2672969" y="3459988"/>
                  </a:lnTo>
                  <a:cubicBezTo>
                    <a:pt x="2672969" y="3705987"/>
                    <a:pt x="2473452" y="3905504"/>
                    <a:pt x="2227453" y="3905504"/>
                  </a:cubicBezTo>
                  <a:lnTo>
                    <a:pt x="445516" y="3905504"/>
                  </a:lnTo>
                  <a:cubicBezTo>
                    <a:pt x="199517" y="3905504"/>
                    <a:pt x="0" y="3705987"/>
                    <a:pt x="0" y="3459988"/>
                  </a:cubicBezTo>
                  <a:close/>
                </a:path>
              </a:pathLst>
            </a:custGeom>
            <a:solidFill>
              <a:srgbClr val="FFFFFF"/>
            </a:solidFill>
          </p:spPr>
          <p:txBody>
            <a:bodyPr/>
            <a:lstStyle/>
            <a:p>
              <a:endParaRPr lang="en-US"/>
            </a:p>
          </p:txBody>
        </p:sp>
      </p:grpSp>
      <p:sp>
        <p:nvSpPr>
          <p:cNvPr id="36" name="Freeform 36"/>
          <p:cNvSpPr/>
          <p:nvPr/>
        </p:nvSpPr>
        <p:spPr>
          <a:xfrm>
            <a:off x="10249735" y="2707887"/>
            <a:ext cx="1321125" cy="2274549"/>
          </a:xfrm>
          <a:custGeom>
            <a:avLst/>
            <a:gdLst/>
            <a:ahLst/>
            <a:cxnLst/>
            <a:rect l="l" t="t" r="r" b="b"/>
            <a:pathLst>
              <a:path w="1321125" h="2274549">
                <a:moveTo>
                  <a:pt x="0" y="0"/>
                </a:moveTo>
                <a:lnTo>
                  <a:pt x="1321125" y="0"/>
                </a:lnTo>
                <a:lnTo>
                  <a:pt x="1321125" y="2274549"/>
                </a:lnTo>
                <a:lnTo>
                  <a:pt x="0" y="2274549"/>
                </a:lnTo>
                <a:lnTo>
                  <a:pt x="0" y="0"/>
                </a:lnTo>
                <a:close/>
              </a:path>
            </a:pathLst>
          </a:custGeom>
          <a:blipFill>
            <a:blip r:embed="rId3"/>
            <a:stretch>
              <a:fillRect/>
            </a:stretch>
          </a:blipFill>
        </p:spPr>
        <p:txBody>
          <a:bodyPr/>
          <a:lstStyle/>
          <a:p>
            <a:endParaRPr lang="en-US"/>
          </a:p>
        </p:txBody>
      </p:sp>
      <p:sp>
        <p:nvSpPr>
          <p:cNvPr id="37" name="Freeform 37"/>
          <p:cNvSpPr/>
          <p:nvPr/>
        </p:nvSpPr>
        <p:spPr>
          <a:xfrm rot="-482094">
            <a:off x="10526910" y="792271"/>
            <a:ext cx="3113343" cy="2945520"/>
          </a:xfrm>
          <a:custGeom>
            <a:avLst/>
            <a:gdLst/>
            <a:ahLst/>
            <a:cxnLst/>
            <a:rect l="l" t="t" r="r" b="b"/>
            <a:pathLst>
              <a:path w="3113343" h="2945520">
                <a:moveTo>
                  <a:pt x="0" y="0"/>
                </a:moveTo>
                <a:lnTo>
                  <a:pt x="3113343" y="0"/>
                </a:lnTo>
                <a:lnTo>
                  <a:pt x="3113343" y="2945521"/>
                </a:lnTo>
                <a:lnTo>
                  <a:pt x="0" y="2945521"/>
                </a:lnTo>
                <a:lnTo>
                  <a:pt x="0" y="0"/>
                </a:lnTo>
                <a:close/>
              </a:path>
            </a:pathLst>
          </a:custGeom>
          <a:blipFill>
            <a:blip r:embed="rId4"/>
            <a:stretch>
              <a:fillRect t="-3330" r="-1" b="-2368"/>
            </a:stretch>
          </a:blipFill>
        </p:spPr>
        <p:txBody>
          <a:bodyPr/>
          <a:lstStyle/>
          <a:p>
            <a:endParaRPr lang="en-US"/>
          </a:p>
        </p:txBody>
      </p:sp>
      <p:sp>
        <p:nvSpPr>
          <p:cNvPr id="38" name="TextBox 38"/>
          <p:cNvSpPr txBox="1"/>
          <p:nvPr/>
        </p:nvSpPr>
        <p:spPr>
          <a:xfrm>
            <a:off x="5110134" y="6099342"/>
            <a:ext cx="3275683" cy="324059"/>
          </a:xfrm>
          <a:prstGeom prst="rect">
            <a:avLst/>
          </a:prstGeom>
        </p:spPr>
        <p:txBody>
          <a:bodyPr lIns="0" tIns="0" rIns="0" bIns="0" rtlCol="0" anchor="t">
            <a:spAutoFit/>
          </a:bodyPr>
          <a:lstStyle/>
          <a:p>
            <a:pPr algn="ctr">
              <a:lnSpc>
                <a:spcPts val="2160"/>
              </a:lnSpc>
            </a:pPr>
            <a:r>
              <a:rPr lang="en-US" sz="1800">
                <a:solidFill>
                  <a:srgbClr val="FFFFFF"/>
                </a:solidFill>
                <a:latin typeface="Lora"/>
              </a:rPr>
              <a:t>Neighborhoods</a:t>
            </a:r>
          </a:p>
        </p:txBody>
      </p:sp>
      <p:sp>
        <p:nvSpPr>
          <p:cNvPr id="39" name="TextBox 39"/>
          <p:cNvSpPr txBox="1"/>
          <p:nvPr/>
        </p:nvSpPr>
        <p:spPr>
          <a:xfrm>
            <a:off x="8511258" y="6099342"/>
            <a:ext cx="2363984" cy="324059"/>
          </a:xfrm>
          <a:prstGeom prst="rect">
            <a:avLst/>
          </a:prstGeom>
        </p:spPr>
        <p:txBody>
          <a:bodyPr lIns="0" tIns="0" rIns="0" bIns="0" rtlCol="0" anchor="t">
            <a:spAutoFit/>
          </a:bodyPr>
          <a:lstStyle/>
          <a:p>
            <a:pPr algn="ctr">
              <a:lnSpc>
                <a:spcPts val="2160"/>
              </a:lnSpc>
            </a:pPr>
            <a:r>
              <a:rPr lang="en-US" sz="1800">
                <a:solidFill>
                  <a:srgbClr val="FFFFFF"/>
                </a:solidFill>
                <a:latin typeface="Lora"/>
              </a:rPr>
              <a:t>Focused Plans</a:t>
            </a:r>
          </a:p>
        </p:txBody>
      </p:sp>
      <p:grpSp>
        <p:nvGrpSpPr>
          <p:cNvPr id="40" name="Group 40"/>
          <p:cNvGrpSpPr/>
          <p:nvPr/>
        </p:nvGrpSpPr>
        <p:grpSpPr>
          <a:xfrm>
            <a:off x="832972" y="2015595"/>
            <a:ext cx="6826611" cy="685824"/>
            <a:chOff x="0" y="0"/>
            <a:chExt cx="9102148" cy="914432"/>
          </a:xfrm>
        </p:grpSpPr>
        <p:sp>
          <p:nvSpPr>
            <p:cNvPr id="41" name="Freeform 41"/>
            <p:cNvSpPr/>
            <p:nvPr/>
          </p:nvSpPr>
          <p:spPr>
            <a:xfrm>
              <a:off x="0" y="0"/>
              <a:ext cx="9102090" cy="914400"/>
            </a:xfrm>
            <a:custGeom>
              <a:avLst/>
              <a:gdLst/>
              <a:ahLst/>
              <a:cxnLst/>
              <a:rect l="l" t="t" r="r" b="b"/>
              <a:pathLst>
                <a:path w="9102090" h="914400">
                  <a:moveTo>
                    <a:pt x="0" y="152400"/>
                  </a:moveTo>
                  <a:cubicBezTo>
                    <a:pt x="0" y="68199"/>
                    <a:pt x="68199" y="0"/>
                    <a:pt x="152400" y="0"/>
                  </a:cubicBezTo>
                  <a:lnTo>
                    <a:pt x="8949690" y="0"/>
                  </a:lnTo>
                  <a:cubicBezTo>
                    <a:pt x="9033891" y="0"/>
                    <a:pt x="9102090" y="68199"/>
                    <a:pt x="9102090" y="152400"/>
                  </a:cubicBezTo>
                  <a:lnTo>
                    <a:pt x="9102090" y="762000"/>
                  </a:lnTo>
                  <a:cubicBezTo>
                    <a:pt x="9102090" y="846201"/>
                    <a:pt x="9033891" y="914400"/>
                    <a:pt x="8949690" y="914400"/>
                  </a:cubicBezTo>
                  <a:lnTo>
                    <a:pt x="152400" y="914400"/>
                  </a:lnTo>
                  <a:cubicBezTo>
                    <a:pt x="68199" y="914400"/>
                    <a:pt x="0" y="846201"/>
                    <a:pt x="0" y="762000"/>
                  </a:cubicBezTo>
                  <a:close/>
                </a:path>
              </a:pathLst>
            </a:custGeom>
            <a:solidFill>
              <a:srgbClr val="FB9706"/>
            </a:solidFill>
          </p:spPr>
          <p:txBody>
            <a:bodyPr/>
            <a:lstStyle/>
            <a:p>
              <a:endParaRPr lang="en-US"/>
            </a:p>
          </p:txBody>
        </p:sp>
        <p:sp>
          <p:nvSpPr>
            <p:cNvPr id="42" name="TextBox 42"/>
            <p:cNvSpPr txBox="1"/>
            <p:nvPr/>
          </p:nvSpPr>
          <p:spPr>
            <a:xfrm>
              <a:off x="0" y="-66675"/>
              <a:ext cx="9102148" cy="981107"/>
            </a:xfrm>
            <a:prstGeom prst="rect">
              <a:avLst/>
            </a:prstGeom>
          </p:spPr>
          <p:txBody>
            <a:bodyPr lIns="50800" tIns="50800" rIns="50800" bIns="50800" rtlCol="0" anchor="ctr"/>
            <a:lstStyle/>
            <a:p>
              <a:pPr algn="ctr">
                <a:lnSpc>
                  <a:spcPts val="3375"/>
                </a:lnSpc>
              </a:pPr>
              <a:r>
                <a:rPr lang="en-US" sz="2250">
                  <a:solidFill>
                    <a:srgbClr val="2B314D"/>
                  </a:solidFill>
                  <a:latin typeface="Montserrat Bold"/>
                </a:rPr>
                <a:t>goDotte Strategic Mobility Plan</a:t>
              </a:r>
            </a:p>
          </p:txBody>
        </p:sp>
      </p:grpSp>
      <p:sp>
        <p:nvSpPr>
          <p:cNvPr id="45" name="TextBox 45"/>
          <p:cNvSpPr txBox="1"/>
          <p:nvPr/>
        </p:nvSpPr>
        <p:spPr>
          <a:xfrm>
            <a:off x="7791583" y="3886485"/>
            <a:ext cx="931695" cy="370226"/>
          </a:xfrm>
          <a:prstGeom prst="rect">
            <a:avLst/>
          </a:prstGeom>
        </p:spPr>
        <p:txBody>
          <a:bodyPr lIns="0" tIns="0" rIns="0" bIns="0" rtlCol="0" anchor="t">
            <a:spAutoFit/>
          </a:bodyPr>
          <a:lstStyle/>
          <a:p>
            <a:pPr algn="ctr">
              <a:lnSpc>
                <a:spcPts val="2520"/>
              </a:lnSpc>
            </a:pPr>
            <a:r>
              <a:rPr lang="en-US" sz="2100">
                <a:solidFill>
                  <a:srgbClr val="F5A31D"/>
                </a:solidFill>
                <a:latin typeface="Montserrat Bold"/>
              </a:rPr>
              <a:t>2023</a:t>
            </a:r>
          </a:p>
        </p:txBody>
      </p:sp>
      <p:sp>
        <p:nvSpPr>
          <p:cNvPr id="46" name="TextBox 46"/>
          <p:cNvSpPr txBox="1"/>
          <p:nvPr/>
        </p:nvSpPr>
        <p:spPr>
          <a:xfrm>
            <a:off x="7589314" y="2380724"/>
            <a:ext cx="1340498" cy="370226"/>
          </a:xfrm>
          <a:prstGeom prst="rect">
            <a:avLst/>
          </a:prstGeom>
        </p:spPr>
        <p:txBody>
          <a:bodyPr lIns="0" tIns="0" rIns="0" bIns="0" rtlCol="0" anchor="t">
            <a:spAutoFit/>
          </a:bodyPr>
          <a:lstStyle/>
          <a:p>
            <a:pPr algn="ctr">
              <a:lnSpc>
                <a:spcPts val="2520"/>
              </a:lnSpc>
            </a:pPr>
            <a:r>
              <a:rPr lang="en-US" sz="2100">
                <a:solidFill>
                  <a:srgbClr val="F5A31D"/>
                </a:solidFill>
                <a:latin typeface="Montserrat Bold"/>
              </a:rPr>
              <a:t>2022</a:t>
            </a:r>
          </a:p>
        </p:txBody>
      </p:sp>
      <p:sp>
        <p:nvSpPr>
          <p:cNvPr id="47" name="TextBox 47"/>
          <p:cNvSpPr txBox="1"/>
          <p:nvPr/>
        </p:nvSpPr>
        <p:spPr>
          <a:xfrm>
            <a:off x="7735137" y="4263001"/>
            <a:ext cx="2279979" cy="268728"/>
          </a:xfrm>
          <a:prstGeom prst="rect">
            <a:avLst/>
          </a:prstGeom>
        </p:spPr>
        <p:txBody>
          <a:bodyPr lIns="0" tIns="0" rIns="0" bIns="0" rtlCol="0" anchor="t">
            <a:spAutoFit/>
          </a:bodyPr>
          <a:lstStyle/>
          <a:p>
            <a:pPr>
              <a:lnSpc>
                <a:spcPts val="2250"/>
              </a:lnSpc>
            </a:pPr>
            <a:r>
              <a:rPr lang="en-US" sz="1500">
                <a:solidFill>
                  <a:srgbClr val="F5A31D"/>
                </a:solidFill>
                <a:latin typeface="Montserrat Bold"/>
              </a:rPr>
              <a:t>In Process</a:t>
            </a:r>
          </a:p>
        </p:txBody>
      </p:sp>
      <p:sp>
        <p:nvSpPr>
          <p:cNvPr id="48" name="TextBox 48"/>
          <p:cNvSpPr txBox="1"/>
          <p:nvPr/>
        </p:nvSpPr>
        <p:spPr>
          <a:xfrm>
            <a:off x="7628276" y="2023204"/>
            <a:ext cx="1301537" cy="356295"/>
          </a:xfrm>
          <a:prstGeom prst="rect">
            <a:avLst/>
          </a:prstGeom>
        </p:spPr>
        <p:txBody>
          <a:bodyPr lIns="0" tIns="0" rIns="0" bIns="0" rtlCol="0" anchor="t">
            <a:spAutoFit/>
          </a:bodyPr>
          <a:lstStyle/>
          <a:p>
            <a:pPr algn="ctr">
              <a:lnSpc>
                <a:spcPts val="2250"/>
              </a:lnSpc>
            </a:pPr>
            <a:r>
              <a:rPr lang="en-US" sz="1500">
                <a:solidFill>
                  <a:srgbClr val="F5A31D"/>
                </a:solidFill>
                <a:latin typeface="Montserrat Bold"/>
              </a:rPr>
              <a:t>Adopted</a:t>
            </a:r>
          </a:p>
        </p:txBody>
      </p:sp>
      <p:sp>
        <p:nvSpPr>
          <p:cNvPr id="49" name="TextBox 49"/>
          <p:cNvSpPr txBox="1"/>
          <p:nvPr/>
        </p:nvSpPr>
        <p:spPr>
          <a:xfrm>
            <a:off x="11168725" y="6099342"/>
            <a:ext cx="2363984" cy="324059"/>
          </a:xfrm>
          <a:prstGeom prst="rect">
            <a:avLst/>
          </a:prstGeom>
        </p:spPr>
        <p:txBody>
          <a:bodyPr lIns="0" tIns="0" rIns="0" bIns="0" rtlCol="0" anchor="t">
            <a:spAutoFit/>
          </a:bodyPr>
          <a:lstStyle/>
          <a:p>
            <a:pPr algn="ctr">
              <a:lnSpc>
                <a:spcPts val="2160"/>
              </a:lnSpc>
            </a:pPr>
            <a:r>
              <a:rPr lang="en-US" sz="1800">
                <a:solidFill>
                  <a:srgbClr val="FFFFFF"/>
                </a:solidFill>
                <a:latin typeface="Lora"/>
              </a:rPr>
              <a:t>Public Policy</a:t>
            </a:r>
          </a:p>
        </p:txBody>
      </p:sp>
      <p:sp>
        <p:nvSpPr>
          <p:cNvPr id="50" name="TextBox 50"/>
          <p:cNvSpPr txBox="1"/>
          <p:nvPr/>
        </p:nvSpPr>
        <p:spPr>
          <a:xfrm>
            <a:off x="14098970" y="6122509"/>
            <a:ext cx="2363984" cy="324059"/>
          </a:xfrm>
          <a:prstGeom prst="rect">
            <a:avLst/>
          </a:prstGeom>
        </p:spPr>
        <p:txBody>
          <a:bodyPr lIns="0" tIns="0" rIns="0" bIns="0" rtlCol="0" anchor="t">
            <a:spAutoFit/>
          </a:bodyPr>
          <a:lstStyle/>
          <a:p>
            <a:pPr algn="ctr">
              <a:lnSpc>
                <a:spcPts val="2160"/>
              </a:lnSpc>
            </a:pPr>
            <a:r>
              <a:rPr lang="en-US" sz="1800">
                <a:solidFill>
                  <a:srgbClr val="FFFFFF"/>
                </a:solidFill>
                <a:latin typeface="Lora"/>
              </a:rPr>
              <a:t>Implementation</a:t>
            </a:r>
          </a:p>
        </p:txBody>
      </p:sp>
      <p:grpSp>
        <p:nvGrpSpPr>
          <p:cNvPr id="51" name="Group 51"/>
          <p:cNvGrpSpPr/>
          <p:nvPr/>
        </p:nvGrpSpPr>
        <p:grpSpPr>
          <a:xfrm>
            <a:off x="11233088" y="7505273"/>
            <a:ext cx="2235262" cy="691445"/>
            <a:chOff x="0" y="164427"/>
            <a:chExt cx="2980350" cy="1112227"/>
          </a:xfrm>
        </p:grpSpPr>
        <p:sp>
          <p:nvSpPr>
            <p:cNvPr id="52" name="Freeform 52"/>
            <p:cNvSpPr/>
            <p:nvPr/>
          </p:nvSpPr>
          <p:spPr>
            <a:xfrm>
              <a:off x="0" y="164427"/>
              <a:ext cx="2980309" cy="1097280"/>
            </a:xfrm>
            <a:custGeom>
              <a:avLst/>
              <a:gdLst/>
              <a:ahLst/>
              <a:cxnLst/>
              <a:rect l="l" t="t" r="r" b="b"/>
              <a:pathLst>
                <a:path w="2980309" h="1097280">
                  <a:moveTo>
                    <a:pt x="0" y="182880"/>
                  </a:moveTo>
                  <a:cubicBezTo>
                    <a:pt x="0" y="81915"/>
                    <a:pt x="81915" y="0"/>
                    <a:pt x="182880" y="0"/>
                  </a:cubicBezTo>
                  <a:lnTo>
                    <a:pt x="2797429" y="0"/>
                  </a:lnTo>
                  <a:cubicBezTo>
                    <a:pt x="2898394" y="0"/>
                    <a:pt x="2980309" y="81915"/>
                    <a:pt x="2980309" y="182880"/>
                  </a:cubicBezTo>
                  <a:lnTo>
                    <a:pt x="2980309" y="914400"/>
                  </a:lnTo>
                  <a:cubicBezTo>
                    <a:pt x="2980309" y="1015365"/>
                    <a:pt x="2898394" y="1097280"/>
                    <a:pt x="2797429" y="1097280"/>
                  </a:cubicBezTo>
                  <a:lnTo>
                    <a:pt x="182880" y="1097280"/>
                  </a:lnTo>
                  <a:cubicBezTo>
                    <a:pt x="81915" y="1097280"/>
                    <a:pt x="0" y="1015365"/>
                    <a:pt x="0" y="914400"/>
                  </a:cubicBezTo>
                  <a:close/>
                </a:path>
              </a:pathLst>
            </a:custGeom>
            <a:solidFill>
              <a:srgbClr val="4AAD4B"/>
            </a:solidFill>
          </p:spPr>
          <p:txBody>
            <a:bodyPr/>
            <a:lstStyle/>
            <a:p>
              <a:endParaRPr lang="en-US"/>
            </a:p>
          </p:txBody>
        </p:sp>
        <p:sp>
          <p:nvSpPr>
            <p:cNvPr id="53" name="TextBox 53"/>
            <p:cNvSpPr txBox="1"/>
            <p:nvPr/>
          </p:nvSpPr>
          <p:spPr>
            <a:xfrm>
              <a:off x="0" y="185526"/>
              <a:ext cx="2980350" cy="1091128"/>
            </a:xfrm>
            <a:prstGeom prst="rect">
              <a:avLst/>
            </a:prstGeom>
          </p:spPr>
          <p:txBody>
            <a:bodyPr lIns="50800" tIns="50800" rIns="50800" bIns="50800" rtlCol="0" anchor="ctr"/>
            <a:lstStyle/>
            <a:p>
              <a:pPr algn="ctr"/>
              <a:r>
                <a:rPr lang="en-US" sz="2100">
                  <a:solidFill>
                    <a:srgbClr val="FFFFFF"/>
                  </a:solidFill>
                  <a:latin typeface="Montserrat Bold"/>
                </a:rPr>
                <a:t>Land Entitlement</a:t>
              </a:r>
              <a:endParaRPr lang="en-US"/>
            </a:p>
          </p:txBody>
        </p:sp>
      </p:grpSp>
      <p:grpSp>
        <p:nvGrpSpPr>
          <p:cNvPr id="54" name="Group 54"/>
          <p:cNvGrpSpPr/>
          <p:nvPr/>
        </p:nvGrpSpPr>
        <p:grpSpPr>
          <a:xfrm>
            <a:off x="11233088" y="8262725"/>
            <a:ext cx="2235262" cy="697509"/>
            <a:chOff x="0" y="0"/>
            <a:chExt cx="2980350" cy="1097280"/>
          </a:xfrm>
        </p:grpSpPr>
        <p:sp>
          <p:nvSpPr>
            <p:cNvPr id="55" name="Freeform 55"/>
            <p:cNvSpPr/>
            <p:nvPr/>
          </p:nvSpPr>
          <p:spPr>
            <a:xfrm>
              <a:off x="0" y="0"/>
              <a:ext cx="2980309" cy="1097280"/>
            </a:xfrm>
            <a:custGeom>
              <a:avLst/>
              <a:gdLst/>
              <a:ahLst/>
              <a:cxnLst/>
              <a:rect l="l" t="t" r="r" b="b"/>
              <a:pathLst>
                <a:path w="2980309" h="1097280">
                  <a:moveTo>
                    <a:pt x="0" y="182880"/>
                  </a:moveTo>
                  <a:cubicBezTo>
                    <a:pt x="0" y="81915"/>
                    <a:pt x="81915" y="0"/>
                    <a:pt x="182880" y="0"/>
                  </a:cubicBezTo>
                  <a:lnTo>
                    <a:pt x="2797429" y="0"/>
                  </a:lnTo>
                  <a:cubicBezTo>
                    <a:pt x="2898394" y="0"/>
                    <a:pt x="2980309" y="81915"/>
                    <a:pt x="2980309" y="182880"/>
                  </a:cubicBezTo>
                  <a:lnTo>
                    <a:pt x="2980309" y="914400"/>
                  </a:lnTo>
                  <a:cubicBezTo>
                    <a:pt x="2980309" y="1015365"/>
                    <a:pt x="2898394" y="1097280"/>
                    <a:pt x="2797429" y="1097280"/>
                  </a:cubicBezTo>
                  <a:lnTo>
                    <a:pt x="182880" y="1097280"/>
                  </a:lnTo>
                  <a:cubicBezTo>
                    <a:pt x="81915" y="1097280"/>
                    <a:pt x="0" y="1015365"/>
                    <a:pt x="0" y="914400"/>
                  </a:cubicBezTo>
                  <a:close/>
                </a:path>
              </a:pathLst>
            </a:custGeom>
            <a:solidFill>
              <a:srgbClr val="4AAD4B"/>
            </a:solidFill>
          </p:spPr>
          <p:txBody>
            <a:bodyPr/>
            <a:lstStyle/>
            <a:p>
              <a:endParaRPr lang="en-US"/>
            </a:p>
          </p:txBody>
        </p:sp>
        <p:sp>
          <p:nvSpPr>
            <p:cNvPr id="56" name="TextBox 56"/>
            <p:cNvSpPr txBox="1"/>
            <p:nvPr/>
          </p:nvSpPr>
          <p:spPr>
            <a:xfrm>
              <a:off x="0" y="28575"/>
              <a:ext cx="2980350" cy="1068705"/>
            </a:xfrm>
            <a:prstGeom prst="rect">
              <a:avLst/>
            </a:prstGeom>
          </p:spPr>
          <p:txBody>
            <a:bodyPr lIns="50800" tIns="50800" rIns="50800" bIns="50800" rtlCol="0" anchor="ctr"/>
            <a:lstStyle/>
            <a:p>
              <a:pPr algn="ctr"/>
              <a:r>
                <a:rPr lang="en-US" sz="2100">
                  <a:solidFill>
                    <a:srgbClr val="FFFFFF"/>
                  </a:solidFill>
                  <a:latin typeface="Montserrat Bold"/>
                </a:rPr>
                <a:t>Enforcement</a:t>
              </a:r>
              <a:endParaRPr lang="en-US"/>
            </a:p>
          </p:txBody>
        </p:sp>
      </p:grpSp>
      <p:grpSp>
        <p:nvGrpSpPr>
          <p:cNvPr id="57" name="Group 57"/>
          <p:cNvGrpSpPr/>
          <p:nvPr/>
        </p:nvGrpSpPr>
        <p:grpSpPr>
          <a:xfrm>
            <a:off x="14113209" y="7461108"/>
            <a:ext cx="2367164" cy="683570"/>
            <a:chOff x="0" y="0"/>
            <a:chExt cx="2673000" cy="1097280"/>
          </a:xfrm>
        </p:grpSpPr>
        <p:sp>
          <p:nvSpPr>
            <p:cNvPr id="58" name="Freeform 58"/>
            <p:cNvSpPr/>
            <p:nvPr/>
          </p:nvSpPr>
          <p:spPr>
            <a:xfrm>
              <a:off x="0" y="0"/>
              <a:ext cx="2672969" cy="1097280"/>
            </a:xfrm>
            <a:custGeom>
              <a:avLst/>
              <a:gdLst/>
              <a:ahLst/>
              <a:cxnLst/>
              <a:rect l="l" t="t" r="r" b="b"/>
              <a:pathLst>
                <a:path w="2672969" h="1097280">
                  <a:moveTo>
                    <a:pt x="0" y="182880"/>
                  </a:moveTo>
                  <a:cubicBezTo>
                    <a:pt x="0" y="81915"/>
                    <a:pt x="81915" y="0"/>
                    <a:pt x="182880" y="0"/>
                  </a:cubicBezTo>
                  <a:lnTo>
                    <a:pt x="2490089" y="0"/>
                  </a:lnTo>
                  <a:cubicBezTo>
                    <a:pt x="2591054" y="0"/>
                    <a:pt x="2672969" y="81915"/>
                    <a:pt x="2672969" y="182880"/>
                  </a:cubicBezTo>
                  <a:lnTo>
                    <a:pt x="2672969" y="914400"/>
                  </a:lnTo>
                  <a:cubicBezTo>
                    <a:pt x="2672969" y="1015365"/>
                    <a:pt x="2591054" y="1097280"/>
                    <a:pt x="2490089" y="1097280"/>
                  </a:cubicBezTo>
                  <a:lnTo>
                    <a:pt x="182880" y="1097280"/>
                  </a:lnTo>
                  <a:cubicBezTo>
                    <a:pt x="81915" y="1097280"/>
                    <a:pt x="0" y="1015365"/>
                    <a:pt x="0" y="914400"/>
                  </a:cubicBezTo>
                  <a:close/>
                </a:path>
              </a:pathLst>
            </a:custGeom>
            <a:solidFill>
              <a:srgbClr val="D69BC9"/>
            </a:solidFill>
          </p:spPr>
          <p:txBody>
            <a:bodyPr/>
            <a:lstStyle/>
            <a:p>
              <a:endParaRPr lang="en-US"/>
            </a:p>
          </p:txBody>
        </p:sp>
        <p:sp>
          <p:nvSpPr>
            <p:cNvPr id="59" name="TextBox 59"/>
            <p:cNvSpPr txBox="1"/>
            <p:nvPr/>
          </p:nvSpPr>
          <p:spPr>
            <a:xfrm>
              <a:off x="0" y="-9525"/>
              <a:ext cx="2673000" cy="1106805"/>
            </a:xfrm>
            <a:prstGeom prst="rect">
              <a:avLst/>
            </a:prstGeom>
          </p:spPr>
          <p:txBody>
            <a:bodyPr lIns="50800" tIns="50800" rIns="50800" bIns="50800" rtlCol="0" anchor="ctr"/>
            <a:lstStyle/>
            <a:p>
              <a:pPr algn="ctr"/>
              <a:r>
                <a:rPr lang="en-US" sz="1800">
                  <a:solidFill>
                    <a:srgbClr val="FFFFFF"/>
                  </a:solidFill>
                  <a:latin typeface="Montserrat Bold"/>
                </a:rPr>
                <a:t>Grants Working Group</a:t>
              </a:r>
              <a:endParaRPr lang="en-US"/>
            </a:p>
          </p:txBody>
        </p:sp>
      </p:grpSp>
      <p:grpSp>
        <p:nvGrpSpPr>
          <p:cNvPr id="60" name="Group 60"/>
          <p:cNvGrpSpPr/>
          <p:nvPr/>
        </p:nvGrpSpPr>
        <p:grpSpPr>
          <a:xfrm>
            <a:off x="14113209" y="8276664"/>
            <a:ext cx="2367164" cy="683570"/>
            <a:chOff x="0" y="0"/>
            <a:chExt cx="2673000" cy="1097280"/>
          </a:xfrm>
        </p:grpSpPr>
        <p:sp>
          <p:nvSpPr>
            <p:cNvPr id="61" name="Freeform 61"/>
            <p:cNvSpPr/>
            <p:nvPr/>
          </p:nvSpPr>
          <p:spPr>
            <a:xfrm>
              <a:off x="0" y="0"/>
              <a:ext cx="2672969" cy="1097280"/>
            </a:xfrm>
            <a:custGeom>
              <a:avLst/>
              <a:gdLst/>
              <a:ahLst/>
              <a:cxnLst/>
              <a:rect l="l" t="t" r="r" b="b"/>
              <a:pathLst>
                <a:path w="2672969" h="1097280">
                  <a:moveTo>
                    <a:pt x="0" y="182880"/>
                  </a:moveTo>
                  <a:cubicBezTo>
                    <a:pt x="0" y="81915"/>
                    <a:pt x="81915" y="0"/>
                    <a:pt x="182880" y="0"/>
                  </a:cubicBezTo>
                  <a:lnTo>
                    <a:pt x="2490089" y="0"/>
                  </a:lnTo>
                  <a:cubicBezTo>
                    <a:pt x="2591054" y="0"/>
                    <a:pt x="2672969" y="81915"/>
                    <a:pt x="2672969" y="182880"/>
                  </a:cubicBezTo>
                  <a:lnTo>
                    <a:pt x="2672969" y="914400"/>
                  </a:lnTo>
                  <a:cubicBezTo>
                    <a:pt x="2672969" y="1015365"/>
                    <a:pt x="2591054" y="1097280"/>
                    <a:pt x="2490089" y="1097280"/>
                  </a:cubicBezTo>
                  <a:lnTo>
                    <a:pt x="182880" y="1097280"/>
                  </a:lnTo>
                  <a:cubicBezTo>
                    <a:pt x="81915" y="1097280"/>
                    <a:pt x="0" y="1015365"/>
                    <a:pt x="0" y="914400"/>
                  </a:cubicBezTo>
                  <a:close/>
                </a:path>
              </a:pathLst>
            </a:custGeom>
            <a:solidFill>
              <a:srgbClr val="D69BC9"/>
            </a:solidFill>
          </p:spPr>
          <p:txBody>
            <a:bodyPr/>
            <a:lstStyle/>
            <a:p>
              <a:endParaRPr lang="en-US"/>
            </a:p>
          </p:txBody>
        </p:sp>
        <p:sp>
          <p:nvSpPr>
            <p:cNvPr id="62" name="TextBox 62"/>
            <p:cNvSpPr txBox="1"/>
            <p:nvPr/>
          </p:nvSpPr>
          <p:spPr>
            <a:xfrm>
              <a:off x="0" y="-38100"/>
              <a:ext cx="2673000" cy="1135380"/>
            </a:xfrm>
            <a:prstGeom prst="rect">
              <a:avLst/>
            </a:prstGeom>
          </p:spPr>
          <p:txBody>
            <a:bodyPr lIns="50800" tIns="50800" rIns="50800" bIns="50800" rtlCol="0" anchor="ctr"/>
            <a:lstStyle/>
            <a:p>
              <a:pPr algn="ctr"/>
              <a:r>
                <a:rPr lang="en-US" sz="1575">
                  <a:solidFill>
                    <a:srgbClr val="FFFFFF"/>
                  </a:solidFill>
                  <a:latin typeface="Montserrat Bold"/>
                </a:rPr>
                <a:t>RFQ/RFP Process</a:t>
              </a:r>
              <a:endParaRPr lang="en-US"/>
            </a:p>
          </p:txBody>
        </p:sp>
      </p:grpSp>
      <p:sp>
        <p:nvSpPr>
          <p:cNvPr id="63" name="TextBox 63"/>
          <p:cNvSpPr txBox="1"/>
          <p:nvPr/>
        </p:nvSpPr>
        <p:spPr>
          <a:xfrm>
            <a:off x="12355189" y="4199256"/>
            <a:ext cx="4022619" cy="940899"/>
          </a:xfrm>
          <a:prstGeom prst="rect">
            <a:avLst/>
          </a:prstGeom>
        </p:spPr>
        <p:txBody>
          <a:bodyPr wrap="square" lIns="0" tIns="0" rIns="0" bIns="0" rtlCol="0" anchor="t">
            <a:spAutoFit/>
          </a:bodyPr>
          <a:lstStyle/>
          <a:p>
            <a:pPr>
              <a:lnSpc>
                <a:spcPts val="2520"/>
              </a:lnSpc>
            </a:pPr>
            <a:r>
              <a:rPr lang="en-US" err="1">
                <a:solidFill>
                  <a:srgbClr val="FFFFFF"/>
                </a:solidFill>
                <a:latin typeface="Lora"/>
              </a:rPr>
              <a:t>PlanKCK</a:t>
            </a:r>
            <a:r>
              <a:rPr lang="en-US">
                <a:solidFill>
                  <a:srgbClr val="FFFFFF"/>
                </a:solidFill>
                <a:latin typeface="Lora"/>
              </a:rPr>
              <a:t> is our opportunity to develop a comprehensive, shared vision of the future for KCK.</a:t>
            </a:r>
          </a:p>
        </p:txBody>
      </p:sp>
      <p:cxnSp>
        <p:nvCxnSpPr>
          <p:cNvPr id="66" name="Straight Arrow Connector 65">
            <a:extLst>
              <a:ext uri="{FF2B5EF4-FFF2-40B4-BE49-F238E27FC236}">
                <a16:creationId xmlns:a16="http://schemas.microsoft.com/office/drawing/2014/main" id="{973F3382-BAB2-C3E8-60E0-4A52A8001D9A}"/>
              </a:ext>
            </a:extLst>
          </p:cNvPr>
          <p:cNvCxnSpPr/>
          <p:nvPr/>
        </p:nvCxnSpPr>
        <p:spPr>
          <a:xfrm flipH="1">
            <a:off x="10929979" y="5308385"/>
            <a:ext cx="9022" cy="1117415"/>
          </a:xfrm>
          <a:prstGeom prst="straightConnector1">
            <a:avLst/>
          </a:prstGeom>
          <a:ln w="28575" cap="rnd">
            <a:solidFill>
              <a:srgbClr val="9F9FA3"/>
            </a:solidFill>
            <a:prstDash val="solid"/>
            <a:headEnd type="none" w="sm" len="sm"/>
            <a:tailEnd type="none" w="sm" len="sm"/>
          </a:ln>
        </p:spPr>
      </p:cxnSp>
      <p:sp>
        <p:nvSpPr>
          <p:cNvPr id="2" name="TextBox 3">
            <a:extLst>
              <a:ext uri="{FF2B5EF4-FFF2-40B4-BE49-F238E27FC236}">
                <a16:creationId xmlns:a16="http://schemas.microsoft.com/office/drawing/2014/main" id="{AECDEFBC-69F3-7F85-54CF-6D2DE1B57F4F}"/>
              </a:ext>
            </a:extLst>
          </p:cNvPr>
          <p:cNvSpPr txBox="1"/>
          <p:nvPr/>
        </p:nvSpPr>
        <p:spPr>
          <a:xfrm>
            <a:off x="13689234" y="9426416"/>
            <a:ext cx="4008120" cy="253787"/>
          </a:xfrm>
          <a:prstGeom prst="rect">
            <a:avLst/>
          </a:prstGeom>
        </p:spPr>
        <p:txBody>
          <a:bodyPr lIns="0" tIns="0" rIns="0" bIns="0" rtlCol="0" anchor="t">
            <a:spAutoFit/>
          </a:bodyPr>
          <a:lstStyle/>
          <a:p>
            <a:pPr algn="r">
              <a:lnSpc>
                <a:spcPts val="2160"/>
              </a:lnSpc>
            </a:pPr>
            <a:r>
              <a:rPr lang="en-US" sz="1400">
                <a:solidFill>
                  <a:srgbClr val="FFFFFF"/>
                </a:solidFill>
                <a:latin typeface="Montserrat"/>
              </a:rPr>
              <a:t>PAGE | </a:t>
            </a:r>
            <a:fld id="{01CA991C-EC7D-491C-930E-709510496279}" type="slidenum">
              <a:rPr lang="en-US" sz="1400" smtClean="0">
                <a:solidFill>
                  <a:srgbClr val="F5A31D"/>
                </a:solidFill>
                <a:latin typeface="Montserrat"/>
              </a:rPr>
              <a:t>6</a:t>
            </a:fld>
            <a:endParaRPr lang="en-US" sz="1400">
              <a:solidFill>
                <a:srgbClr val="F5A31D"/>
              </a:solidFill>
              <a:latin typeface="Montserrat"/>
            </a:endParaRPr>
          </a:p>
        </p:txBody>
      </p:sp>
      <p:sp>
        <p:nvSpPr>
          <p:cNvPr id="3" name="Freeform 12">
            <a:extLst>
              <a:ext uri="{FF2B5EF4-FFF2-40B4-BE49-F238E27FC236}">
                <a16:creationId xmlns:a16="http://schemas.microsoft.com/office/drawing/2014/main" id="{E42C25C4-8727-6D18-64C9-F89F61538574}"/>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5"/>
            <a:stretch>
              <a:fillRect l="5028" r="-5028"/>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33" name="Freeform 3">
            <a:extLst>
              <a:ext uri="{FF2B5EF4-FFF2-40B4-BE49-F238E27FC236}">
                <a16:creationId xmlns:a16="http://schemas.microsoft.com/office/drawing/2014/main" id="{01121B7A-1187-02E2-53E9-8877356BB732}"/>
              </a:ext>
            </a:extLst>
          </p:cNvPr>
          <p:cNvSpPr/>
          <p:nvPr/>
        </p:nvSpPr>
        <p:spPr>
          <a:xfrm>
            <a:off x="7982409" y="2810"/>
            <a:ext cx="10305138" cy="10292565"/>
          </a:xfrm>
          <a:custGeom>
            <a:avLst/>
            <a:gdLst/>
            <a:ahLst/>
            <a:cxnLst/>
            <a:rect l="l" t="t" r="r" b="b"/>
            <a:pathLst>
              <a:path w="7761267" h="7720816">
                <a:moveTo>
                  <a:pt x="0" y="0"/>
                </a:moveTo>
                <a:lnTo>
                  <a:pt x="7761266" y="0"/>
                </a:lnTo>
                <a:lnTo>
                  <a:pt x="7761266" y="7720816"/>
                </a:lnTo>
                <a:lnTo>
                  <a:pt x="0" y="7720816"/>
                </a:lnTo>
                <a:lnTo>
                  <a:pt x="0" y="0"/>
                </a:lnTo>
                <a:close/>
              </a:path>
            </a:pathLst>
          </a:custGeom>
          <a:blipFill>
            <a:blip r:embed="rId3"/>
            <a:stretch>
              <a:fillRect/>
            </a:stretch>
          </a:blipFill>
        </p:spPr>
        <p:txBody>
          <a:bodyPr/>
          <a:lstStyle/>
          <a:p>
            <a:endParaRPr lang="en-US"/>
          </a:p>
        </p:txBody>
      </p:sp>
      <p:sp>
        <p:nvSpPr>
          <p:cNvPr id="35" name="Oval 34">
            <a:extLst>
              <a:ext uri="{FF2B5EF4-FFF2-40B4-BE49-F238E27FC236}">
                <a16:creationId xmlns:a16="http://schemas.microsoft.com/office/drawing/2014/main" id="{AA06607E-C2FA-F237-B096-7CD7F9C04B53}"/>
              </a:ext>
            </a:extLst>
          </p:cNvPr>
          <p:cNvSpPr/>
          <p:nvPr/>
        </p:nvSpPr>
        <p:spPr>
          <a:xfrm>
            <a:off x="7415561" y="2286000"/>
            <a:ext cx="5143499" cy="5115621"/>
          </a:xfrm>
          <a:prstGeom prst="ellipse">
            <a:avLst/>
          </a:prstGeom>
          <a:solidFill>
            <a:srgbClr val="152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4"/>
          <p:cNvSpPr/>
          <p:nvPr/>
        </p:nvSpPr>
        <p:spPr>
          <a:xfrm rot="17100000" flipV="1">
            <a:off x="4198842" y="1383641"/>
            <a:ext cx="8598239" cy="8598238"/>
          </a:xfrm>
          <a:custGeom>
            <a:avLst/>
            <a:gdLst/>
            <a:ahLst/>
            <a:cxnLst/>
            <a:rect l="l" t="t" r="r" b="b"/>
            <a:pathLst>
              <a:path w="8598239" h="8598238">
                <a:moveTo>
                  <a:pt x="8598239" y="0"/>
                </a:moveTo>
                <a:lnTo>
                  <a:pt x="0" y="0"/>
                </a:lnTo>
                <a:lnTo>
                  <a:pt x="0" y="8598238"/>
                </a:lnTo>
                <a:lnTo>
                  <a:pt x="8598239" y="8598238"/>
                </a:lnTo>
                <a:lnTo>
                  <a:pt x="8598239" y="0"/>
                </a:lnTo>
                <a:close/>
              </a:path>
            </a:pathLst>
          </a:custGeom>
          <a:blipFill>
            <a:blip r:embed="rId4"/>
            <a:stretch>
              <a:fillRect/>
            </a:stretch>
          </a:blipFill>
        </p:spPr>
        <p:txBody>
          <a:bodyPr/>
          <a:lstStyle/>
          <a:p>
            <a:endParaRPr lang="en-US"/>
          </a:p>
        </p:txBody>
      </p:sp>
      <p:sp>
        <p:nvSpPr>
          <p:cNvPr id="5" name="TextBox 5"/>
          <p:cNvSpPr txBox="1"/>
          <p:nvPr/>
        </p:nvSpPr>
        <p:spPr>
          <a:xfrm>
            <a:off x="7767483" y="3103665"/>
            <a:ext cx="4306632" cy="3462486"/>
          </a:xfrm>
          <a:prstGeom prst="rect">
            <a:avLst/>
          </a:prstGeom>
        </p:spPr>
        <p:txBody>
          <a:bodyPr lIns="0" tIns="0" rIns="0" bIns="0" rtlCol="0" anchor="t">
            <a:spAutoFit/>
          </a:bodyPr>
          <a:lstStyle/>
          <a:p>
            <a:pPr algn="ctr">
              <a:lnSpc>
                <a:spcPts val="4536"/>
              </a:lnSpc>
            </a:pPr>
            <a:r>
              <a:rPr lang="en-US" sz="4200">
                <a:solidFill>
                  <a:srgbClr val="FFFFFF"/>
                </a:solidFill>
                <a:latin typeface="Montserrat Bold"/>
              </a:rPr>
              <a:t>Equity</a:t>
            </a:r>
          </a:p>
          <a:p>
            <a:pPr algn="ctr">
              <a:lnSpc>
                <a:spcPts val="4536"/>
              </a:lnSpc>
            </a:pPr>
            <a:r>
              <a:rPr lang="en-US" sz="4200">
                <a:solidFill>
                  <a:srgbClr val="FFFFFF"/>
                </a:solidFill>
                <a:latin typeface="Montserrat Bold"/>
              </a:rPr>
              <a:t>Access</a:t>
            </a:r>
          </a:p>
          <a:p>
            <a:pPr algn="ctr">
              <a:lnSpc>
                <a:spcPts val="4536"/>
              </a:lnSpc>
            </a:pPr>
            <a:r>
              <a:rPr lang="en-US" sz="4200">
                <a:solidFill>
                  <a:srgbClr val="FFFFFF"/>
                </a:solidFill>
                <a:latin typeface="Montserrat Bold"/>
              </a:rPr>
              <a:t>Health</a:t>
            </a:r>
          </a:p>
          <a:p>
            <a:pPr algn="ctr">
              <a:lnSpc>
                <a:spcPts val="4536"/>
              </a:lnSpc>
            </a:pPr>
            <a:r>
              <a:rPr lang="en-US" sz="4200">
                <a:solidFill>
                  <a:srgbClr val="FFFFFF"/>
                </a:solidFill>
                <a:latin typeface="Montserrat Bold"/>
              </a:rPr>
              <a:t>Regeneration</a:t>
            </a:r>
          </a:p>
          <a:p>
            <a:pPr algn="ctr">
              <a:lnSpc>
                <a:spcPts val="4536"/>
              </a:lnSpc>
            </a:pPr>
            <a:endParaRPr lang="en-US" sz="4200">
              <a:solidFill>
                <a:srgbClr val="FFFFFF"/>
              </a:solidFill>
              <a:latin typeface="Montserrat Bold"/>
            </a:endParaRPr>
          </a:p>
          <a:p>
            <a:pPr algn="ctr">
              <a:lnSpc>
                <a:spcPts val="4536"/>
              </a:lnSpc>
            </a:pPr>
            <a:endParaRPr lang="en-US" sz="4200">
              <a:solidFill>
                <a:srgbClr val="FFFFFF"/>
              </a:solidFill>
              <a:latin typeface="Montserrat Bold"/>
            </a:endParaRPr>
          </a:p>
        </p:txBody>
      </p:sp>
      <p:sp>
        <p:nvSpPr>
          <p:cNvPr id="6" name="TextBox 6"/>
          <p:cNvSpPr txBox="1"/>
          <p:nvPr/>
        </p:nvSpPr>
        <p:spPr>
          <a:xfrm>
            <a:off x="818557" y="580166"/>
            <a:ext cx="12867000" cy="1846659"/>
          </a:xfrm>
          <a:prstGeom prst="rect">
            <a:avLst/>
          </a:prstGeom>
        </p:spPr>
        <p:txBody>
          <a:bodyPr lIns="0" tIns="0" rIns="0" bIns="0" rtlCol="0" anchor="t">
            <a:spAutoFit/>
          </a:bodyPr>
          <a:lstStyle/>
          <a:p>
            <a:pPr>
              <a:lnSpc>
                <a:spcPts val="7200"/>
              </a:lnSpc>
            </a:pPr>
            <a:r>
              <a:rPr lang="en-US" sz="6600">
                <a:solidFill>
                  <a:srgbClr val="FFFFFF"/>
                </a:solidFill>
                <a:latin typeface="Montserrat Bold"/>
              </a:rPr>
              <a:t>Scope of </a:t>
            </a:r>
            <a:br>
              <a:rPr lang="en-US" sz="6600">
                <a:solidFill>
                  <a:srgbClr val="FFFFFF"/>
                </a:solidFill>
                <a:latin typeface="Montserrat Bold"/>
              </a:rPr>
            </a:br>
            <a:r>
              <a:rPr lang="en-US" sz="6600">
                <a:solidFill>
                  <a:srgbClr val="FFFFFF"/>
                </a:solidFill>
                <a:latin typeface="Montserrat Bold"/>
              </a:rPr>
              <a:t>Plan</a:t>
            </a:r>
            <a:r>
              <a:rPr lang="en-US" sz="6600">
                <a:solidFill>
                  <a:srgbClr val="F5A31D"/>
                </a:solidFill>
                <a:latin typeface="Montserrat Bold"/>
              </a:rPr>
              <a:t>KCK</a:t>
            </a:r>
          </a:p>
        </p:txBody>
      </p:sp>
      <p:sp>
        <p:nvSpPr>
          <p:cNvPr id="7" name="TextBox 7"/>
          <p:cNvSpPr txBox="1"/>
          <p:nvPr/>
        </p:nvSpPr>
        <p:spPr>
          <a:xfrm>
            <a:off x="602860" y="2905591"/>
            <a:ext cx="6024434" cy="3677930"/>
          </a:xfrm>
          <a:prstGeom prst="rect">
            <a:avLst/>
          </a:prstGeom>
        </p:spPr>
        <p:txBody>
          <a:bodyPr wrap="square" lIns="0" tIns="0" rIns="0" bIns="0" rtlCol="0" anchor="t">
            <a:spAutoFit/>
          </a:bodyPr>
          <a:lstStyle/>
          <a:p>
            <a:pPr marL="488315" lvl="1" indent="-243840" algn="l">
              <a:spcAft>
                <a:spcPts val="3000"/>
              </a:spcAft>
              <a:buFont typeface="Arial"/>
              <a:buChar char="•"/>
            </a:pPr>
            <a:r>
              <a:rPr lang="en-US" sz="2700">
                <a:solidFill>
                  <a:srgbClr val="FFFFFF"/>
                </a:solidFill>
                <a:latin typeface="Montserrat"/>
              </a:rPr>
              <a:t>Update of 2008 Citywide Master Plan</a:t>
            </a:r>
            <a:endParaRPr lang="en-US"/>
          </a:p>
          <a:p>
            <a:pPr marL="488315" lvl="1" indent="-243840">
              <a:lnSpc>
                <a:spcPts val="3240"/>
              </a:lnSpc>
              <a:buFont typeface="Arial"/>
              <a:buChar char="•"/>
            </a:pPr>
            <a:r>
              <a:rPr lang="en-US" sz="2700" err="1">
                <a:solidFill>
                  <a:srgbClr val="FFFFFF"/>
                </a:solidFill>
                <a:latin typeface="Montserrat"/>
                <a:ea typeface="+mn-lt"/>
                <a:cs typeface="+mn-lt"/>
              </a:rPr>
              <a:t>PlanKCK</a:t>
            </a:r>
            <a:r>
              <a:rPr lang="en-US" sz="2700">
                <a:solidFill>
                  <a:srgbClr val="FFFFFF"/>
                </a:solidFill>
                <a:latin typeface="Montserrat"/>
                <a:ea typeface="+mn-lt"/>
                <a:cs typeface="+mn-lt"/>
              </a:rPr>
              <a:t> is considering systemic issues, historic context, and current conditions with lenses focused on </a:t>
            </a:r>
            <a:r>
              <a:rPr lang="en-US" sz="2700" b="1">
                <a:solidFill>
                  <a:srgbClr val="FFFFFF"/>
                </a:solidFill>
                <a:latin typeface="Montserrat"/>
                <a:ea typeface="+mn-lt"/>
                <a:cs typeface="+mn-lt"/>
              </a:rPr>
              <a:t>equity</a:t>
            </a:r>
            <a:r>
              <a:rPr lang="en-US" sz="2700">
                <a:solidFill>
                  <a:srgbClr val="FFFFFF"/>
                </a:solidFill>
                <a:latin typeface="Montserrat"/>
                <a:ea typeface="+mn-lt"/>
                <a:cs typeface="+mn-lt"/>
              </a:rPr>
              <a:t>, </a:t>
            </a:r>
            <a:r>
              <a:rPr lang="en-US" sz="2700" b="1">
                <a:solidFill>
                  <a:srgbClr val="FFFFFF"/>
                </a:solidFill>
                <a:latin typeface="Montserrat"/>
                <a:ea typeface="+mn-lt"/>
                <a:cs typeface="+mn-lt"/>
              </a:rPr>
              <a:t>access</a:t>
            </a:r>
            <a:r>
              <a:rPr lang="en-US" sz="2700">
                <a:solidFill>
                  <a:srgbClr val="FFFFFF"/>
                </a:solidFill>
                <a:latin typeface="Montserrat"/>
                <a:ea typeface="+mn-lt"/>
                <a:cs typeface="+mn-lt"/>
              </a:rPr>
              <a:t>, </a:t>
            </a:r>
            <a:r>
              <a:rPr lang="en-US" sz="2700" b="1">
                <a:solidFill>
                  <a:srgbClr val="FFFFFF"/>
                </a:solidFill>
                <a:latin typeface="Montserrat"/>
                <a:ea typeface="+mn-lt"/>
                <a:cs typeface="+mn-lt"/>
              </a:rPr>
              <a:t>health</a:t>
            </a:r>
            <a:r>
              <a:rPr lang="en-US" sz="2700">
                <a:solidFill>
                  <a:srgbClr val="FFFFFF"/>
                </a:solidFill>
                <a:latin typeface="Montserrat"/>
                <a:ea typeface="+mn-lt"/>
                <a:cs typeface="+mn-lt"/>
              </a:rPr>
              <a:t> and </a:t>
            </a:r>
            <a:br>
              <a:rPr lang="en-US" sz="2700">
                <a:solidFill>
                  <a:srgbClr val="FFFFFF"/>
                </a:solidFill>
                <a:latin typeface="Montserrat"/>
                <a:ea typeface="+mn-lt"/>
                <a:cs typeface="+mn-lt"/>
              </a:rPr>
            </a:br>
            <a:r>
              <a:rPr lang="en-US" sz="2700" b="1">
                <a:solidFill>
                  <a:srgbClr val="FFFFFF"/>
                </a:solidFill>
                <a:latin typeface="Montserrat"/>
                <a:ea typeface="+mn-lt"/>
                <a:cs typeface="+mn-lt"/>
              </a:rPr>
              <a:t>sustainability</a:t>
            </a:r>
          </a:p>
        </p:txBody>
      </p:sp>
      <p:sp>
        <p:nvSpPr>
          <p:cNvPr id="10" name="Rectangle: Rounded Corners 9">
            <a:extLst>
              <a:ext uri="{FF2B5EF4-FFF2-40B4-BE49-F238E27FC236}">
                <a16:creationId xmlns:a16="http://schemas.microsoft.com/office/drawing/2014/main" id="{BD8B1C20-F611-B4B0-F0F9-6023150A21F7}"/>
              </a:ext>
            </a:extLst>
          </p:cNvPr>
          <p:cNvSpPr/>
          <p:nvPr/>
        </p:nvSpPr>
        <p:spPr>
          <a:xfrm>
            <a:off x="13513882" y="1003609"/>
            <a:ext cx="3749597" cy="655135"/>
          </a:xfrm>
          <a:prstGeom prst="roundRect">
            <a:avLst/>
          </a:prstGeom>
          <a:solidFill>
            <a:srgbClr val="15204A"/>
          </a:solidFill>
          <a:ln w="28575">
            <a:solidFill>
              <a:srgbClr val="F5A3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ontserrat"/>
                <a:ea typeface="Calibri"/>
                <a:cs typeface="Calibri"/>
              </a:rPr>
              <a:t>Regional Identity</a:t>
            </a:r>
            <a:endParaRPr lang="en-US">
              <a:latin typeface="Montserrat"/>
            </a:endParaRPr>
          </a:p>
        </p:txBody>
      </p:sp>
      <p:sp>
        <p:nvSpPr>
          <p:cNvPr id="11" name="Rectangle: Rounded Corners 10">
            <a:extLst>
              <a:ext uri="{FF2B5EF4-FFF2-40B4-BE49-F238E27FC236}">
                <a16:creationId xmlns:a16="http://schemas.microsoft.com/office/drawing/2014/main" id="{735B0D9B-350A-372D-A6D2-41D756320DA0}"/>
              </a:ext>
            </a:extLst>
          </p:cNvPr>
          <p:cNvSpPr/>
          <p:nvPr/>
        </p:nvSpPr>
        <p:spPr>
          <a:xfrm>
            <a:off x="13513882" y="5073029"/>
            <a:ext cx="3749597" cy="655135"/>
          </a:xfrm>
          <a:prstGeom prst="roundRect">
            <a:avLst/>
          </a:prstGeom>
          <a:solidFill>
            <a:srgbClr val="15204A"/>
          </a:solidFill>
          <a:ln w="28575">
            <a:solidFill>
              <a:srgbClr val="F5A31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a:ea typeface="Calibri"/>
                <a:cs typeface="Calibri"/>
              </a:rPr>
              <a:t>Environmental Justice &amp; Climate Change</a:t>
            </a:r>
            <a:endParaRPr lang="en-US"/>
          </a:p>
        </p:txBody>
      </p:sp>
      <p:sp>
        <p:nvSpPr>
          <p:cNvPr id="12" name="Rectangle: Rounded Corners 11">
            <a:extLst>
              <a:ext uri="{FF2B5EF4-FFF2-40B4-BE49-F238E27FC236}">
                <a16:creationId xmlns:a16="http://schemas.microsoft.com/office/drawing/2014/main" id="{91E4F973-F8CB-62A7-1C12-5FFBCDFCFB32}"/>
              </a:ext>
            </a:extLst>
          </p:cNvPr>
          <p:cNvSpPr/>
          <p:nvPr/>
        </p:nvSpPr>
        <p:spPr>
          <a:xfrm>
            <a:off x="13513882" y="1817493"/>
            <a:ext cx="3749597" cy="655135"/>
          </a:xfrm>
          <a:prstGeom prst="roundRect">
            <a:avLst/>
          </a:prstGeom>
          <a:solidFill>
            <a:srgbClr val="15204A"/>
          </a:solidFill>
          <a:ln w="28575">
            <a:solidFill>
              <a:srgbClr val="EC1D2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a:ea typeface="Calibri"/>
                <a:cs typeface="Calibri"/>
              </a:rPr>
              <a:t>Economic Development</a:t>
            </a:r>
            <a:endParaRPr lang="en-US"/>
          </a:p>
        </p:txBody>
      </p:sp>
      <p:sp>
        <p:nvSpPr>
          <p:cNvPr id="13" name="Rectangle: Rounded Corners 12">
            <a:extLst>
              <a:ext uri="{FF2B5EF4-FFF2-40B4-BE49-F238E27FC236}">
                <a16:creationId xmlns:a16="http://schemas.microsoft.com/office/drawing/2014/main" id="{CB366BD9-A4D3-5314-261A-787365B2B6F9}"/>
              </a:ext>
            </a:extLst>
          </p:cNvPr>
          <p:cNvSpPr/>
          <p:nvPr/>
        </p:nvSpPr>
        <p:spPr>
          <a:xfrm>
            <a:off x="13513882" y="2631377"/>
            <a:ext cx="3749597" cy="655135"/>
          </a:xfrm>
          <a:prstGeom prst="roundRect">
            <a:avLst/>
          </a:prstGeom>
          <a:solidFill>
            <a:srgbClr val="15204A"/>
          </a:solidFill>
          <a:ln w="28575">
            <a:solidFill>
              <a:srgbClr val="4E9EC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a:ea typeface="Calibri"/>
                <a:cs typeface="Calibri"/>
              </a:rPr>
              <a:t>Housing</a:t>
            </a:r>
            <a:endParaRPr lang="en-US"/>
          </a:p>
        </p:txBody>
      </p:sp>
      <p:sp>
        <p:nvSpPr>
          <p:cNvPr id="14" name="Rectangle: Rounded Corners 13">
            <a:extLst>
              <a:ext uri="{FF2B5EF4-FFF2-40B4-BE49-F238E27FC236}">
                <a16:creationId xmlns:a16="http://schemas.microsoft.com/office/drawing/2014/main" id="{76F3E709-136C-74DD-0D42-35A70746D07F}"/>
              </a:ext>
            </a:extLst>
          </p:cNvPr>
          <p:cNvSpPr/>
          <p:nvPr/>
        </p:nvSpPr>
        <p:spPr>
          <a:xfrm>
            <a:off x="13513882" y="3445261"/>
            <a:ext cx="3749597" cy="655135"/>
          </a:xfrm>
          <a:prstGeom prst="roundRect">
            <a:avLst/>
          </a:prstGeom>
          <a:solidFill>
            <a:srgbClr val="15204A"/>
          </a:solidFill>
          <a:ln w="28575">
            <a:solidFill>
              <a:srgbClr val="4AAD4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a:ea typeface="Calibri"/>
                <a:cs typeface="Calibri"/>
              </a:rPr>
              <a:t>Arts &amp; Culture</a:t>
            </a:r>
            <a:endParaRPr lang="en-US"/>
          </a:p>
        </p:txBody>
      </p:sp>
      <p:sp>
        <p:nvSpPr>
          <p:cNvPr id="15" name="Rectangle: Rounded Corners 14">
            <a:extLst>
              <a:ext uri="{FF2B5EF4-FFF2-40B4-BE49-F238E27FC236}">
                <a16:creationId xmlns:a16="http://schemas.microsoft.com/office/drawing/2014/main" id="{D4017B7D-DCF6-55F6-EC4E-E2B545747797}"/>
              </a:ext>
            </a:extLst>
          </p:cNvPr>
          <p:cNvSpPr/>
          <p:nvPr/>
        </p:nvSpPr>
        <p:spPr>
          <a:xfrm>
            <a:off x="13513882" y="4259145"/>
            <a:ext cx="3749597" cy="655135"/>
          </a:xfrm>
          <a:prstGeom prst="roundRect">
            <a:avLst/>
          </a:prstGeom>
          <a:solidFill>
            <a:srgbClr val="15204A"/>
          </a:solidFill>
          <a:ln w="28575">
            <a:solidFill>
              <a:srgbClr val="D69BC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a:ea typeface="Calibri"/>
                <a:cs typeface="Calibri"/>
              </a:rPr>
              <a:t>Historic Preservation</a:t>
            </a:r>
            <a:endParaRPr lang="en-US"/>
          </a:p>
        </p:txBody>
      </p:sp>
      <p:sp>
        <p:nvSpPr>
          <p:cNvPr id="16" name="Rectangle: Rounded Corners 15">
            <a:extLst>
              <a:ext uri="{FF2B5EF4-FFF2-40B4-BE49-F238E27FC236}">
                <a16:creationId xmlns:a16="http://schemas.microsoft.com/office/drawing/2014/main" id="{D8DB535B-5698-7F20-9CE9-08DAABCDF081}"/>
              </a:ext>
            </a:extLst>
          </p:cNvPr>
          <p:cNvSpPr/>
          <p:nvPr/>
        </p:nvSpPr>
        <p:spPr>
          <a:xfrm>
            <a:off x="13513882" y="5886913"/>
            <a:ext cx="3749597" cy="655135"/>
          </a:xfrm>
          <a:prstGeom prst="roundRect">
            <a:avLst/>
          </a:prstGeom>
          <a:solidFill>
            <a:srgbClr val="15204A"/>
          </a:solidFill>
          <a:ln w="28575">
            <a:solidFill>
              <a:srgbClr val="EC1D2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a:ea typeface="Calibri"/>
                <a:cs typeface="Calibri"/>
              </a:rPr>
              <a:t>Food Systems</a:t>
            </a:r>
            <a:endParaRPr lang="en-US"/>
          </a:p>
        </p:txBody>
      </p:sp>
      <p:sp>
        <p:nvSpPr>
          <p:cNvPr id="17" name="Rectangle: Rounded Corners 16">
            <a:extLst>
              <a:ext uri="{FF2B5EF4-FFF2-40B4-BE49-F238E27FC236}">
                <a16:creationId xmlns:a16="http://schemas.microsoft.com/office/drawing/2014/main" id="{AE6218C9-B75D-94E4-3E23-66505F5A82FE}"/>
              </a:ext>
            </a:extLst>
          </p:cNvPr>
          <p:cNvSpPr/>
          <p:nvPr/>
        </p:nvSpPr>
        <p:spPr>
          <a:xfrm>
            <a:off x="13513882" y="6700797"/>
            <a:ext cx="3749597" cy="655135"/>
          </a:xfrm>
          <a:prstGeom prst="roundRect">
            <a:avLst/>
          </a:prstGeom>
          <a:solidFill>
            <a:srgbClr val="15204A"/>
          </a:solidFill>
          <a:ln w="28575">
            <a:solidFill>
              <a:srgbClr val="FA590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a:ea typeface="Calibri"/>
                <a:cs typeface="Calibri"/>
              </a:rPr>
              <a:t>Land Use</a:t>
            </a:r>
            <a:endParaRPr lang="en-US"/>
          </a:p>
        </p:txBody>
      </p:sp>
      <p:sp>
        <p:nvSpPr>
          <p:cNvPr id="18" name="Rectangle: Rounded Corners 17">
            <a:extLst>
              <a:ext uri="{FF2B5EF4-FFF2-40B4-BE49-F238E27FC236}">
                <a16:creationId xmlns:a16="http://schemas.microsoft.com/office/drawing/2014/main" id="{FE3BA64F-E86D-62BA-631F-022BCF20FC85}"/>
              </a:ext>
            </a:extLst>
          </p:cNvPr>
          <p:cNvSpPr/>
          <p:nvPr/>
        </p:nvSpPr>
        <p:spPr>
          <a:xfrm>
            <a:off x="13513882" y="7514681"/>
            <a:ext cx="3749597" cy="655135"/>
          </a:xfrm>
          <a:prstGeom prst="roundRect">
            <a:avLst/>
          </a:prstGeom>
          <a:solidFill>
            <a:srgbClr val="15204A"/>
          </a:solidFill>
          <a:ln w="28575">
            <a:solidFill>
              <a:srgbClr val="4E9EC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a:ea typeface="Calibri"/>
                <a:cs typeface="Calibri"/>
              </a:rPr>
              <a:t>Parks &amp; Open Space Preservation</a:t>
            </a:r>
            <a:endParaRPr lang="en-US"/>
          </a:p>
        </p:txBody>
      </p:sp>
      <p:sp>
        <p:nvSpPr>
          <p:cNvPr id="19" name="Rectangle: Rounded Corners 18">
            <a:extLst>
              <a:ext uri="{FF2B5EF4-FFF2-40B4-BE49-F238E27FC236}">
                <a16:creationId xmlns:a16="http://schemas.microsoft.com/office/drawing/2014/main" id="{D9CD4765-C8CE-4DA2-314A-40FDB86C0720}"/>
              </a:ext>
            </a:extLst>
          </p:cNvPr>
          <p:cNvSpPr/>
          <p:nvPr/>
        </p:nvSpPr>
        <p:spPr>
          <a:xfrm>
            <a:off x="13513882" y="8328565"/>
            <a:ext cx="3749597" cy="655135"/>
          </a:xfrm>
          <a:prstGeom prst="roundRect">
            <a:avLst/>
          </a:prstGeom>
          <a:solidFill>
            <a:srgbClr val="15204A"/>
          </a:solidFill>
          <a:ln w="28575">
            <a:solidFill>
              <a:srgbClr val="4AAD4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a:ea typeface="Calibri"/>
                <a:cs typeface="Calibri"/>
              </a:rPr>
              <a:t>Community Safety &amp; Services</a:t>
            </a:r>
            <a:endParaRPr lang="en-US"/>
          </a:p>
        </p:txBody>
      </p:sp>
      <p:sp>
        <p:nvSpPr>
          <p:cNvPr id="23" name="Freeform 5">
            <a:extLst>
              <a:ext uri="{FF2B5EF4-FFF2-40B4-BE49-F238E27FC236}">
                <a16:creationId xmlns:a16="http://schemas.microsoft.com/office/drawing/2014/main" id="{26E693F2-3006-6993-1624-8444E06DA5D9}"/>
              </a:ext>
            </a:extLst>
          </p:cNvPr>
          <p:cNvSpPr/>
          <p:nvPr/>
        </p:nvSpPr>
        <p:spPr>
          <a:xfrm>
            <a:off x="8272991" y="5608908"/>
            <a:ext cx="810261" cy="803291"/>
          </a:xfrm>
          <a:custGeom>
            <a:avLst/>
            <a:gdLst/>
            <a:ahLst/>
            <a:cxnLst/>
            <a:rect l="l" t="t" r="r" b="b"/>
            <a:pathLst>
              <a:path w="1075101" h="1075101">
                <a:moveTo>
                  <a:pt x="0" y="0"/>
                </a:moveTo>
                <a:lnTo>
                  <a:pt x="1075102" y="0"/>
                </a:lnTo>
                <a:lnTo>
                  <a:pt x="1075102" y="1075101"/>
                </a:lnTo>
                <a:lnTo>
                  <a:pt x="0" y="1075101"/>
                </a:lnTo>
                <a:lnTo>
                  <a:pt x="0" y="0"/>
                </a:lnTo>
                <a:close/>
              </a:path>
            </a:pathLst>
          </a:custGeom>
          <a:blipFill>
            <a:blip r:embed="rId5"/>
            <a:stretch>
              <a:fillRect/>
            </a:stretch>
          </a:blipFill>
        </p:spPr>
        <p:txBody>
          <a:bodyPr/>
          <a:lstStyle/>
          <a:p>
            <a:endParaRPr lang="en-US"/>
          </a:p>
        </p:txBody>
      </p:sp>
      <p:sp>
        <p:nvSpPr>
          <p:cNvPr id="25" name="Freeform 6">
            <a:extLst>
              <a:ext uri="{FF2B5EF4-FFF2-40B4-BE49-F238E27FC236}">
                <a16:creationId xmlns:a16="http://schemas.microsoft.com/office/drawing/2014/main" id="{F4CC20A3-662A-94C2-2CCA-6866D5735ECC}"/>
              </a:ext>
            </a:extLst>
          </p:cNvPr>
          <p:cNvSpPr/>
          <p:nvPr/>
        </p:nvSpPr>
        <p:spPr>
          <a:xfrm>
            <a:off x="9367029" y="5657695"/>
            <a:ext cx="745743" cy="740937"/>
          </a:xfrm>
          <a:custGeom>
            <a:avLst/>
            <a:gdLst/>
            <a:ahLst/>
            <a:cxnLst/>
            <a:rect l="l" t="t" r="r" b="b"/>
            <a:pathLst>
              <a:path w="1379968" h="1361223">
                <a:moveTo>
                  <a:pt x="0" y="0"/>
                </a:moveTo>
                <a:lnTo>
                  <a:pt x="1379968" y="0"/>
                </a:lnTo>
                <a:lnTo>
                  <a:pt x="1379968" y="1361223"/>
                </a:lnTo>
                <a:lnTo>
                  <a:pt x="0" y="1361223"/>
                </a:lnTo>
                <a:lnTo>
                  <a:pt x="0" y="0"/>
                </a:lnTo>
                <a:close/>
              </a:path>
            </a:pathLst>
          </a:custGeom>
          <a:blipFill>
            <a:blip r:embed="rId6"/>
            <a:stretch>
              <a:fillRect l="-820" t="-675" r="-761" b="-628"/>
            </a:stretch>
          </a:blipFill>
        </p:spPr>
        <p:txBody>
          <a:bodyPr/>
          <a:lstStyle/>
          <a:p>
            <a:endParaRPr lang="en-US"/>
          </a:p>
        </p:txBody>
      </p:sp>
      <p:sp>
        <p:nvSpPr>
          <p:cNvPr id="27" name="Freeform 7">
            <a:extLst>
              <a:ext uri="{FF2B5EF4-FFF2-40B4-BE49-F238E27FC236}">
                <a16:creationId xmlns:a16="http://schemas.microsoft.com/office/drawing/2014/main" id="{8A496B3D-FFCD-029B-BB8F-F92EBBA2C3C7}"/>
              </a:ext>
            </a:extLst>
          </p:cNvPr>
          <p:cNvSpPr/>
          <p:nvPr/>
        </p:nvSpPr>
        <p:spPr>
          <a:xfrm>
            <a:off x="10331980" y="5741329"/>
            <a:ext cx="551059" cy="504598"/>
          </a:xfrm>
          <a:custGeom>
            <a:avLst/>
            <a:gdLst/>
            <a:ahLst/>
            <a:cxnLst/>
            <a:rect l="l" t="t" r="r" b="b"/>
            <a:pathLst>
              <a:path w="1073772" h="1013372">
                <a:moveTo>
                  <a:pt x="0" y="0"/>
                </a:moveTo>
                <a:lnTo>
                  <a:pt x="1073772" y="0"/>
                </a:lnTo>
                <a:lnTo>
                  <a:pt x="1073772" y="1013373"/>
                </a:lnTo>
                <a:lnTo>
                  <a:pt x="0" y="1013373"/>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29" name="Freeform 25">
            <a:extLst>
              <a:ext uri="{FF2B5EF4-FFF2-40B4-BE49-F238E27FC236}">
                <a16:creationId xmlns:a16="http://schemas.microsoft.com/office/drawing/2014/main" id="{FE58C238-4BD8-E09B-7376-F178C7A02B91}"/>
              </a:ext>
            </a:extLst>
          </p:cNvPr>
          <p:cNvSpPr/>
          <p:nvPr/>
        </p:nvSpPr>
        <p:spPr>
          <a:xfrm>
            <a:off x="11119587" y="5699512"/>
            <a:ext cx="606909" cy="620854"/>
          </a:xfrm>
          <a:custGeom>
            <a:avLst/>
            <a:gdLst/>
            <a:ahLst/>
            <a:cxnLst/>
            <a:rect l="l" t="t" r="r" b="b"/>
            <a:pathLst>
              <a:path w="1387494" h="1387500">
                <a:moveTo>
                  <a:pt x="0" y="0"/>
                </a:moveTo>
                <a:lnTo>
                  <a:pt x="1387494" y="0"/>
                </a:lnTo>
                <a:lnTo>
                  <a:pt x="1387494" y="1387500"/>
                </a:lnTo>
                <a:lnTo>
                  <a:pt x="0" y="1387500"/>
                </a:lnTo>
                <a:lnTo>
                  <a:pt x="0" y="0"/>
                </a:lnTo>
                <a:close/>
              </a:path>
            </a:pathLst>
          </a:custGeom>
          <a:blipFill>
            <a:blip r:embed="rId9"/>
            <a:stretch>
              <a:fillRect/>
            </a:stretch>
          </a:blipFill>
        </p:spPr>
        <p:txBody>
          <a:bodyPr/>
          <a:lstStyle/>
          <a:p>
            <a:endParaRPr lang="en-US"/>
          </a:p>
        </p:txBody>
      </p:sp>
      <p:sp>
        <p:nvSpPr>
          <p:cNvPr id="36" name="TextBox 35">
            <a:extLst>
              <a:ext uri="{FF2B5EF4-FFF2-40B4-BE49-F238E27FC236}">
                <a16:creationId xmlns:a16="http://schemas.microsoft.com/office/drawing/2014/main" id="{973C6493-E0D7-7C0E-0859-5C3430A2ABDB}"/>
              </a:ext>
            </a:extLst>
          </p:cNvPr>
          <p:cNvSpPr txBox="1"/>
          <p:nvPr/>
        </p:nvSpPr>
        <p:spPr>
          <a:xfrm>
            <a:off x="8413751" y="5397498"/>
            <a:ext cx="30083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Montserrat"/>
                <a:ea typeface="Calibri"/>
                <a:cs typeface="Calibri"/>
              </a:rPr>
              <a:t>PLANKCK LENSES</a:t>
            </a:r>
          </a:p>
        </p:txBody>
      </p:sp>
      <p:sp>
        <p:nvSpPr>
          <p:cNvPr id="9" name="Freeform 2">
            <a:extLst>
              <a:ext uri="{FF2B5EF4-FFF2-40B4-BE49-F238E27FC236}">
                <a16:creationId xmlns:a16="http://schemas.microsoft.com/office/drawing/2014/main" id="{F0705EE4-B68A-15F1-BF30-5822F62C4919}"/>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10"/>
            <a:stretch>
              <a:fillRect l="5028" r="-5028"/>
            </a:stretch>
          </a:blipFill>
        </p:spPr>
        <p:txBody>
          <a:bodyPr/>
          <a:lstStyle/>
          <a:p>
            <a:endParaRPr lang="en-US"/>
          </a:p>
        </p:txBody>
      </p:sp>
      <p:sp>
        <p:nvSpPr>
          <p:cNvPr id="2" name="TextBox 3">
            <a:extLst>
              <a:ext uri="{FF2B5EF4-FFF2-40B4-BE49-F238E27FC236}">
                <a16:creationId xmlns:a16="http://schemas.microsoft.com/office/drawing/2014/main" id="{D7B44462-8993-9CC9-3B4E-FA3BBFC267FD}"/>
              </a:ext>
            </a:extLst>
          </p:cNvPr>
          <p:cNvSpPr txBox="1"/>
          <p:nvPr/>
        </p:nvSpPr>
        <p:spPr>
          <a:xfrm>
            <a:off x="13689234" y="9426416"/>
            <a:ext cx="4008120" cy="253787"/>
          </a:xfrm>
          <a:prstGeom prst="rect">
            <a:avLst/>
          </a:prstGeom>
        </p:spPr>
        <p:txBody>
          <a:bodyPr lIns="0" tIns="0" rIns="0" bIns="0" rtlCol="0" anchor="t">
            <a:spAutoFit/>
          </a:bodyPr>
          <a:lstStyle/>
          <a:p>
            <a:pPr algn="r">
              <a:lnSpc>
                <a:spcPts val="2160"/>
              </a:lnSpc>
            </a:pPr>
            <a:r>
              <a:rPr lang="en-US" sz="1400">
                <a:solidFill>
                  <a:schemeClr val="bg1"/>
                </a:solidFill>
                <a:latin typeface="Montserrat"/>
              </a:rPr>
              <a:t>PAGE | </a:t>
            </a:r>
            <a:fld id="{01CA991C-EC7D-491C-930E-709510496279}" type="slidenum">
              <a:rPr lang="en-US" sz="1400" smtClean="0">
                <a:solidFill>
                  <a:schemeClr val="bg1"/>
                </a:solidFill>
                <a:latin typeface="Montserrat"/>
              </a:rPr>
              <a:t>7</a:t>
            </a:fld>
            <a:endParaRPr lang="en-US" sz="1400">
              <a:solidFill>
                <a:schemeClr val="bg1"/>
              </a:solidFill>
              <a:latin typeface="Montserra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38B96EEB-B49B-F908-D159-FFE81FFD2859}"/>
              </a:ext>
            </a:extLst>
          </p:cNvPr>
          <p:cNvSpPr txBox="1"/>
          <p:nvPr/>
        </p:nvSpPr>
        <p:spPr>
          <a:xfrm>
            <a:off x="10204989" y="4555629"/>
            <a:ext cx="4534053" cy="832279"/>
          </a:xfrm>
          <a:prstGeom prst="rect">
            <a:avLst/>
          </a:prstGeom>
          <a:noFill/>
        </p:spPr>
        <p:txBody>
          <a:bodyPr wrap="square">
            <a:spAutoFit/>
          </a:bodyPr>
          <a:lstStyle/>
          <a:p>
            <a:pPr algn="ctr">
              <a:lnSpc>
                <a:spcPts val="7128"/>
              </a:lnSpc>
            </a:pPr>
            <a:r>
              <a:rPr lang="en-US" u="sng">
                <a:solidFill>
                  <a:schemeClr val="bg1"/>
                </a:solidFill>
                <a:latin typeface="Montserrat Bold"/>
              </a:rPr>
              <a:t>Focused: Corridor, Neighborhood</a:t>
            </a:r>
          </a:p>
        </p:txBody>
      </p:sp>
      <p:sp>
        <p:nvSpPr>
          <p:cNvPr id="17" name="TextBox 6">
            <a:extLst>
              <a:ext uri="{FF2B5EF4-FFF2-40B4-BE49-F238E27FC236}">
                <a16:creationId xmlns:a16="http://schemas.microsoft.com/office/drawing/2014/main" id="{B35C3761-34EA-B115-AAA2-84D88CBF8676}"/>
              </a:ext>
            </a:extLst>
          </p:cNvPr>
          <p:cNvSpPr txBox="1"/>
          <p:nvPr/>
        </p:nvSpPr>
        <p:spPr>
          <a:xfrm>
            <a:off x="818557" y="580166"/>
            <a:ext cx="12867000" cy="1846659"/>
          </a:xfrm>
          <a:prstGeom prst="rect">
            <a:avLst/>
          </a:prstGeom>
        </p:spPr>
        <p:txBody>
          <a:bodyPr lIns="0" tIns="0" rIns="0" bIns="0" rtlCol="0" anchor="t">
            <a:spAutoFit/>
          </a:bodyPr>
          <a:lstStyle/>
          <a:p>
            <a:pPr algn="l">
              <a:lnSpc>
                <a:spcPts val="7200"/>
              </a:lnSpc>
            </a:pPr>
            <a:r>
              <a:rPr lang="en-US" sz="6600">
                <a:solidFill>
                  <a:srgbClr val="FFFFFF"/>
                </a:solidFill>
                <a:latin typeface="Montserrat Bold"/>
              </a:rPr>
              <a:t>The Broader </a:t>
            </a:r>
            <a:br>
              <a:rPr lang="en-US" sz="6600">
                <a:solidFill>
                  <a:srgbClr val="FFFFFF"/>
                </a:solidFill>
                <a:latin typeface="Montserrat Bold"/>
              </a:rPr>
            </a:br>
            <a:r>
              <a:rPr lang="en-US" sz="6600">
                <a:solidFill>
                  <a:srgbClr val="F5A31D"/>
                </a:solidFill>
                <a:latin typeface="Montserrat Bold"/>
              </a:rPr>
              <a:t>Context</a:t>
            </a:r>
          </a:p>
        </p:txBody>
      </p:sp>
      <p:pic>
        <p:nvPicPr>
          <p:cNvPr id="21" name="Picture 20" descr="A white text on a black background&#10;&#10;Description automatically generated">
            <a:extLst>
              <a:ext uri="{FF2B5EF4-FFF2-40B4-BE49-F238E27FC236}">
                <a16:creationId xmlns:a16="http://schemas.microsoft.com/office/drawing/2014/main" id="{D73C44EC-FDFF-A5EB-E1DD-D89CB7845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8537" y="1736825"/>
            <a:ext cx="3326956" cy="1180764"/>
          </a:xfrm>
          <a:prstGeom prst="rect">
            <a:avLst/>
          </a:prstGeom>
        </p:spPr>
      </p:pic>
      <p:sp>
        <p:nvSpPr>
          <p:cNvPr id="22" name="Isosceles Triangle 21">
            <a:extLst>
              <a:ext uri="{FF2B5EF4-FFF2-40B4-BE49-F238E27FC236}">
                <a16:creationId xmlns:a16="http://schemas.microsoft.com/office/drawing/2014/main" id="{41703437-0C64-9E08-CF84-6A6591C5BF9C}"/>
              </a:ext>
            </a:extLst>
          </p:cNvPr>
          <p:cNvSpPr/>
          <p:nvPr/>
        </p:nvSpPr>
        <p:spPr>
          <a:xfrm rot="10800000">
            <a:off x="7474587" y="689697"/>
            <a:ext cx="9994856" cy="8722556"/>
          </a:xfrm>
          <a:prstGeom prst="triangle">
            <a:avLst/>
          </a:prstGeom>
          <a:noFill/>
          <a:ln w="76200">
            <a:solidFill>
              <a:srgbClr val="F5A3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2D7F5B9C-B802-07ED-12B6-5197C7294FB3}"/>
              </a:ext>
            </a:extLst>
          </p:cNvPr>
          <p:cNvCxnSpPr>
            <a:cxnSpLocks/>
          </p:cNvCxnSpPr>
          <p:nvPr/>
        </p:nvCxnSpPr>
        <p:spPr>
          <a:xfrm>
            <a:off x="8881090" y="3184966"/>
            <a:ext cx="7181850" cy="0"/>
          </a:xfrm>
          <a:prstGeom prst="line">
            <a:avLst/>
          </a:prstGeom>
          <a:ln w="4127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3796B5-DA80-1A73-3514-630CA7518D20}"/>
              </a:ext>
            </a:extLst>
          </p:cNvPr>
          <p:cNvCxnSpPr>
            <a:cxnSpLocks/>
          </p:cNvCxnSpPr>
          <p:nvPr/>
        </p:nvCxnSpPr>
        <p:spPr>
          <a:xfrm>
            <a:off x="9852640" y="4788839"/>
            <a:ext cx="5238750" cy="0"/>
          </a:xfrm>
          <a:prstGeom prst="line">
            <a:avLst/>
          </a:prstGeom>
          <a:ln w="4127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E465CC4-D172-E3CE-400B-5661EDE3C0EB}"/>
              </a:ext>
            </a:extLst>
          </p:cNvPr>
          <p:cNvSpPr txBox="1"/>
          <p:nvPr/>
        </p:nvSpPr>
        <p:spPr>
          <a:xfrm>
            <a:off x="8550394" y="580166"/>
            <a:ext cx="7843242" cy="889282"/>
          </a:xfrm>
          <a:prstGeom prst="rect">
            <a:avLst/>
          </a:prstGeom>
          <a:noFill/>
        </p:spPr>
        <p:txBody>
          <a:bodyPr wrap="square">
            <a:spAutoFit/>
          </a:bodyPr>
          <a:lstStyle/>
          <a:p>
            <a:pPr algn="ctr">
              <a:lnSpc>
                <a:spcPts val="7128"/>
              </a:lnSpc>
            </a:pPr>
            <a:r>
              <a:rPr lang="en-US" sz="3200" u="sng">
                <a:solidFill>
                  <a:schemeClr val="bg1"/>
                </a:solidFill>
                <a:latin typeface="Montserrat Bold"/>
              </a:rPr>
              <a:t>Comprehensive + Countywide</a:t>
            </a:r>
          </a:p>
        </p:txBody>
      </p:sp>
      <p:sp>
        <p:nvSpPr>
          <p:cNvPr id="39" name="TextBox 38">
            <a:extLst>
              <a:ext uri="{FF2B5EF4-FFF2-40B4-BE49-F238E27FC236}">
                <a16:creationId xmlns:a16="http://schemas.microsoft.com/office/drawing/2014/main" id="{7F2B1A59-B536-3BD5-77DA-588041E71253}"/>
              </a:ext>
            </a:extLst>
          </p:cNvPr>
          <p:cNvSpPr txBox="1"/>
          <p:nvPr/>
        </p:nvSpPr>
        <p:spPr>
          <a:xfrm>
            <a:off x="9662140" y="2965918"/>
            <a:ext cx="5619750" cy="851259"/>
          </a:xfrm>
          <a:prstGeom prst="rect">
            <a:avLst/>
          </a:prstGeom>
          <a:noFill/>
        </p:spPr>
        <p:txBody>
          <a:bodyPr wrap="square">
            <a:spAutoFit/>
          </a:bodyPr>
          <a:lstStyle/>
          <a:p>
            <a:pPr algn="ctr">
              <a:lnSpc>
                <a:spcPts val="7128"/>
              </a:lnSpc>
            </a:pPr>
            <a:r>
              <a:rPr lang="en-US" sz="2400" u="sng">
                <a:solidFill>
                  <a:schemeClr val="bg1"/>
                </a:solidFill>
                <a:latin typeface="Montserrat Bold"/>
              </a:rPr>
              <a:t>Specific to an Area</a:t>
            </a:r>
          </a:p>
        </p:txBody>
      </p:sp>
      <p:pic>
        <p:nvPicPr>
          <p:cNvPr id="41" name="Picture 40" descr="A black background with green and blue text&#10;&#10;Description automatically generated">
            <a:extLst>
              <a:ext uri="{FF2B5EF4-FFF2-40B4-BE49-F238E27FC236}">
                <a16:creationId xmlns:a16="http://schemas.microsoft.com/office/drawing/2014/main" id="{F59B7125-C467-A839-C930-6056B8AD7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871" y="5674221"/>
            <a:ext cx="2082288" cy="1616240"/>
          </a:xfrm>
          <a:prstGeom prst="rect">
            <a:avLst/>
          </a:prstGeom>
        </p:spPr>
      </p:pic>
      <p:sp>
        <p:nvSpPr>
          <p:cNvPr id="46" name="TextBox 45">
            <a:extLst>
              <a:ext uri="{FF2B5EF4-FFF2-40B4-BE49-F238E27FC236}">
                <a16:creationId xmlns:a16="http://schemas.microsoft.com/office/drawing/2014/main" id="{DF8B8759-B190-BF38-56A7-8134CD0E6D97}"/>
              </a:ext>
            </a:extLst>
          </p:cNvPr>
          <p:cNvSpPr txBox="1"/>
          <p:nvPr/>
        </p:nvSpPr>
        <p:spPr>
          <a:xfrm>
            <a:off x="9662140" y="3923295"/>
            <a:ext cx="5619750" cy="461665"/>
          </a:xfrm>
          <a:prstGeom prst="rect">
            <a:avLst/>
          </a:prstGeom>
          <a:noFill/>
        </p:spPr>
        <p:txBody>
          <a:bodyPr wrap="square" rtlCol="0">
            <a:spAutoFit/>
          </a:bodyPr>
          <a:lstStyle/>
          <a:p>
            <a:r>
              <a:rPr lang="en-US" sz="2400">
                <a:solidFill>
                  <a:srgbClr val="4E9EC9"/>
                </a:solidFill>
                <a:latin typeface="Montserrat ExtraBold" panose="00000900000000000000" pitchFamily="50" charset="0"/>
              </a:rPr>
              <a:t>NORTHEAST AREA MASTER PLAN</a:t>
            </a:r>
          </a:p>
        </p:txBody>
      </p:sp>
      <p:sp>
        <p:nvSpPr>
          <p:cNvPr id="53" name="TextBox 7">
            <a:extLst>
              <a:ext uri="{FF2B5EF4-FFF2-40B4-BE49-F238E27FC236}">
                <a16:creationId xmlns:a16="http://schemas.microsoft.com/office/drawing/2014/main" id="{12068788-17C8-D7D7-B8F0-60F19387AD1F}"/>
              </a:ext>
            </a:extLst>
          </p:cNvPr>
          <p:cNvSpPr txBox="1"/>
          <p:nvPr/>
        </p:nvSpPr>
        <p:spPr>
          <a:xfrm>
            <a:off x="602860" y="4427726"/>
            <a:ext cx="6024434" cy="2077492"/>
          </a:xfrm>
          <a:prstGeom prst="rect">
            <a:avLst/>
          </a:prstGeom>
        </p:spPr>
        <p:txBody>
          <a:bodyPr wrap="square" lIns="0" tIns="0" rIns="0" bIns="0" rtlCol="0" anchor="t">
            <a:spAutoFit/>
          </a:bodyPr>
          <a:lstStyle/>
          <a:p>
            <a:pPr marL="488315" lvl="1" indent="-243840" algn="l">
              <a:spcAft>
                <a:spcPts val="3000"/>
              </a:spcAft>
              <a:buFont typeface="Arial"/>
              <a:buChar char="•"/>
            </a:pPr>
            <a:r>
              <a:rPr lang="en-US" sz="2700">
                <a:solidFill>
                  <a:srgbClr val="FFFFFF"/>
                </a:solidFill>
                <a:latin typeface="Montserrat"/>
                <a:ea typeface="+mn-lt"/>
                <a:cs typeface="+mn-lt"/>
              </a:rPr>
              <a:t>Plan hierarchy establishes a broader vision which becomes more specific as focused plans address corridors and our neighborhoods.</a:t>
            </a:r>
          </a:p>
        </p:txBody>
      </p:sp>
      <p:sp>
        <p:nvSpPr>
          <p:cNvPr id="54" name="TextBox 63">
            <a:extLst>
              <a:ext uri="{FF2B5EF4-FFF2-40B4-BE49-F238E27FC236}">
                <a16:creationId xmlns:a16="http://schemas.microsoft.com/office/drawing/2014/main" id="{B9BD427D-2B0E-1A3D-0FE2-B5D79DE1DE3A}"/>
              </a:ext>
            </a:extLst>
          </p:cNvPr>
          <p:cNvSpPr txBox="1"/>
          <p:nvPr/>
        </p:nvSpPr>
        <p:spPr>
          <a:xfrm>
            <a:off x="13766175" y="7609276"/>
            <a:ext cx="4022619" cy="620298"/>
          </a:xfrm>
          <a:prstGeom prst="rect">
            <a:avLst/>
          </a:prstGeom>
        </p:spPr>
        <p:txBody>
          <a:bodyPr wrap="square" lIns="0" tIns="0" rIns="0" bIns="0" rtlCol="0" anchor="t">
            <a:spAutoFit/>
          </a:bodyPr>
          <a:lstStyle/>
          <a:p>
            <a:pPr>
              <a:lnSpc>
                <a:spcPts val="2520"/>
              </a:lnSpc>
            </a:pPr>
            <a:r>
              <a:rPr lang="en-US">
                <a:solidFill>
                  <a:srgbClr val="FFFFFF"/>
                </a:solidFill>
                <a:latin typeface="Lora"/>
              </a:rPr>
              <a:t>Example of the context for </a:t>
            </a:r>
            <a:br>
              <a:rPr lang="en-US">
                <a:solidFill>
                  <a:srgbClr val="FFFFFF"/>
                </a:solidFill>
                <a:latin typeface="Lora"/>
              </a:rPr>
            </a:br>
            <a:r>
              <a:rPr lang="en-US">
                <a:solidFill>
                  <a:srgbClr val="FFFFFF"/>
                </a:solidFill>
                <a:latin typeface="Lora"/>
              </a:rPr>
              <a:t>adopted plans across KCK.</a:t>
            </a:r>
          </a:p>
        </p:txBody>
      </p:sp>
      <p:sp>
        <p:nvSpPr>
          <p:cNvPr id="55" name="TextBox 3">
            <a:extLst>
              <a:ext uri="{FF2B5EF4-FFF2-40B4-BE49-F238E27FC236}">
                <a16:creationId xmlns:a16="http://schemas.microsoft.com/office/drawing/2014/main" id="{8BE47F43-7A59-B95A-E777-701D9EA17A35}"/>
              </a:ext>
            </a:extLst>
          </p:cNvPr>
          <p:cNvSpPr txBox="1"/>
          <p:nvPr/>
        </p:nvSpPr>
        <p:spPr>
          <a:xfrm>
            <a:off x="13689234" y="9426416"/>
            <a:ext cx="4008120" cy="253787"/>
          </a:xfrm>
          <a:prstGeom prst="rect">
            <a:avLst/>
          </a:prstGeom>
        </p:spPr>
        <p:txBody>
          <a:bodyPr lIns="0" tIns="0" rIns="0" bIns="0" rtlCol="0" anchor="t">
            <a:spAutoFit/>
          </a:bodyPr>
          <a:lstStyle/>
          <a:p>
            <a:pPr algn="r">
              <a:lnSpc>
                <a:spcPts val="2160"/>
              </a:lnSpc>
            </a:pPr>
            <a:r>
              <a:rPr lang="en-US" sz="1400">
                <a:solidFill>
                  <a:srgbClr val="FFFFFF"/>
                </a:solidFill>
                <a:latin typeface="Montserrat"/>
              </a:rPr>
              <a:t>PAGE | </a:t>
            </a:r>
            <a:fld id="{01CA991C-EC7D-491C-930E-709510496279}" type="slidenum">
              <a:rPr lang="en-US" sz="1400" smtClean="0">
                <a:solidFill>
                  <a:srgbClr val="F5A31D"/>
                </a:solidFill>
                <a:latin typeface="Montserrat"/>
              </a:rPr>
              <a:t>8</a:t>
            </a:fld>
            <a:endParaRPr lang="en-US" sz="1400">
              <a:solidFill>
                <a:srgbClr val="F5A31D"/>
              </a:solidFill>
              <a:latin typeface="Montserrat"/>
            </a:endParaRPr>
          </a:p>
        </p:txBody>
      </p:sp>
      <p:sp>
        <p:nvSpPr>
          <p:cNvPr id="56" name="Freeform 12">
            <a:extLst>
              <a:ext uri="{FF2B5EF4-FFF2-40B4-BE49-F238E27FC236}">
                <a16:creationId xmlns:a16="http://schemas.microsoft.com/office/drawing/2014/main" id="{2C3A6863-86A7-5630-851B-CBD2F713B7B9}"/>
              </a:ext>
            </a:extLst>
          </p:cNvPr>
          <p:cNvSpPr/>
          <p:nvPr/>
        </p:nvSpPr>
        <p:spPr>
          <a:xfrm>
            <a:off x="499206" y="82677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5"/>
            <a:stretch>
              <a:fillRect l="5028" r="-5028"/>
            </a:stretch>
          </a:blipFill>
        </p:spPr>
        <p:txBody>
          <a:bodyPr/>
          <a:lstStyle/>
          <a:p>
            <a:endParaRPr lang="en-US"/>
          </a:p>
        </p:txBody>
      </p:sp>
    </p:spTree>
    <p:extLst>
      <p:ext uri="{BB962C8B-B14F-4D97-AF65-F5344CB8AC3E}">
        <p14:creationId xmlns:p14="http://schemas.microsoft.com/office/powerpoint/2010/main" val="1370766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204A"/>
        </a:solidFill>
        <a:effectLst/>
      </p:bgPr>
    </p:bg>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AD41FA7F-17AD-C64F-E0A8-3E0C5290DD7D}"/>
              </a:ext>
            </a:extLst>
          </p:cNvPr>
          <p:cNvGraphicFramePr>
            <a:graphicFrameLocks noGrp="1"/>
          </p:cNvGraphicFramePr>
          <p:nvPr>
            <p:extLst>
              <p:ext uri="{D42A27DB-BD31-4B8C-83A1-F6EECF244321}">
                <p14:modId xmlns:p14="http://schemas.microsoft.com/office/powerpoint/2010/main" val="821215346"/>
              </p:ext>
            </p:extLst>
          </p:nvPr>
        </p:nvGraphicFramePr>
        <p:xfrm>
          <a:off x="9764648" y="1337658"/>
          <a:ext cx="7769227" cy="6429627"/>
        </p:xfrm>
        <a:graphic>
          <a:graphicData uri="http://schemas.openxmlformats.org/drawingml/2006/table">
            <a:tbl>
              <a:tblPr bandRow="1">
                <a:tableStyleId>{5C22544A-7EE6-4342-B048-85BDC9FD1C3A}</a:tableStyleId>
              </a:tblPr>
              <a:tblGrid>
                <a:gridCol w="1596468">
                  <a:extLst>
                    <a:ext uri="{9D8B030D-6E8A-4147-A177-3AD203B41FA5}">
                      <a16:colId xmlns:a16="http://schemas.microsoft.com/office/drawing/2014/main" val="2504704758"/>
                    </a:ext>
                  </a:extLst>
                </a:gridCol>
                <a:gridCol w="6172759">
                  <a:extLst>
                    <a:ext uri="{9D8B030D-6E8A-4147-A177-3AD203B41FA5}">
                      <a16:colId xmlns:a16="http://schemas.microsoft.com/office/drawing/2014/main" val="1103414064"/>
                    </a:ext>
                  </a:extLst>
                </a:gridCol>
              </a:tblGrid>
              <a:tr h="1993677">
                <a:tc>
                  <a:txBody>
                    <a:bodyPr/>
                    <a:lstStyle/>
                    <a:p>
                      <a:pPr marL="0" marR="0" lvl="0" indent="0" algn="l">
                        <a:lnSpc>
                          <a:spcPct val="100000"/>
                        </a:lnSpc>
                        <a:spcBef>
                          <a:spcPts val="0"/>
                        </a:spcBef>
                        <a:spcAft>
                          <a:spcPts val="0"/>
                        </a:spcAft>
                        <a:buNone/>
                      </a:pPr>
                      <a:r>
                        <a:rPr lang="en-US" sz="1800" b="0" i="0" u="none" strike="noStrike" noProof="0">
                          <a:solidFill>
                            <a:srgbClr val="D69BC9"/>
                          </a:solidFill>
                          <a:latin typeface="Montserrat ExtraBold"/>
                        </a:rPr>
                        <a:t>UG Leadership</a:t>
                      </a:r>
                    </a:p>
                  </a:txBody>
                  <a:tcPr anchor="ctr">
                    <a:noFill/>
                  </a:tcPr>
                </a:tc>
                <a:tc>
                  <a:txBody>
                    <a:bodyPr/>
                    <a:lstStyle/>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Housing and Economic Development Presentation Special Session (March)</a:t>
                      </a:r>
                    </a:p>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PlanKCK Update Presentations to BOC</a:t>
                      </a:r>
                    </a:p>
                    <a:p>
                      <a:pPr marL="575945" marR="0" lvl="2" indent="0" algn="l">
                        <a:lnSpc>
                          <a:spcPct val="100000"/>
                        </a:lnSpc>
                        <a:spcBef>
                          <a:spcPts val="0"/>
                        </a:spcBef>
                        <a:spcAft>
                          <a:spcPts val="0"/>
                        </a:spcAft>
                        <a:buClr>
                          <a:srgbClr val="000000"/>
                        </a:buClr>
                        <a:buFont typeface="Arial" panose="020B0604020202020204" pitchFamily="34" charset="0"/>
                        <a:buNone/>
                      </a:pPr>
                      <a:r>
                        <a:rPr lang="en-US" sz="1600" b="0" i="0" u="none" strike="noStrike" noProof="0">
                          <a:solidFill>
                            <a:srgbClr val="FFFFFF"/>
                          </a:solidFill>
                          <a:latin typeface="Lora"/>
                        </a:rPr>
                        <a:t>General Engagement (August)</a:t>
                      </a:r>
                    </a:p>
                    <a:p>
                      <a:pPr marL="575945" marR="0" lvl="2" indent="0" algn="l">
                        <a:lnSpc>
                          <a:spcPct val="100000"/>
                        </a:lnSpc>
                        <a:spcBef>
                          <a:spcPts val="0"/>
                        </a:spcBef>
                        <a:spcAft>
                          <a:spcPts val="0"/>
                        </a:spcAft>
                        <a:buClr>
                          <a:srgbClr val="000000"/>
                        </a:buClr>
                        <a:buFont typeface="Arial" panose="020B0604020202020204" pitchFamily="34" charset="0"/>
                        <a:buNone/>
                      </a:pPr>
                      <a:r>
                        <a:rPr lang="en-US" sz="1600" b="0" i="0" u="none" strike="noStrike" noProof="0">
                          <a:solidFill>
                            <a:srgbClr val="FFFFFF"/>
                          </a:solidFill>
                          <a:latin typeface="Lora"/>
                        </a:rPr>
                        <a:t>Economic Development (September)</a:t>
                      </a:r>
                    </a:p>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PlanKCK Overview to Planning Commission (October)</a:t>
                      </a:r>
                    </a:p>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Dept. Director Conversations (May through present)</a:t>
                      </a:r>
                    </a:p>
                  </a:txBody>
                  <a:tcPr anchor="ctr">
                    <a:noFill/>
                  </a:tcPr>
                </a:tc>
                <a:extLst>
                  <a:ext uri="{0D108BD9-81ED-4DB2-BD59-A6C34878D82A}">
                    <a16:rowId xmlns:a16="http://schemas.microsoft.com/office/drawing/2014/main" val="3154873241"/>
                  </a:ext>
                </a:extLst>
              </a:tr>
              <a:tr h="2093372">
                <a:tc>
                  <a:txBody>
                    <a:bodyPr/>
                    <a:lstStyle/>
                    <a:p>
                      <a:pPr lvl="0">
                        <a:lnSpc>
                          <a:spcPct val="100000"/>
                        </a:lnSpc>
                        <a:buNone/>
                      </a:pPr>
                      <a:r>
                        <a:rPr lang="en-US" sz="1800" b="0" i="0" u="none" strike="noStrike" noProof="0">
                          <a:solidFill>
                            <a:srgbClr val="4AAD4B"/>
                          </a:solidFill>
                          <a:latin typeface="Montserrat ExtraBold"/>
                        </a:rPr>
                        <a:t>Hosted Events</a:t>
                      </a:r>
                      <a:endParaRPr lang="en-US" sz="1800">
                        <a:latin typeface="Montserrat ExtraBold"/>
                      </a:endParaRPr>
                    </a:p>
                  </a:txBody>
                  <a:tcPr anchor="ctr">
                    <a:noFill/>
                  </a:tcPr>
                </a:tc>
                <a:tc>
                  <a:txBody>
                    <a:bodyPr/>
                    <a:lstStyle/>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Neighborhood Resiliency Roundtable (April)</a:t>
                      </a:r>
                    </a:p>
                    <a:p>
                      <a:pPr marL="215900" marR="0" lvl="1" indent="0" algn="l">
                        <a:lnSpc>
                          <a:spcPct val="100000"/>
                        </a:lnSpc>
                        <a:spcBef>
                          <a:spcPts val="0"/>
                        </a:spcBef>
                        <a:spcAft>
                          <a:spcPts val="0"/>
                        </a:spcAft>
                        <a:buNone/>
                      </a:pPr>
                      <a:r>
                        <a:rPr lang="en-US" sz="1600" b="0" i="0" u="none" strike="noStrike" noProof="0">
                          <a:solidFill>
                            <a:srgbClr val="FFFFFF"/>
                          </a:solidFill>
                          <a:latin typeface="Lora"/>
                        </a:rPr>
                        <a:t>Vision Summit (May)</a:t>
                      </a:r>
                    </a:p>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Pizza &amp; Planning (Spring)</a:t>
                      </a:r>
                    </a:p>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Innovation Lab (June)</a:t>
                      </a:r>
                    </a:p>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Focus Groups (Summer to present)</a:t>
                      </a:r>
                    </a:p>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Spanish Language Event (July)</a:t>
                      </a:r>
                    </a:p>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Community Prosperity Roundtable (August)</a:t>
                      </a:r>
                    </a:p>
                    <a:p>
                      <a:pPr marL="215900"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Brokers Roundtable (August)</a:t>
                      </a:r>
                    </a:p>
                  </a:txBody>
                  <a:tcPr anchor="ctr">
                    <a:noFill/>
                  </a:tcPr>
                </a:tc>
                <a:extLst>
                  <a:ext uri="{0D108BD9-81ED-4DB2-BD59-A6C34878D82A}">
                    <a16:rowId xmlns:a16="http://schemas.microsoft.com/office/drawing/2014/main" val="2087080579"/>
                  </a:ext>
                </a:extLst>
              </a:tr>
              <a:tr h="2342578">
                <a:tc>
                  <a:txBody>
                    <a:bodyPr/>
                    <a:lstStyle/>
                    <a:p>
                      <a:pPr lvl="0">
                        <a:lnSpc>
                          <a:spcPct val="100000"/>
                        </a:lnSpc>
                        <a:buNone/>
                      </a:pPr>
                      <a:r>
                        <a:rPr lang="en-US" sz="1800" b="0" i="0" u="none" strike="noStrike" noProof="0">
                          <a:solidFill>
                            <a:srgbClr val="FA5906"/>
                          </a:solidFill>
                          <a:latin typeface="Montserrat ExtraBold"/>
                        </a:rPr>
                        <a:t>Attended Events</a:t>
                      </a:r>
                      <a:endParaRPr lang="en-US" sz="1800">
                        <a:latin typeface="Montserrat ExtraBold"/>
                      </a:endParaRPr>
                    </a:p>
                  </a:txBody>
                  <a:tcPr anchor="ctr">
                    <a:noFill/>
                  </a:tcPr>
                </a:tc>
                <a:tc>
                  <a:txBody>
                    <a:bodyPr/>
                    <a:lstStyle/>
                    <a:p>
                      <a:pPr marL="203835"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Third Friday Art Walk</a:t>
                      </a:r>
                    </a:p>
                    <a:p>
                      <a:pPr marL="203835"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La Placita</a:t>
                      </a:r>
                    </a:p>
                    <a:p>
                      <a:pPr marL="203835"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Shepherd’s Center Strategic Planning</a:t>
                      </a:r>
                    </a:p>
                    <a:p>
                      <a:pPr marL="203835"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New Roots for Refugees</a:t>
                      </a:r>
                    </a:p>
                    <a:p>
                      <a:pPr marL="203835"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Boston Daniels Park Planning </a:t>
                      </a:r>
                    </a:p>
                    <a:p>
                      <a:pPr marL="203835"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Back to School Event</a:t>
                      </a:r>
                    </a:p>
                    <a:p>
                      <a:pPr marL="203835"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Rosedale Concert in the Park</a:t>
                      </a:r>
                    </a:p>
                    <a:p>
                      <a:pPr marL="203835"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Wyandotte Roundtable</a:t>
                      </a:r>
                    </a:p>
                    <a:p>
                      <a:pPr marL="203835" marR="0" lvl="1" indent="0" algn="l">
                        <a:lnSpc>
                          <a:spcPct val="100000"/>
                        </a:lnSpc>
                        <a:spcBef>
                          <a:spcPts val="0"/>
                        </a:spcBef>
                        <a:spcAft>
                          <a:spcPts val="0"/>
                        </a:spcAft>
                        <a:buClr>
                          <a:srgbClr val="000000"/>
                        </a:buClr>
                        <a:buNone/>
                      </a:pPr>
                      <a:r>
                        <a:rPr lang="en-US" sz="1600" b="0" i="0" u="none" strike="noStrike" noProof="0">
                          <a:solidFill>
                            <a:srgbClr val="FFFFFF"/>
                          </a:solidFill>
                          <a:latin typeface="Lora"/>
                        </a:rPr>
                        <a:t>Groundwork Jersey Creek Kick-off</a:t>
                      </a:r>
                    </a:p>
                  </a:txBody>
                  <a:tcPr anchor="ctr">
                    <a:noFill/>
                  </a:tcPr>
                </a:tc>
                <a:extLst>
                  <a:ext uri="{0D108BD9-81ED-4DB2-BD59-A6C34878D82A}">
                    <a16:rowId xmlns:a16="http://schemas.microsoft.com/office/drawing/2014/main" val="312821389"/>
                  </a:ext>
                </a:extLst>
              </a:tr>
            </a:tbl>
          </a:graphicData>
        </a:graphic>
      </p:graphicFrame>
      <p:cxnSp>
        <p:nvCxnSpPr>
          <p:cNvPr id="27" name="Straight Arrow Connector 26">
            <a:extLst>
              <a:ext uri="{FF2B5EF4-FFF2-40B4-BE49-F238E27FC236}">
                <a16:creationId xmlns:a16="http://schemas.microsoft.com/office/drawing/2014/main" id="{FCDC6D41-BCC6-1C5A-411B-A8DFE0ADD034}"/>
              </a:ext>
            </a:extLst>
          </p:cNvPr>
          <p:cNvCxnSpPr/>
          <p:nvPr/>
        </p:nvCxnSpPr>
        <p:spPr>
          <a:xfrm>
            <a:off x="8011109" y="8775412"/>
            <a:ext cx="9899650" cy="1587"/>
          </a:xfrm>
          <a:prstGeom prst="straightConnector1">
            <a:avLst/>
          </a:prstGeom>
          <a:ln w="28575">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96DC9A7-929D-8506-F5F0-D178A89F2DBF}"/>
              </a:ext>
            </a:extLst>
          </p:cNvPr>
          <p:cNvSpPr/>
          <p:nvPr/>
        </p:nvSpPr>
        <p:spPr>
          <a:xfrm>
            <a:off x="7936463" y="8699212"/>
            <a:ext cx="142875" cy="158750"/>
          </a:xfrm>
          <a:prstGeom prst="ellipse">
            <a:avLst/>
          </a:prstGeom>
          <a:solidFill>
            <a:srgbClr val="F5A3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45D5FC6-6ED4-EF08-4B3E-E129720C3834}"/>
              </a:ext>
            </a:extLst>
          </p:cNvPr>
          <p:cNvSpPr/>
          <p:nvPr/>
        </p:nvSpPr>
        <p:spPr>
          <a:xfrm>
            <a:off x="10770150" y="8699212"/>
            <a:ext cx="142875" cy="158750"/>
          </a:xfrm>
          <a:prstGeom prst="ellipse">
            <a:avLst/>
          </a:prstGeom>
          <a:solidFill>
            <a:srgbClr val="F5A3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C5923BB-E6F7-4505-7DB2-1DF87668D0EB}"/>
              </a:ext>
            </a:extLst>
          </p:cNvPr>
          <p:cNvSpPr/>
          <p:nvPr/>
        </p:nvSpPr>
        <p:spPr>
          <a:xfrm>
            <a:off x="14262650" y="8683337"/>
            <a:ext cx="142875" cy="158750"/>
          </a:xfrm>
          <a:prstGeom prst="ellipse">
            <a:avLst/>
          </a:prstGeom>
          <a:solidFill>
            <a:srgbClr val="F5A3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741E3C0-BC19-2A07-6FEE-FDD8225A5343}"/>
              </a:ext>
            </a:extLst>
          </p:cNvPr>
          <p:cNvSpPr/>
          <p:nvPr/>
        </p:nvSpPr>
        <p:spPr>
          <a:xfrm>
            <a:off x="15977150" y="8699212"/>
            <a:ext cx="142875" cy="158750"/>
          </a:xfrm>
          <a:prstGeom prst="ellipse">
            <a:avLst/>
          </a:prstGeom>
          <a:solidFill>
            <a:srgbClr val="F5A3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7FFFB4D-CD54-0F2D-57EE-139D0880E35F}"/>
              </a:ext>
            </a:extLst>
          </p:cNvPr>
          <p:cNvSpPr txBox="1"/>
          <p:nvPr/>
        </p:nvSpPr>
        <p:spPr>
          <a:xfrm>
            <a:off x="12884172" y="8897650"/>
            <a:ext cx="28998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F5A31D"/>
                </a:solidFill>
                <a:latin typeface="Montserrat"/>
                <a:ea typeface="Calibri"/>
                <a:cs typeface="Calibri"/>
              </a:rPr>
              <a:t>October 28</a:t>
            </a:r>
          </a:p>
          <a:p>
            <a:pPr algn="ctr"/>
            <a:r>
              <a:rPr lang="en-US" sz="1600">
                <a:solidFill>
                  <a:schemeClr val="bg1"/>
                </a:solidFill>
                <a:latin typeface="Montserrat"/>
                <a:ea typeface="Calibri"/>
                <a:cs typeface="Calibri"/>
              </a:rPr>
              <a:t>Neighborhood Summit</a:t>
            </a:r>
            <a:endParaRPr lang="en-US">
              <a:solidFill>
                <a:schemeClr val="bg1"/>
              </a:solidFill>
            </a:endParaRPr>
          </a:p>
        </p:txBody>
      </p:sp>
      <p:sp>
        <p:nvSpPr>
          <p:cNvPr id="33" name="TextBox 32">
            <a:extLst>
              <a:ext uri="{FF2B5EF4-FFF2-40B4-BE49-F238E27FC236}">
                <a16:creationId xmlns:a16="http://schemas.microsoft.com/office/drawing/2014/main" id="{BFF78069-B9CA-31F1-62B3-3F8900639BE1}"/>
              </a:ext>
            </a:extLst>
          </p:cNvPr>
          <p:cNvSpPr txBox="1"/>
          <p:nvPr/>
        </p:nvSpPr>
        <p:spPr>
          <a:xfrm>
            <a:off x="8658777" y="8127712"/>
            <a:ext cx="43656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F5A31D"/>
                </a:solidFill>
                <a:latin typeface="Montserrat"/>
                <a:ea typeface="Calibri"/>
                <a:cs typeface="Calibri"/>
              </a:rPr>
              <a:t>May - Present 2023</a:t>
            </a:r>
            <a:endParaRPr lang="en-US"/>
          </a:p>
          <a:p>
            <a:pPr algn="ctr"/>
            <a:r>
              <a:rPr lang="en-US" sz="1600">
                <a:solidFill>
                  <a:schemeClr val="bg1"/>
                </a:solidFill>
                <a:latin typeface="Montserrat"/>
                <a:ea typeface="Calibri"/>
                <a:cs typeface="Calibri"/>
              </a:rPr>
              <a:t>Summer of Outreach</a:t>
            </a:r>
            <a:endParaRPr lang="en-US">
              <a:solidFill>
                <a:schemeClr val="bg1"/>
              </a:solidFill>
              <a:ea typeface="Calibri"/>
              <a:cs typeface="Calibri"/>
            </a:endParaRPr>
          </a:p>
        </p:txBody>
      </p:sp>
      <p:sp>
        <p:nvSpPr>
          <p:cNvPr id="34" name="TextBox 33">
            <a:extLst>
              <a:ext uri="{FF2B5EF4-FFF2-40B4-BE49-F238E27FC236}">
                <a16:creationId xmlns:a16="http://schemas.microsoft.com/office/drawing/2014/main" id="{D16FD8B6-9EF1-895F-B353-B27E0CAB0678}"/>
              </a:ext>
            </a:extLst>
          </p:cNvPr>
          <p:cNvSpPr txBox="1"/>
          <p:nvPr/>
        </p:nvSpPr>
        <p:spPr>
          <a:xfrm>
            <a:off x="3889375" y="301625"/>
            <a:ext cx="1714500" cy="1301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6" name="TextBox 35">
            <a:extLst>
              <a:ext uri="{FF2B5EF4-FFF2-40B4-BE49-F238E27FC236}">
                <a16:creationId xmlns:a16="http://schemas.microsoft.com/office/drawing/2014/main" id="{B50FF40F-951B-D9E5-41C6-7D0428EE1FD0}"/>
              </a:ext>
            </a:extLst>
          </p:cNvPr>
          <p:cNvSpPr txBox="1"/>
          <p:nvPr/>
        </p:nvSpPr>
        <p:spPr>
          <a:xfrm>
            <a:off x="6557985" y="8913524"/>
            <a:ext cx="28998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F5A31D"/>
                </a:solidFill>
                <a:latin typeface="Montserrat"/>
                <a:ea typeface="Calibri"/>
                <a:cs typeface="Calibri"/>
              </a:rPr>
              <a:t>May 2023</a:t>
            </a:r>
            <a:br>
              <a:rPr lang="en-US" sz="1600">
                <a:solidFill>
                  <a:srgbClr val="F5A31D"/>
                </a:solidFill>
                <a:latin typeface="Montserrat"/>
                <a:ea typeface="Calibri"/>
                <a:cs typeface="Calibri"/>
              </a:rPr>
            </a:br>
            <a:r>
              <a:rPr lang="en-US" sz="1600">
                <a:solidFill>
                  <a:schemeClr val="bg1"/>
                </a:solidFill>
                <a:latin typeface="Montserrat"/>
                <a:ea typeface="Calibri"/>
                <a:cs typeface="Calibri"/>
              </a:rPr>
              <a:t>PlanKCK Vision Summit</a:t>
            </a:r>
            <a:endParaRPr lang="en-US">
              <a:solidFill>
                <a:schemeClr val="bg1"/>
              </a:solidFill>
            </a:endParaRPr>
          </a:p>
        </p:txBody>
      </p:sp>
      <p:sp>
        <p:nvSpPr>
          <p:cNvPr id="37" name="TextBox 36">
            <a:extLst>
              <a:ext uri="{FF2B5EF4-FFF2-40B4-BE49-F238E27FC236}">
                <a16:creationId xmlns:a16="http://schemas.microsoft.com/office/drawing/2014/main" id="{551093F9-2C71-430D-8FA0-08D68AAA6775}"/>
              </a:ext>
            </a:extLst>
          </p:cNvPr>
          <p:cNvSpPr txBox="1"/>
          <p:nvPr/>
        </p:nvSpPr>
        <p:spPr>
          <a:xfrm>
            <a:off x="14344672" y="8127712"/>
            <a:ext cx="34078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F5A31D"/>
                </a:solidFill>
                <a:latin typeface="Montserrat"/>
                <a:ea typeface="Calibri"/>
                <a:cs typeface="Calibri"/>
              </a:rPr>
              <a:t>November/December 2023</a:t>
            </a:r>
            <a:endParaRPr lang="en-US">
              <a:solidFill>
                <a:srgbClr val="F5A31D"/>
              </a:solidFill>
            </a:endParaRPr>
          </a:p>
          <a:p>
            <a:pPr algn="ctr"/>
            <a:r>
              <a:rPr lang="en-US" sz="1600">
                <a:solidFill>
                  <a:schemeClr val="bg1"/>
                </a:solidFill>
                <a:latin typeface="Montserrat"/>
                <a:ea typeface="Calibri"/>
                <a:cs typeface="Calibri"/>
              </a:rPr>
              <a:t>Approval Process</a:t>
            </a:r>
            <a:endParaRPr lang="en-US"/>
          </a:p>
        </p:txBody>
      </p:sp>
      <p:sp>
        <p:nvSpPr>
          <p:cNvPr id="38" name="Oval 37">
            <a:extLst>
              <a:ext uri="{FF2B5EF4-FFF2-40B4-BE49-F238E27FC236}">
                <a16:creationId xmlns:a16="http://schemas.microsoft.com/office/drawing/2014/main" id="{F42FBCB5-73B2-2075-5281-F58FA8AF8AC6}"/>
              </a:ext>
            </a:extLst>
          </p:cNvPr>
          <p:cNvSpPr/>
          <p:nvPr/>
        </p:nvSpPr>
        <p:spPr>
          <a:xfrm>
            <a:off x="13580025" y="8683337"/>
            <a:ext cx="142875" cy="158750"/>
          </a:xfrm>
          <a:prstGeom prst="ellipse">
            <a:avLst/>
          </a:prstGeom>
          <a:solidFill>
            <a:srgbClr val="15204A"/>
          </a:solidFill>
          <a:ln>
            <a:solidFill>
              <a:srgbClr val="F5A3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99ED19-855A-5B84-6496-DAFA276BEA32}"/>
              </a:ext>
            </a:extLst>
          </p:cNvPr>
          <p:cNvPicPr>
            <a:picLocks noChangeAspect="1"/>
          </p:cNvPicPr>
          <p:nvPr/>
        </p:nvPicPr>
        <p:blipFill>
          <a:blip r:embed="rId3"/>
          <a:stretch>
            <a:fillRect/>
          </a:stretch>
        </p:blipFill>
        <p:spPr>
          <a:xfrm>
            <a:off x="754125" y="2479317"/>
            <a:ext cx="8648562" cy="5717966"/>
          </a:xfrm>
          <a:prstGeom prst="rect">
            <a:avLst/>
          </a:prstGeom>
        </p:spPr>
      </p:pic>
      <p:sp>
        <p:nvSpPr>
          <p:cNvPr id="9" name="TextBox 6">
            <a:extLst>
              <a:ext uri="{FF2B5EF4-FFF2-40B4-BE49-F238E27FC236}">
                <a16:creationId xmlns:a16="http://schemas.microsoft.com/office/drawing/2014/main" id="{D3CC74C7-62C6-1CCC-23E7-4E32893DD4B3}"/>
              </a:ext>
            </a:extLst>
          </p:cNvPr>
          <p:cNvSpPr txBox="1"/>
          <p:nvPr/>
        </p:nvSpPr>
        <p:spPr>
          <a:xfrm>
            <a:off x="818557" y="580166"/>
            <a:ext cx="12867000" cy="1846659"/>
          </a:xfrm>
          <a:prstGeom prst="rect">
            <a:avLst/>
          </a:prstGeom>
        </p:spPr>
        <p:txBody>
          <a:bodyPr lIns="0" tIns="0" rIns="0" bIns="0" rtlCol="0" anchor="t">
            <a:spAutoFit/>
          </a:bodyPr>
          <a:lstStyle/>
          <a:p>
            <a:pPr algn="l">
              <a:lnSpc>
                <a:spcPts val="7200"/>
              </a:lnSpc>
            </a:pPr>
            <a:r>
              <a:rPr lang="en-US" sz="6600">
                <a:solidFill>
                  <a:srgbClr val="FFFFFF"/>
                </a:solidFill>
                <a:latin typeface="Montserrat Bold"/>
              </a:rPr>
              <a:t>Engagement </a:t>
            </a:r>
            <a:br>
              <a:rPr lang="en-US" sz="6600">
                <a:solidFill>
                  <a:srgbClr val="FFFFFF"/>
                </a:solidFill>
                <a:latin typeface="Montserrat Bold"/>
              </a:rPr>
            </a:br>
            <a:r>
              <a:rPr lang="en-US" sz="6600">
                <a:solidFill>
                  <a:srgbClr val="F5A31D"/>
                </a:solidFill>
                <a:latin typeface="Montserrat Bold"/>
              </a:rPr>
              <a:t>To Date</a:t>
            </a:r>
          </a:p>
        </p:txBody>
      </p:sp>
      <p:sp>
        <p:nvSpPr>
          <p:cNvPr id="2" name="TextBox 3">
            <a:extLst>
              <a:ext uri="{FF2B5EF4-FFF2-40B4-BE49-F238E27FC236}">
                <a16:creationId xmlns:a16="http://schemas.microsoft.com/office/drawing/2014/main" id="{158A206D-8E53-ED6F-D516-22D63A84F1C5}"/>
              </a:ext>
            </a:extLst>
          </p:cNvPr>
          <p:cNvSpPr txBox="1"/>
          <p:nvPr/>
        </p:nvSpPr>
        <p:spPr>
          <a:xfrm>
            <a:off x="13841634" y="9578816"/>
            <a:ext cx="4008120" cy="253787"/>
          </a:xfrm>
          <a:prstGeom prst="rect">
            <a:avLst/>
          </a:prstGeom>
        </p:spPr>
        <p:txBody>
          <a:bodyPr lIns="0" tIns="0" rIns="0" bIns="0" rtlCol="0" anchor="t">
            <a:spAutoFit/>
          </a:bodyPr>
          <a:lstStyle/>
          <a:p>
            <a:pPr algn="r">
              <a:lnSpc>
                <a:spcPts val="2160"/>
              </a:lnSpc>
            </a:pPr>
            <a:r>
              <a:rPr lang="en-US" sz="1400">
                <a:solidFill>
                  <a:srgbClr val="FFFFFF"/>
                </a:solidFill>
                <a:latin typeface="Montserrat"/>
              </a:rPr>
              <a:t>PAGE | </a:t>
            </a:r>
            <a:fld id="{01CA991C-EC7D-491C-930E-709510496279}" type="slidenum">
              <a:rPr lang="en-US" sz="1400" smtClean="0">
                <a:solidFill>
                  <a:srgbClr val="F5A31D"/>
                </a:solidFill>
                <a:latin typeface="Montserrat"/>
              </a:rPr>
              <a:t>9</a:t>
            </a:fld>
            <a:endParaRPr lang="en-US" sz="1400">
              <a:solidFill>
                <a:srgbClr val="F5A31D"/>
              </a:solidFill>
              <a:latin typeface="Montserrat"/>
            </a:endParaRPr>
          </a:p>
        </p:txBody>
      </p:sp>
      <p:sp>
        <p:nvSpPr>
          <p:cNvPr id="3" name="Freeform 12">
            <a:extLst>
              <a:ext uri="{FF2B5EF4-FFF2-40B4-BE49-F238E27FC236}">
                <a16:creationId xmlns:a16="http://schemas.microsoft.com/office/drawing/2014/main" id="{85217468-0A20-A8ED-B161-EE941E4E38A5}"/>
              </a:ext>
            </a:extLst>
          </p:cNvPr>
          <p:cNvSpPr/>
          <p:nvPr/>
        </p:nvSpPr>
        <p:spPr>
          <a:xfrm>
            <a:off x="651606" y="8420100"/>
            <a:ext cx="951435" cy="1574661"/>
          </a:xfrm>
          <a:custGeom>
            <a:avLst/>
            <a:gdLst/>
            <a:ahLst/>
            <a:cxnLst/>
            <a:rect l="l" t="t" r="r" b="b"/>
            <a:pathLst>
              <a:path w="951435" h="1574661">
                <a:moveTo>
                  <a:pt x="0" y="0"/>
                </a:moveTo>
                <a:lnTo>
                  <a:pt x="951435" y="0"/>
                </a:lnTo>
                <a:lnTo>
                  <a:pt x="951435" y="1574661"/>
                </a:lnTo>
                <a:lnTo>
                  <a:pt x="0" y="1574661"/>
                </a:lnTo>
                <a:lnTo>
                  <a:pt x="0" y="0"/>
                </a:lnTo>
                <a:close/>
              </a:path>
            </a:pathLst>
          </a:custGeom>
          <a:blipFill>
            <a:blip r:embed="rId4"/>
            <a:stretch>
              <a:fillRect l="5028" r="-5028"/>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87eedb-da0c-472a-95f3-fc0199bee9ec" xsi:nil="true"/>
    <lcf76f155ced4ddcb4097134ff3c332f xmlns="78dad34c-29c2-4d94-8e76-d185d40ca9bb">
      <Terms xmlns="http://schemas.microsoft.com/office/infopath/2007/PartnerControls"/>
    </lcf76f155ced4ddcb4097134ff3c332f>
    <SharedWithUsers xmlns="f587eedb-da0c-472a-95f3-fc0199bee9ec">
      <UserInfo>
        <DisplayName>Bright Sr., DeWayne</DisplayName>
        <AccountId>19</AccountId>
        <AccountType/>
      </UserInfo>
      <UserInfo>
        <DisplayName>Hand, Gunnar</DisplayName>
        <AccountId>23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AEA1617777984C83A0C7D53E204A3F" ma:contentTypeVersion="14" ma:contentTypeDescription="Create a new document." ma:contentTypeScope="" ma:versionID="45ed238224447c06449f04c5d865e469">
  <xsd:schema xmlns:xsd="http://www.w3.org/2001/XMLSchema" xmlns:xs="http://www.w3.org/2001/XMLSchema" xmlns:p="http://schemas.microsoft.com/office/2006/metadata/properties" xmlns:ns2="78dad34c-29c2-4d94-8e76-d185d40ca9bb" xmlns:ns3="f587eedb-da0c-472a-95f3-fc0199bee9ec" targetNamespace="http://schemas.microsoft.com/office/2006/metadata/properties" ma:root="true" ma:fieldsID="3b6bb4203ea43c7d436c3981a96f6bef" ns2:_="" ns3:_="">
    <xsd:import namespace="78dad34c-29c2-4d94-8e76-d185d40ca9bb"/>
    <xsd:import namespace="f587eedb-da0c-472a-95f3-fc0199bee9e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dad34c-29c2-4d94-8e76-d185d40ca9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64c9c3f-3aa0-4469-8194-0bdb7608a6e5"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87eedb-da0c-472a-95f3-fc0199bee9e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789fb5c-84a3-476a-8f66-c8ad2b9b1fc3}" ma:internalName="TaxCatchAll" ma:showField="CatchAllData" ma:web="f587eedb-da0c-472a-95f3-fc0199bee9e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6F2AE4-6569-420C-A07E-273CB1FBEF51}">
  <ds:schemaRefs>
    <ds:schemaRef ds:uri="78dad34c-29c2-4d94-8e76-d185d40ca9bb"/>
    <ds:schemaRef ds:uri="f587eedb-da0c-472a-95f3-fc0199bee9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366449F-2F9A-4EF6-9FA5-1719903ACD55}">
  <ds:schemaRefs>
    <ds:schemaRef ds:uri="78dad34c-29c2-4d94-8e76-d185d40ca9bb"/>
    <ds:schemaRef ds:uri="f587eedb-da0c-472a-95f3-fc0199bee9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448CD0-8D00-4E49-8BAD-D6FC8E3DB1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28</Slides>
  <Notes>28</Notes>
  <HiddenSlides>0</HiddenSlide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Alyssa Marcy Long Range Planner Planning + Urban Design amarcy@wycokck.org  wycokck.org/planKCK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PlanKCK_CPC_Presentation_20231009_v3</dc:title>
  <dc:creator>Marcy, Alyssa N</dc:creator>
  <cp:revision>2</cp:revision>
  <cp:lastPrinted>2023-11-09T15:38:05Z</cp:lastPrinted>
  <dcterms:created xsi:type="dcterms:W3CDTF">2006-08-16T00:00:00Z</dcterms:created>
  <dcterms:modified xsi:type="dcterms:W3CDTF">2023-11-13T16:50:06Z</dcterms:modified>
  <dc:identifier>DAFwgv-bN8k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0x01010073AEA1617777984C83A0C7D53E204A3F</vt:lpwstr>
  </property>
  <property fmtid="{D5CDD505-2E9C-101B-9397-08002B2CF9AE}" pid="3" name="MediaServiceImageTags">
    <vt:lpwstr/>
  </property>
</Properties>
</file>