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sldIdLst>
    <p:sldId id="256" r:id="rId5"/>
    <p:sldId id="304" r:id="rId6"/>
    <p:sldId id="305" r:id="rId7"/>
    <p:sldId id="312" r:id="rId8"/>
    <p:sldId id="311" r:id="rId9"/>
    <p:sldId id="313" r:id="rId10"/>
    <p:sldId id="314" r:id="rId11"/>
    <p:sldId id="279" r:id="rId12"/>
    <p:sldId id="300" r:id="rId13"/>
    <p:sldId id="284" r:id="rId14"/>
    <p:sldId id="280" r:id="rId15"/>
    <p:sldId id="282" r:id="rId16"/>
    <p:sldId id="290" r:id="rId17"/>
    <p:sldId id="283" r:id="rId18"/>
    <p:sldId id="285" r:id="rId19"/>
    <p:sldId id="302" r:id="rId20"/>
    <p:sldId id="301" r:id="rId21"/>
    <p:sldId id="281" r:id="rId22"/>
    <p:sldId id="289" r:id="rId23"/>
    <p:sldId id="288" r:id="rId24"/>
    <p:sldId id="317" r:id="rId25"/>
    <p:sldId id="318" r:id="rId26"/>
    <p:sldId id="293" r:id="rId27"/>
    <p:sldId id="291" r:id="rId28"/>
    <p:sldId id="320" r:id="rId29"/>
    <p:sldId id="321" r:id="rId30"/>
    <p:sldId id="296" r:id="rId31"/>
    <p:sldId id="297" r:id="rId32"/>
    <p:sldId id="299" r:id="rId33"/>
    <p:sldId id="298" r:id="rId34"/>
    <p:sldId id="322" r:id="rId35"/>
    <p:sldId id="315" r:id="rId36"/>
    <p:sldId id="308" r:id="rId37"/>
    <p:sldId id="316" r:id="rId38"/>
    <p:sldId id="309" r:id="rId39"/>
    <p:sldId id="3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D5FE"/>
    <a:srgbClr val="FF0000"/>
    <a:srgbClr val="0076B3"/>
    <a:srgbClr val="477D03"/>
    <a:srgbClr val="008286"/>
    <a:srgbClr val="002B5C"/>
    <a:srgbClr val="F9A61A"/>
    <a:srgbClr val="029659"/>
    <a:srgbClr val="F5CB4C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4FEAA-D282-4F91-96F2-14AC1208A5C9}" v="1" dt="2020-08-31T20:44:38.744"/>
    <p1510:client id="{14D3C383-0439-4E5B-9D8E-0204AC02D4A7}" v="200" dt="2020-08-31T15:41:11.321"/>
    <p1510:client id="{14FD2D13-A61F-4C91-BBE1-ECCB642BCE3B}" v="647" dt="2020-08-31T20:14:01.684"/>
    <p1510:client id="{17BE2CBF-ADEF-46BD-AC67-9C92AD400447}" v="12" dt="2020-08-31T21:10:00.049"/>
    <p1510:client id="{66BEB157-7FB6-474D-86C4-C37BD009BA67}" v="82" dt="2020-08-31T20:27:14.557"/>
    <p1510:client id="{A9333229-0DF4-472B-BD75-652B03ACBA80}" v="164" dt="2020-08-31T15:56:43.330"/>
    <p1510:client id="{AF3958F4-58A3-437A-935E-5B4A557030E5}" v="11" dt="2020-09-01T13:14:50.793"/>
    <p1510:client id="{B0EE4C84-BDD0-45AE-AC2D-5B1F1B83E760}" v="1" dt="2020-08-31T20:31:45.633"/>
    <p1510:client id="{F6BDC14A-76D0-4FF8-8709-5B5357052D94}" v="736" dt="2020-08-31T04:50:15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909273-4E52-42D4-92F7-0259ADB620D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D16A1F-C49F-47EC-BB2B-6DBBC43A12BA}">
      <dgm:prSet/>
      <dgm:spPr>
        <a:solidFill>
          <a:srgbClr val="008286"/>
        </a:solidFill>
      </dgm:spPr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&lt;6', 10 minutes total = close contact</a:t>
          </a:r>
        </a:p>
      </dgm:t>
    </dgm:pt>
    <dgm:pt modelId="{CF0459BE-66D5-403D-894C-36BC8A25E472}" type="parTrans" cxnId="{B9CE2B45-2926-4630-9B18-6F78ABA3F80F}">
      <dgm:prSet/>
      <dgm:spPr/>
      <dgm:t>
        <a:bodyPr/>
        <a:lstStyle/>
        <a:p>
          <a:endParaRPr lang="en-US"/>
        </a:p>
      </dgm:t>
    </dgm:pt>
    <dgm:pt modelId="{DFE9D6A4-27AE-4662-A97F-0C7F7A327810}" type="sibTrans" cxnId="{B9CE2B45-2926-4630-9B18-6F78ABA3F80F}">
      <dgm:prSet/>
      <dgm:spPr/>
      <dgm:t>
        <a:bodyPr/>
        <a:lstStyle/>
        <a:p>
          <a:endParaRPr lang="en-US"/>
        </a:p>
      </dgm:t>
    </dgm:pt>
    <dgm:pt modelId="{1797FC26-A2B9-4FEA-9434-EFCD199FA513}">
      <dgm:prSet/>
      <dgm:spPr>
        <a:solidFill>
          <a:srgbClr val="477D03"/>
        </a:solidFill>
      </dgm:spPr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two days before symptom onset</a:t>
          </a:r>
        </a:p>
      </dgm:t>
    </dgm:pt>
    <dgm:pt modelId="{1CADBE65-5AC0-4789-8C03-C6A9E11C04EF}" type="parTrans" cxnId="{D8D865F5-274D-4C38-BAD2-70C105DF3333}">
      <dgm:prSet/>
      <dgm:spPr/>
      <dgm:t>
        <a:bodyPr/>
        <a:lstStyle/>
        <a:p>
          <a:endParaRPr lang="en-US"/>
        </a:p>
      </dgm:t>
    </dgm:pt>
    <dgm:pt modelId="{AB94BE87-56F5-4527-B583-DA6F1EACA636}" type="sibTrans" cxnId="{D8D865F5-274D-4C38-BAD2-70C105DF3333}">
      <dgm:prSet/>
      <dgm:spPr/>
      <dgm:t>
        <a:bodyPr/>
        <a:lstStyle/>
        <a:p>
          <a:endParaRPr lang="en-US"/>
        </a:p>
      </dgm:t>
    </dgm:pt>
    <dgm:pt modelId="{7354A5EB-61EE-4034-AA98-AD9F5E1206F6}">
      <dgm:prSet/>
      <dgm:spPr>
        <a:solidFill>
          <a:srgbClr val="008286"/>
        </a:solidFill>
      </dgm:spPr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Include any day worked sick</a:t>
          </a:r>
        </a:p>
      </dgm:t>
    </dgm:pt>
    <dgm:pt modelId="{4D0DF10F-1020-4642-B616-FE70075FAA8A}" type="parTrans" cxnId="{3733BE1D-97DD-42FF-A2D0-4EE6450EF2BA}">
      <dgm:prSet/>
      <dgm:spPr/>
      <dgm:t>
        <a:bodyPr/>
        <a:lstStyle/>
        <a:p>
          <a:endParaRPr lang="en-US"/>
        </a:p>
      </dgm:t>
    </dgm:pt>
    <dgm:pt modelId="{150FC3B3-4C72-4416-931B-FC0A72EAD38F}" type="sibTrans" cxnId="{3733BE1D-97DD-42FF-A2D0-4EE6450EF2BA}">
      <dgm:prSet/>
      <dgm:spPr/>
      <dgm:t>
        <a:bodyPr/>
        <a:lstStyle/>
        <a:p>
          <a:endParaRPr lang="en-US"/>
        </a:p>
      </dgm:t>
    </dgm:pt>
    <dgm:pt modelId="{61CEDC22-1D65-4A13-9D3D-3E93B5CB6F51}">
      <dgm:prSet/>
      <dgm:spPr>
        <a:solidFill>
          <a:srgbClr val="477D03"/>
        </a:solidFill>
      </dgm:spPr>
      <dgm:t>
        <a:bodyPr/>
        <a:lstStyle/>
        <a:p>
          <a:r>
            <a: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=&gt; Any close contacts should quarantine at home for 14 days. </a:t>
          </a:r>
        </a:p>
      </dgm:t>
    </dgm:pt>
    <dgm:pt modelId="{61CFC24C-D3C7-4909-93CB-B83295FE04DC}" type="parTrans" cxnId="{DBEB4D57-EB29-4503-97C8-BD8ACC47AD7A}">
      <dgm:prSet/>
      <dgm:spPr/>
      <dgm:t>
        <a:bodyPr/>
        <a:lstStyle/>
        <a:p>
          <a:endParaRPr lang="en-US"/>
        </a:p>
      </dgm:t>
    </dgm:pt>
    <dgm:pt modelId="{FB2D29F3-A6D5-4717-A491-7349130C189E}" type="sibTrans" cxnId="{DBEB4D57-EB29-4503-97C8-BD8ACC47AD7A}">
      <dgm:prSet/>
      <dgm:spPr/>
      <dgm:t>
        <a:bodyPr/>
        <a:lstStyle/>
        <a:p>
          <a:endParaRPr lang="en-US"/>
        </a:p>
      </dgm:t>
    </dgm:pt>
    <dgm:pt modelId="{B52F5053-1607-4B06-A41D-F46539F33039}" type="pres">
      <dgm:prSet presAssocID="{06909273-4E52-42D4-92F7-0259ADB620D3}" presName="diagram" presStyleCnt="0">
        <dgm:presLayoutVars>
          <dgm:dir/>
          <dgm:resizeHandles val="exact"/>
        </dgm:presLayoutVars>
      </dgm:prSet>
      <dgm:spPr/>
    </dgm:pt>
    <dgm:pt modelId="{DBAE0E69-5AE2-4E5A-BC8D-5F79E6D5C0F9}" type="pres">
      <dgm:prSet presAssocID="{61D16A1F-C49F-47EC-BB2B-6DBBC43A12BA}" presName="node" presStyleLbl="node1" presStyleIdx="0" presStyleCnt="4">
        <dgm:presLayoutVars>
          <dgm:bulletEnabled val="1"/>
        </dgm:presLayoutVars>
      </dgm:prSet>
      <dgm:spPr/>
    </dgm:pt>
    <dgm:pt modelId="{CD5AEA94-C468-4777-AA9F-A0764832350B}" type="pres">
      <dgm:prSet presAssocID="{DFE9D6A4-27AE-4662-A97F-0C7F7A327810}" presName="sibTrans" presStyleCnt="0"/>
      <dgm:spPr/>
    </dgm:pt>
    <dgm:pt modelId="{E35F0D71-DC4F-49E8-A2EC-C67ABAD67CDA}" type="pres">
      <dgm:prSet presAssocID="{1797FC26-A2B9-4FEA-9434-EFCD199FA513}" presName="node" presStyleLbl="node1" presStyleIdx="1" presStyleCnt="4">
        <dgm:presLayoutVars>
          <dgm:bulletEnabled val="1"/>
        </dgm:presLayoutVars>
      </dgm:prSet>
      <dgm:spPr/>
    </dgm:pt>
    <dgm:pt modelId="{64CD3B32-C10F-46D3-8BBE-B23415F0C4B9}" type="pres">
      <dgm:prSet presAssocID="{AB94BE87-56F5-4527-B583-DA6F1EACA636}" presName="sibTrans" presStyleCnt="0"/>
      <dgm:spPr/>
    </dgm:pt>
    <dgm:pt modelId="{DA24E86F-1155-45A9-ACDF-39024B399089}" type="pres">
      <dgm:prSet presAssocID="{7354A5EB-61EE-4034-AA98-AD9F5E1206F6}" presName="node" presStyleLbl="node1" presStyleIdx="2" presStyleCnt="4">
        <dgm:presLayoutVars>
          <dgm:bulletEnabled val="1"/>
        </dgm:presLayoutVars>
      </dgm:prSet>
      <dgm:spPr/>
    </dgm:pt>
    <dgm:pt modelId="{F5011122-EB70-49FA-9FAD-CD10AC7A4B91}" type="pres">
      <dgm:prSet presAssocID="{150FC3B3-4C72-4416-931B-FC0A72EAD38F}" presName="sibTrans" presStyleCnt="0"/>
      <dgm:spPr/>
    </dgm:pt>
    <dgm:pt modelId="{56E5A5B8-50A1-4C1E-BB15-55CF775BFEDA}" type="pres">
      <dgm:prSet presAssocID="{61CEDC22-1D65-4A13-9D3D-3E93B5CB6F51}" presName="node" presStyleLbl="node1" presStyleIdx="3" presStyleCnt="4">
        <dgm:presLayoutVars>
          <dgm:bulletEnabled val="1"/>
        </dgm:presLayoutVars>
      </dgm:prSet>
      <dgm:spPr/>
    </dgm:pt>
  </dgm:ptLst>
  <dgm:cxnLst>
    <dgm:cxn modelId="{160C0C1C-1281-4586-96A2-3B5655789B04}" type="presOf" srcId="{7354A5EB-61EE-4034-AA98-AD9F5E1206F6}" destId="{DA24E86F-1155-45A9-ACDF-39024B399089}" srcOrd="0" destOrd="0" presId="urn:microsoft.com/office/officeart/2005/8/layout/default"/>
    <dgm:cxn modelId="{3733BE1D-97DD-42FF-A2D0-4EE6450EF2BA}" srcId="{06909273-4E52-42D4-92F7-0259ADB620D3}" destId="{7354A5EB-61EE-4034-AA98-AD9F5E1206F6}" srcOrd="2" destOrd="0" parTransId="{4D0DF10F-1020-4642-B616-FE70075FAA8A}" sibTransId="{150FC3B3-4C72-4416-931B-FC0A72EAD38F}"/>
    <dgm:cxn modelId="{9221EA34-710D-4218-B57C-D02DAF0FCE2A}" type="presOf" srcId="{1797FC26-A2B9-4FEA-9434-EFCD199FA513}" destId="{E35F0D71-DC4F-49E8-A2EC-C67ABAD67CDA}" srcOrd="0" destOrd="0" presId="urn:microsoft.com/office/officeart/2005/8/layout/default"/>
    <dgm:cxn modelId="{B9CE2B45-2926-4630-9B18-6F78ABA3F80F}" srcId="{06909273-4E52-42D4-92F7-0259ADB620D3}" destId="{61D16A1F-C49F-47EC-BB2B-6DBBC43A12BA}" srcOrd="0" destOrd="0" parTransId="{CF0459BE-66D5-403D-894C-36BC8A25E472}" sibTransId="{DFE9D6A4-27AE-4662-A97F-0C7F7A327810}"/>
    <dgm:cxn modelId="{DBEB4D57-EB29-4503-97C8-BD8ACC47AD7A}" srcId="{06909273-4E52-42D4-92F7-0259ADB620D3}" destId="{61CEDC22-1D65-4A13-9D3D-3E93B5CB6F51}" srcOrd="3" destOrd="0" parTransId="{61CFC24C-D3C7-4909-93CB-B83295FE04DC}" sibTransId="{FB2D29F3-A6D5-4717-A491-7349130C189E}"/>
    <dgm:cxn modelId="{1BF394A0-0A70-4BD5-93B6-199648D2B8C8}" type="presOf" srcId="{06909273-4E52-42D4-92F7-0259ADB620D3}" destId="{B52F5053-1607-4B06-A41D-F46539F33039}" srcOrd="0" destOrd="0" presId="urn:microsoft.com/office/officeart/2005/8/layout/default"/>
    <dgm:cxn modelId="{E39C75B2-47C7-4043-9820-9FAB99529F84}" type="presOf" srcId="{61D16A1F-C49F-47EC-BB2B-6DBBC43A12BA}" destId="{DBAE0E69-5AE2-4E5A-BC8D-5F79E6D5C0F9}" srcOrd="0" destOrd="0" presId="urn:microsoft.com/office/officeart/2005/8/layout/default"/>
    <dgm:cxn modelId="{D8D865F5-274D-4C38-BAD2-70C105DF3333}" srcId="{06909273-4E52-42D4-92F7-0259ADB620D3}" destId="{1797FC26-A2B9-4FEA-9434-EFCD199FA513}" srcOrd="1" destOrd="0" parTransId="{1CADBE65-5AC0-4789-8C03-C6A9E11C04EF}" sibTransId="{AB94BE87-56F5-4527-B583-DA6F1EACA636}"/>
    <dgm:cxn modelId="{76BDE7FD-C602-4284-B090-662B308AB1C5}" type="presOf" srcId="{61CEDC22-1D65-4A13-9D3D-3E93B5CB6F51}" destId="{56E5A5B8-50A1-4C1E-BB15-55CF775BFEDA}" srcOrd="0" destOrd="0" presId="urn:microsoft.com/office/officeart/2005/8/layout/default"/>
    <dgm:cxn modelId="{D9E4F43C-6101-438E-9978-682D2B54D53B}" type="presParOf" srcId="{B52F5053-1607-4B06-A41D-F46539F33039}" destId="{DBAE0E69-5AE2-4E5A-BC8D-5F79E6D5C0F9}" srcOrd="0" destOrd="0" presId="urn:microsoft.com/office/officeart/2005/8/layout/default"/>
    <dgm:cxn modelId="{1365C250-D015-4CF0-B860-7943CD8AC8AE}" type="presParOf" srcId="{B52F5053-1607-4B06-A41D-F46539F33039}" destId="{CD5AEA94-C468-4777-AA9F-A0764832350B}" srcOrd="1" destOrd="0" presId="urn:microsoft.com/office/officeart/2005/8/layout/default"/>
    <dgm:cxn modelId="{05BC1902-49D4-4F0D-80A6-C46A0528D79F}" type="presParOf" srcId="{B52F5053-1607-4B06-A41D-F46539F33039}" destId="{E35F0D71-DC4F-49E8-A2EC-C67ABAD67CDA}" srcOrd="2" destOrd="0" presId="urn:microsoft.com/office/officeart/2005/8/layout/default"/>
    <dgm:cxn modelId="{47424FE0-E8FA-4145-82D6-E4BAB496BE25}" type="presParOf" srcId="{B52F5053-1607-4B06-A41D-F46539F33039}" destId="{64CD3B32-C10F-46D3-8BBE-B23415F0C4B9}" srcOrd="3" destOrd="0" presId="urn:microsoft.com/office/officeart/2005/8/layout/default"/>
    <dgm:cxn modelId="{26469D12-2D1A-4B4D-8CF4-2A06B72C86C7}" type="presParOf" srcId="{B52F5053-1607-4B06-A41D-F46539F33039}" destId="{DA24E86F-1155-45A9-ACDF-39024B399089}" srcOrd="4" destOrd="0" presId="urn:microsoft.com/office/officeart/2005/8/layout/default"/>
    <dgm:cxn modelId="{C98BE0A3-D520-45BD-8FC0-F010628E9593}" type="presParOf" srcId="{B52F5053-1607-4B06-A41D-F46539F33039}" destId="{F5011122-EB70-49FA-9FAD-CD10AC7A4B91}" srcOrd="5" destOrd="0" presId="urn:microsoft.com/office/officeart/2005/8/layout/default"/>
    <dgm:cxn modelId="{20C4EAA5-2174-4A6E-9480-BD242C2D1C91}" type="presParOf" srcId="{B52F5053-1607-4B06-A41D-F46539F33039}" destId="{56E5A5B8-50A1-4C1E-BB15-55CF775BFE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AE0E69-5AE2-4E5A-BC8D-5F79E6D5C0F9}">
      <dsp:nvSpPr>
        <dsp:cNvPr id="0" name=""/>
        <dsp:cNvSpPr/>
      </dsp:nvSpPr>
      <dsp:spPr>
        <a:xfrm>
          <a:off x="3513" y="875354"/>
          <a:ext cx="2787584" cy="1672550"/>
        </a:xfrm>
        <a:prstGeom prst="rect">
          <a:avLst/>
        </a:prstGeom>
        <a:solidFill>
          <a:srgbClr val="0082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&lt;6', 10 minutes total = close contact</a:t>
          </a:r>
        </a:p>
      </dsp:txBody>
      <dsp:txXfrm>
        <a:off x="3513" y="875354"/>
        <a:ext cx="2787584" cy="1672550"/>
      </dsp:txXfrm>
    </dsp:sp>
    <dsp:sp modelId="{E35F0D71-DC4F-49E8-A2EC-C67ABAD67CDA}">
      <dsp:nvSpPr>
        <dsp:cNvPr id="0" name=""/>
        <dsp:cNvSpPr/>
      </dsp:nvSpPr>
      <dsp:spPr>
        <a:xfrm>
          <a:off x="3069856" y="875354"/>
          <a:ext cx="2787584" cy="1672550"/>
        </a:xfrm>
        <a:prstGeom prst="rect">
          <a:avLst/>
        </a:prstGeom>
        <a:solidFill>
          <a:srgbClr val="477D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Start two days before symptom onset</a:t>
          </a:r>
        </a:p>
      </dsp:txBody>
      <dsp:txXfrm>
        <a:off x="3069856" y="875354"/>
        <a:ext cx="2787584" cy="1672550"/>
      </dsp:txXfrm>
    </dsp:sp>
    <dsp:sp modelId="{DA24E86F-1155-45A9-ACDF-39024B399089}">
      <dsp:nvSpPr>
        <dsp:cNvPr id="0" name=""/>
        <dsp:cNvSpPr/>
      </dsp:nvSpPr>
      <dsp:spPr>
        <a:xfrm>
          <a:off x="6136199" y="875354"/>
          <a:ext cx="2787584" cy="1672550"/>
        </a:xfrm>
        <a:prstGeom prst="rect">
          <a:avLst/>
        </a:prstGeom>
        <a:solidFill>
          <a:srgbClr val="00828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Include any day worked sick</a:t>
          </a:r>
        </a:p>
      </dsp:txBody>
      <dsp:txXfrm>
        <a:off x="6136199" y="875354"/>
        <a:ext cx="2787584" cy="1672550"/>
      </dsp:txXfrm>
    </dsp:sp>
    <dsp:sp modelId="{56E5A5B8-50A1-4C1E-BB15-55CF775BFEDA}">
      <dsp:nvSpPr>
        <dsp:cNvPr id="0" name=""/>
        <dsp:cNvSpPr/>
      </dsp:nvSpPr>
      <dsp:spPr>
        <a:xfrm>
          <a:off x="9202541" y="875354"/>
          <a:ext cx="2787584" cy="1672550"/>
        </a:xfrm>
        <a:prstGeom prst="rect">
          <a:avLst/>
        </a:prstGeom>
        <a:solidFill>
          <a:srgbClr val="477D0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=&gt; Any close contacts should quarantine at home for 14 days. </a:t>
          </a:r>
        </a:p>
      </dsp:txBody>
      <dsp:txXfrm>
        <a:off x="9202541" y="875354"/>
        <a:ext cx="2787584" cy="1672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54082-ED8E-4DAB-9892-DB3773E4720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B6784-6860-4302-9F76-54E6050E6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05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Send ill employee home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Evacuate work area, 24 </a:t>
            </a:r>
            <a:r>
              <a:rPr lang="en-US" err="1">
                <a:latin typeface="Tahoma"/>
                <a:ea typeface="Tahoma"/>
                <a:cs typeface="Tahoma"/>
              </a:rPr>
              <a:t>hrs</a:t>
            </a: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Clean all surfaces used by employee 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*If area can be evacuated for 7 days (e.g. personal office), no cleaning needed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Employee should isolate at home away from other people (more details later)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86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ahoma"/>
                <a:ea typeface="Tahoma"/>
                <a:cs typeface="Tahoma"/>
              </a:rPr>
              <a:t>Yes</a:t>
            </a:r>
            <a:r>
              <a:rPr lang="en-US">
                <a:latin typeface="Tahoma"/>
                <a:ea typeface="Tahoma"/>
                <a:cs typeface="Tahoma"/>
              </a:rPr>
              <a:t>, you can and should require employees to get tested if they were exposed to COVID or have symptoms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Be careful of faulty/fake test results- check with UGPHD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24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ahoma"/>
                <a:ea typeface="Tahoma"/>
                <a:cs typeface="Tahoma"/>
              </a:rPr>
              <a:t>Yes</a:t>
            </a:r>
            <a:r>
              <a:rPr lang="en-US">
                <a:latin typeface="Tahoma"/>
                <a:ea typeface="Tahoma"/>
                <a:cs typeface="Tahoma"/>
              </a:rPr>
              <a:t>, you can and should require employees to get tested if they were exposed to COVID or have symptoms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Be careful of faulty/fake test results- check with UGPHD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4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latin typeface="Tahoma"/>
                <a:ea typeface="Tahoma"/>
                <a:cs typeface="Tahoma"/>
              </a:rPr>
              <a:t>Yes</a:t>
            </a:r>
            <a:r>
              <a:rPr lang="en-US">
                <a:latin typeface="Tahoma"/>
                <a:ea typeface="Tahoma"/>
                <a:cs typeface="Tahoma"/>
              </a:rPr>
              <a:t>, you can and should require employees to get tested if they were exposed to COVID or have symptoms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Be careful of faulty/fake test results- check with UGPHD 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59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If the positive test was &lt;10 days ago: reach out directly to UGPHD, (913) 573-6733, and we can confirm / send a letter to you directly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If the test was negative or &gt;10 days ago, we can send a letter to the employee via email or USPS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884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Only if you are fire response, police, a hospital, or other direct health care provider AND you cannot keep the business open without having exposed persons at work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Defer to the guidelines of the Wyandotte County Health Department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04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Only hospitals/direct patient care, firefighters, police, EMS, and other first responders are exempt</a:t>
            </a:r>
            <a:endParaRPr lang="en-US"/>
          </a:p>
          <a:p>
            <a:r>
              <a:rPr lang="en-US" b="1">
                <a:latin typeface="Tahoma"/>
                <a:ea typeface="Tahoma"/>
                <a:cs typeface="Tahoma"/>
              </a:rPr>
              <a:t>All other businesses MUST quarantine exposed employees for 14 days </a:t>
            </a:r>
            <a:r>
              <a:rPr lang="en-US">
                <a:latin typeface="Tahoma"/>
                <a:ea typeface="Tahoma"/>
                <a:cs typeface="Tahoma"/>
              </a:rPr>
              <a:t>UNLESS both employees wore fit-tested N-95 masks at time of exposure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81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Resources on our website</a:t>
            </a:r>
            <a:r>
              <a:rPr lang="en-US" baseline="0"/>
              <a:t> for businesses, including our business toolkit</a:t>
            </a:r>
          </a:p>
          <a:p>
            <a:endParaRPr lang="en-US" baseline="0"/>
          </a:p>
          <a:p>
            <a:r>
              <a:rPr lang="en-US" baseline="0"/>
              <a:t>Resources for individuals, such as:</a:t>
            </a:r>
          </a:p>
          <a:p>
            <a:r>
              <a:rPr lang="en-US" baseline="0"/>
              <a:t>-Testing info</a:t>
            </a:r>
          </a:p>
          <a:p>
            <a:r>
              <a:rPr lang="en-US" baseline="0"/>
              <a:t>-Food needs request</a:t>
            </a:r>
          </a:p>
          <a:p>
            <a:r>
              <a:rPr lang="en-US" baseline="0"/>
              <a:t>-Resource list for wide array of resources, updated weekly</a:t>
            </a:r>
          </a:p>
          <a:p>
            <a:r>
              <a:rPr lang="en-US" baseline="0"/>
              <a:t>-Can also get assistance by calling 3-1-1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Resources on our website</a:t>
            </a:r>
            <a:r>
              <a:rPr lang="en-US" baseline="0"/>
              <a:t> for businesses, including our business toolkit</a:t>
            </a:r>
          </a:p>
          <a:p>
            <a:endParaRPr lang="en-US" baseline="0"/>
          </a:p>
          <a:p>
            <a:r>
              <a:rPr lang="en-US" baseline="0"/>
              <a:t>Resources for individuals, such as:</a:t>
            </a:r>
          </a:p>
          <a:p>
            <a:r>
              <a:rPr lang="en-US" baseline="0"/>
              <a:t>-Testing info</a:t>
            </a:r>
          </a:p>
          <a:p>
            <a:r>
              <a:rPr lang="en-US" baseline="0"/>
              <a:t>-Food needs request</a:t>
            </a:r>
          </a:p>
          <a:p>
            <a:r>
              <a:rPr lang="en-US" baseline="0"/>
              <a:t>-Resource list for wide array of resources, updated weekly</a:t>
            </a:r>
          </a:p>
          <a:p>
            <a:r>
              <a:rPr lang="en-US" baseline="0"/>
              <a:t>-Can also get assistance by calling 3-1-1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6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Before calling the health department, gather the following: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When did the employee (student) start feeling sick?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When did the employee get tested?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When was the employee's last day at work?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Did the employee work closely with, carpool with, or eat with anyone else?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0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4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/>
              <a:t>Sick/Positive Employees</a:t>
            </a: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/>
              <a:t>Minimum </a:t>
            </a:r>
            <a:r>
              <a:rPr lang="en-US" b="1"/>
              <a:t>10 day isolation</a:t>
            </a:r>
            <a:r>
              <a:rPr lang="en-US"/>
              <a:t> from the onset of symptoms 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/>
              <a:t>72 hours no fever, no fever reducing medication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/>
              <a:t>Significant improvement in symptoms</a:t>
            </a:r>
            <a:endParaRPr lang="en-US">
              <a:cs typeface="Calibri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/>
              <a:t>Contacts of Positive Cases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 b="1"/>
              <a:t>14 day quarantine</a:t>
            </a:r>
            <a:r>
              <a:rPr lang="en-US"/>
              <a:t> at home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/>
              <a:t>Get tested 7-9 days after exposure</a:t>
            </a:r>
            <a:endParaRPr lang="en-US">
              <a:cs typeface="Calibri"/>
            </a:endParaRPr>
          </a:p>
          <a:p>
            <a:pPr lvl="1">
              <a:spcBef>
                <a:spcPts val="500"/>
              </a:spcBef>
              <a:buFont typeface="Arial"/>
              <a:buChar char="•"/>
            </a:pPr>
            <a:r>
              <a:rPr lang="en-US"/>
              <a:t>Even if negative test, stay home 14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73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After employees meet quarantine and isolation guidelines, they can return to work. 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Ask the employee for a return to work letter if you need proof of test results or dates. 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3470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Employee/student masks required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Refuse entry to non-masked customers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Lenient COVID plans (80 hours paid for COVID quarantine/isolation)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Employee symptom screening at the door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Keep employees informed of case count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Employees with sick family members stay home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942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Tahoma"/>
                <a:ea typeface="Tahoma"/>
                <a:cs typeface="Tahoma"/>
              </a:rPr>
              <a:t>Keep a log of positive cases, people with symptoms, contacts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When you receive more positive results, report to HD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Tricky situations (household, parties outside of work, </a:t>
            </a:r>
            <a:r>
              <a:rPr lang="en-US" err="1">
                <a:latin typeface="Tahoma"/>
                <a:ea typeface="Tahoma"/>
                <a:cs typeface="Tahoma"/>
              </a:rPr>
              <a:t>etc</a:t>
            </a:r>
            <a:r>
              <a:rPr lang="en-US">
                <a:latin typeface="Tahoma"/>
                <a:ea typeface="Tahoma"/>
                <a:cs typeface="Tahoma"/>
              </a:rPr>
              <a:t>) report to HD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736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If negative, re-test if:</a:t>
            </a:r>
            <a:endParaRPr lang="en-US" sz="3200">
              <a:ea typeface="+mn-lt"/>
              <a:cs typeface="+mn-lt"/>
            </a:endParaRPr>
          </a:p>
          <a:p>
            <a:pPr marL="742950" lvl="1" indent="-514350">
              <a:spcBef>
                <a:spcPts val="5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The person has returned to work and was exposed again</a:t>
            </a:r>
            <a:endParaRPr lang="en-US" sz="3200">
              <a:ea typeface="+mn-lt"/>
              <a:cs typeface="+mn-lt"/>
            </a:endParaRPr>
          </a:p>
          <a:p>
            <a:pPr marL="742950" lvl="1" indent="-514350">
              <a:spcBef>
                <a:spcPts val="5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The person has developed new symptoms</a:t>
            </a:r>
            <a:endParaRPr lang="en-US" sz="3200">
              <a:ea typeface="+mn-lt"/>
              <a:cs typeface="+mn-lt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4B6784-6860-4302-9F76-54E6050E65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D0AC7-7F35-4F42-8BF4-D6F01A806DBE}"/>
              </a:ext>
            </a:extLst>
          </p:cNvPr>
          <p:cNvSpPr/>
          <p:nvPr userDrawn="1"/>
        </p:nvSpPr>
        <p:spPr>
          <a:xfrm>
            <a:off x="-2" y="-13650"/>
            <a:ext cx="12205649" cy="688529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26E982-2050-4B03-89EA-4A41FA5BDD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491" y="4899249"/>
            <a:ext cx="1433015" cy="7163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F28FE4-2F5A-42C2-83E0-B44131750793}"/>
              </a:ext>
            </a:extLst>
          </p:cNvPr>
          <p:cNvSpPr txBox="1"/>
          <p:nvPr userDrawn="1"/>
        </p:nvSpPr>
        <p:spPr>
          <a:xfrm>
            <a:off x="3011605" y="5733343"/>
            <a:ext cx="6168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Government Public Health Department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B7B0AEA-C5DC-4843-96D7-1E00E497F011}"/>
              </a:ext>
            </a:extLst>
          </p:cNvPr>
          <p:cNvSpPr/>
          <p:nvPr userDrawn="1"/>
        </p:nvSpPr>
        <p:spPr>
          <a:xfrm flipV="1">
            <a:off x="-3" y="-13650"/>
            <a:ext cx="1433015" cy="6202907"/>
          </a:xfrm>
          <a:prstGeom prst="rt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E86E50A-0178-434D-9F70-A4C5BC384980}"/>
              </a:ext>
            </a:extLst>
          </p:cNvPr>
          <p:cNvSpPr/>
          <p:nvPr userDrawn="1"/>
        </p:nvSpPr>
        <p:spPr>
          <a:xfrm>
            <a:off x="0" y="668741"/>
            <a:ext cx="1433015" cy="6202907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60833095-4241-40A6-AD64-F4D3624DDF6F}"/>
              </a:ext>
            </a:extLst>
          </p:cNvPr>
          <p:cNvSpPr/>
          <p:nvPr userDrawn="1"/>
        </p:nvSpPr>
        <p:spPr>
          <a:xfrm flipH="1">
            <a:off x="10772633" y="668741"/>
            <a:ext cx="1433015" cy="6202907"/>
          </a:xfrm>
          <a:prstGeom prst="rt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A18D96A6-3B84-4CCF-8212-5800EFC3AEF6}"/>
              </a:ext>
            </a:extLst>
          </p:cNvPr>
          <p:cNvSpPr/>
          <p:nvPr userDrawn="1"/>
        </p:nvSpPr>
        <p:spPr>
          <a:xfrm flipH="1" flipV="1">
            <a:off x="10772632" y="-13648"/>
            <a:ext cx="1433015" cy="6202907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FCEB5-B7F5-4116-AFE8-A7874ED2F0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6978C-43F8-488B-B897-7C86B7BC9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55028"/>
            <a:ext cx="9144000" cy="52040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78BA1-AA14-4DC7-9A74-B6BA1662B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AF0C6E-7646-4785-89A7-A051D68E6C5E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C7F7-FCEF-40B5-849E-7F847E627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D53E6-10E2-45F2-A06E-1C9D5746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18486E-BDB3-4977-BBDD-6CE89FC56EE6}"/>
              </a:ext>
            </a:extLst>
          </p:cNvPr>
          <p:cNvCxnSpPr/>
          <p:nvPr userDrawn="1"/>
        </p:nvCxnSpPr>
        <p:spPr>
          <a:xfrm>
            <a:off x="1524000" y="3633746"/>
            <a:ext cx="9144000" cy="0"/>
          </a:xfrm>
          <a:prstGeom prst="line">
            <a:avLst/>
          </a:prstGeom>
          <a:ln w="38100">
            <a:solidFill>
              <a:srgbClr val="F9A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61D547C-205E-431C-BD35-C3DB805A3581}"/>
              </a:ext>
            </a:extLst>
          </p:cNvPr>
          <p:cNvSpPr/>
          <p:nvPr userDrawn="1"/>
        </p:nvSpPr>
        <p:spPr>
          <a:xfrm rot="5400000">
            <a:off x="-2442952" y="3111686"/>
            <a:ext cx="5520517" cy="634627"/>
          </a:xfrm>
          <a:prstGeom prst="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5A418-646B-4C61-AB9B-A582C113DE8C}"/>
              </a:ext>
            </a:extLst>
          </p:cNvPr>
          <p:cNvSpPr/>
          <p:nvPr userDrawn="1"/>
        </p:nvSpPr>
        <p:spPr>
          <a:xfrm rot="16200000" flipH="1">
            <a:off x="9114428" y="3111686"/>
            <a:ext cx="5520517" cy="634627"/>
          </a:xfrm>
          <a:prstGeom prst="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D902EC5-D459-4B6C-80A6-2C4BC2A47D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4378621"/>
            <a:ext cx="9144000" cy="402902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Date,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582604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42C78D4-77C4-4E3B-9BB7-F391024FA559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DB5FA-D390-4EA3-9273-9A9D7301FC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7B556-D2FD-4F47-B41D-27DF024D1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C1846-258B-4D3A-8FF9-D281B7C0B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5A1FA8-655D-4594-8CA1-A9676DC465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9CE97F-5F08-4913-AC58-C1D054D18128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4FF81-944A-48CB-8112-0A4AD784F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F806A8-3109-472F-B844-E8D7DA0EC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F5E5C168-2E5C-4186-960B-1FBEDB41A0E9}"/>
              </a:ext>
            </a:extLst>
          </p:cNvPr>
          <p:cNvSpPr/>
          <p:nvPr userDrawn="1"/>
        </p:nvSpPr>
        <p:spPr>
          <a:xfrm flipV="1">
            <a:off x="-2" y="-13651"/>
            <a:ext cx="836612" cy="6202907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B9E767D-EBFE-4449-A34F-5127FF71CD99}"/>
              </a:ext>
            </a:extLst>
          </p:cNvPr>
          <p:cNvSpPr/>
          <p:nvPr userDrawn="1"/>
        </p:nvSpPr>
        <p:spPr>
          <a:xfrm>
            <a:off x="1" y="668741"/>
            <a:ext cx="836612" cy="620290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5E4E3A5-69A6-43BD-B7F9-7105F531F5AD}"/>
              </a:ext>
            </a:extLst>
          </p:cNvPr>
          <p:cNvSpPr/>
          <p:nvPr userDrawn="1"/>
        </p:nvSpPr>
        <p:spPr>
          <a:xfrm rot="5400000">
            <a:off x="-2575015" y="3243748"/>
            <a:ext cx="5520517" cy="370503"/>
          </a:xfrm>
          <a:prstGeom prst="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07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BD88216-E43E-4D03-ACC6-AD453AC39148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3141A9C-13CD-4975-8E30-AECFD81B420D}"/>
              </a:ext>
            </a:extLst>
          </p:cNvPr>
          <p:cNvSpPr/>
          <p:nvPr userDrawn="1"/>
        </p:nvSpPr>
        <p:spPr>
          <a:xfrm flipV="1">
            <a:off x="0" y="-1"/>
            <a:ext cx="1575640" cy="169068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05DC416B-F59A-43CB-B6F4-19864DA7A916}"/>
              </a:ext>
            </a:extLst>
          </p:cNvPr>
          <p:cNvSpPr/>
          <p:nvPr userDrawn="1"/>
        </p:nvSpPr>
        <p:spPr>
          <a:xfrm>
            <a:off x="-1" y="0"/>
            <a:ext cx="1575641" cy="1690688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D2670D-F45D-4381-9816-7A6335610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368" y="352926"/>
            <a:ext cx="10070431" cy="1337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F254E-C414-45AF-A876-5F713C537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BAE15-50AC-4581-B923-7F604FA7CA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F46D6F-0816-4C16-ADEB-C44DED57503F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168F5-99DD-4A61-91A4-8764D5656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258598-A2D7-4FB3-AEB2-85C6CB986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7B12151-537C-4688-A95E-3BD700CDFCEA}"/>
              </a:ext>
            </a:extLst>
          </p:cNvPr>
          <p:cNvSpPr/>
          <p:nvPr userDrawn="1"/>
        </p:nvSpPr>
        <p:spPr>
          <a:xfrm rot="5400000">
            <a:off x="-449557" y="443687"/>
            <a:ext cx="1690689" cy="791575"/>
          </a:xfrm>
          <a:prstGeom prst="triangle">
            <a:avLst>
              <a:gd name="adj" fmla="val 5062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7E44AF66-8210-4C9B-8068-2BD9449F2655}"/>
              </a:ext>
            </a:extLst>
          </p:cNvPr>
          <p:cNvSpPr/>
          <p:nvPr userDrawn="1"/>
        </p:nvSpPr>
        <p:spPr>
          <a:xfrm>
            <a:off x="-7" y="-13652"/>
            <a:ext cx="12192000" cy="6871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054E8-D9A4-41C3-B17F-E2C2CC3A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0FFD0C-EC8C-42E2-8A81-2D914BABA6D7}" type="datetime1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0BEAC-09B7-45F7-AAAE-9555FE1D7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9E59-881C-474F-B460-C7CF4C376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57A2F7-52B0-43A4-8451-7167C6F8286F}"/>
              </a:ext>
            </a:extLst>
          </p:cNvPr>
          <p:cNvCxnSpPr/>
          <p:nvPr userDrawn="1"/>
        </p:nvCxnSpPr>
        <p:spPr>
          <a:xfrm>
            <a:off x="1524000" y="4473501"/>
            <a:ext cx="9144000" cy="0"/>
          </a:xfrm>
          <a:prstGeom prst="line">
            <a:avLst/>
          </a:prstGeom>
          <a:ln w="38100">
            <a:solidFill>
              <a:srgbClr val="F9A6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B8A81FCC-532B-4656-9924-F363A0AA0739}"/>
              </a:ext>
            </a:extLst>
          </p:cNvPr>
          <p:cNvSpPr/>
          <p:nvPr userDrawn="1"/>
        </p:nvSpPr>
        <p:spPr>
          <a:xfrm flipV="1">
            <a:off x="-3" y="-13650"/>
            <a:ext cx="1433015" cy="6202907"/>
          </a:xfrm>
          <a:prstGeom prst="rt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A8D2636D-320B-40AE-AB0D-A1A12B6CFEC0}"/>
              </a:ext>
            </a:extLst>
          </p:cNvPr>
          <p:cNvSpPr/>
          <p:nvPr userDrawn="1"/>
        </p:nvSpPr>
        <p:spPr>
          <a:xfrm>
            <a:off x="0" y="668741"/>
            <a:ext cx="1433015" cy="6202907"/>
          </a:xfrm>
          <a:prstGeom prst="rtTriangle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9D7EC421-8290-4EAF-A458-84F0024B2F20}"/>
              </a:ext>
            </a:extLst>
          </p:cNvPr>
          <p:cNvSpPr/>
          <p:nvPr userDrawn="1"/>
        </p:nvSpPr>
        <p:spPr>
          <a:xfrm flipH="1">
            <a:off x="10772633" y="668741"/>
            <a:ext cx="1433015" cy="6202907"/>
          </a:xfrm>
          <a:prstGeom prst="rt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C2F45C7-2E7D-4A87-9FFC-45ACBD791D88}"/>
              </a:ext>
            </a:extLst>
          </p:cNvPr>
          <p:cNvSpPr/>
          <p:nvPr userDrawn="1"/>
        </p:nvSpPr>
        <p:spPr>
          <a:xfrm flipH="1" flipV="1">
            <a:off x="10772632" y="-13648"/>
            <a:ext cx="1433015" cy="6202907"/>
          </a:xfrm>
          <a:prstGeom prst="rtTriangle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C301CAA-4747-436C-A289-CA65B790464C}"/>
              </a:ext>
            </a:extLst>
          </p:cNvPr>
          <p:cNvSpPr/>
          <p:nvPr userDrawn="1"/>
        </p:nvSpPr>
        <p:spPr>
          <a:xfrm rot="5400000">
            <a:off x="-2442952" y="3111686"/>
            <a:ext cx="5520517" cy="634627"/>
          </a:xfrm>
          <a:prstGeom prst="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CF5EAC41-3266-42E4-B363-EB2A21A2E794}"/>
              </a:ext>
            </a:extLst>
          </p:cNvPr>
          <p:cNvSpPr/>
          <p:nvPr userDrawn="1"/>
        </p:nvSpPr>
        <p:spPr>
          <a:xfrm rot="16200000" flipH="1">
            <a:off x="9114428" y="3111686"/>
            <a:ext cx="5520517" cy="634627"/>
          </a:xfrm>
          <a:prstGeom prst="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694B6F83-922C-4EB6-91F6-86C42259B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9260" y="1709738"/>
            <a:ext cx="9940780" cy="2613025"/>
          </a:xfrm>
        </p:spPr>
        <p:txBody>
          <a:bodyPr anchor="b" anchorCtr="0">
            <a:normAutofit/>
          </a:bodyPr>
          <a:lstStyle>
            <a:lvl1pPr algn="ctr">
              <a:defRPr sz="7200" b="1">
                <a:solidFill>
                  <a:srgbClr val="002B5C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9B272B0B-E0F0-40B8-86EA-46FF2668FB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260" y="4589463"/>
            <a:ext cx="9940780" cy="150018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2B5C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536C38C-2E2F-4CE7-A434-81F00B2A6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01" y="188982"/>
            <a:ext cx="1188098" cy="5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81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4E1A-845E-4DD1-9540-BAEE61DFF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E5167-161B-466E-A31D-CA9E21A3D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3B94B-0BF5-42DB-B141-F75B0E7792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D61CED3-9D20-4A9D-85AC-875E4ECDFC3E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1831B-3A68-4899-AF5D-6221BCC8A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9AA69-4F57-4A82-A401-C59EFA515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3061C6-DCF4-4FFF-B00F-6163489C49B2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08C3E0E5-1E59-4616-B7FD-7FEE563A7280}"/>
              </a:ext>
            </a:extLst>
          </p:cNvPr>
          <p:cNvSpPr/>
          <p:nvPr userDrawn="1"/>
        </p:nvSpPr>
        <p:spPr>
          <a:xfrm flipV="1">
            <a:off x="0" y="-1"/>
            <a:ext cx="1575640" cy="169068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8755625C-8EF2-4292-99DD-A9A3037EDBEC}"/>
              </a:ext>
            </a:extLst>
          </p:cNvPr>
          <p:cNvSpPr/>
          <p:nvPr userDrawn="1"/>
        </p:nvSpPr>
        <p:spPr>
          <a:xfrm>
            <a:off x="-1" y="0"/>
            <a:ext cx="1575641" cy="1690688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30E90C5-4291-4A5E-ACBC-548BF9EB9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368" y="352926"/>
            <a:ext cx="10070431" cy="1337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1CFECB3-0D16-4CE0-A4CD-1F83317BB2DE}"/>
              </a:ext>
            </a:extLst>
          </p:cNvPr>
          <p:cNvSpPr/>
          <p:nvPr userDrawn="1"/>
        </p:nvSpPr>
        <p:spPr>
          <a:xfrm rot="5400000">
            <a:off x="-449557" y="443687"/>
            <a:ext cx="1690689" cy="791575"/>
          </a:xfrm>
          <a:prstGeom prst="triangle">
            <a:avLst>
              <a:gd name="adj" fmla="val 5062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33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F2529-1CF0-4116-95BE-52F023C1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D67478-6CAF-4453-8628-A3B5DDB27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FBCE3-83E8-4791-A045-43EF88F3E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B088B-2FE8-4BC9-9EE2-8E4303A36E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E6414-5B29-4B75-8A29-19404988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BDB357-FA87-4527-97AE-79956B92369D}" type="datetime1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77837F-2D2A-49EA-B491-6C03615ED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101D8-46C1-4D21-AA64-D9140A6A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964A5C-17E4-431B-A52A-5FEB3FFCA08E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65A05546-6A47-4F76-A418-51DBD86C7BA3}"/>
              </a:ext>
            </a:extLst>
          </p:cNvPr>
          <p:cNvSpPr/>
          <p:nvPr userDrawn="1"/>
        </p:nvSpPr>
        <p:spPr>
          <a:xfrm flipV="1">
            <a:off x="0" y="-1"/>
            <a:ext cx="1575640" cy="169068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734AB21-BA2F-4E50-AC18-DF67908C68FA}"/>
              </a:ext>
            </a:extLst>
          </p:cNvPr>
          <p:cNvSpPr/>
          <p:nvPr userDrawn="1"/>
        </p:nvSpPr>
        <p:spPr>
          <a:xfrm>
            <a:off x="-1" y="0"/>
            <a:ext cx="1575641" cy="1690688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125A139-6E7D-410C-92E5-669A3A024E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368" y="352926"/>
            <a:ext cx="10070431" cy="1337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3BBA96C-6808-4497-971F-13F6506138C0}"/>
              </a:ext>
            </a:extLst>
          </p:cNvPr>
          <p:cNvSpPr/>
          <p:nvPr userDrawn="1"/>
        </p:nvSpPr>
        <p:spPr>
          <a:xfrm rot="5400000">
            <a:off x="-449557" y="443687"/>
            <a:ext cx="1690689" cy="791575"/>
          </a:xfrm>
          <a:prstGeom prst="triangle">
            <a:avLst>
              <a:gd name="adj" fmla="val 5062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5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C9CA0-D9D7-4ED4-A1EE-099F99FE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118B9D-0912-4663-A7F9-D0CFE3978097}" type="datetime1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C1B20-1B31-45A4-8A1F-D95C1C99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0871A-6536-4EBD-AC5D-FF84127A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ED90A-3BDD-46A3-9CAD-C9DAD4185C9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910460-BBDC-48A3-87E0-C9246856A66E}"/>
              </a:ext>
            </a:extLst>
          </p:cNvPr>
          <p:cNvSpPr/>
          <p:nvPr userDrawn="1"/>
        </p:nvSpPr>
        <p:spPr>
          <a:xfrm flipV="1">
            <a:off x="0" y="-1"/>
            <a:ext cx="1575640" cy="169068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C8E9EC1-A66B-448B-AD68-6850B30C99D1}"/>
              </a:ext>
            </a:extLst>
          </p:cNvPr>
          <p:cNvSpPr/>
          <p:nvPr userDrawn="1"/>
        </p:nvSpPr>
        <p:spPr>
          <a:xfrm>
            <a:off x="-1" y="0"/>
            <a:ext cx="1575641" cy="1690688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5A6762-17D9-4ADA-A274-91678F7CC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368" y="352926"/>
            <a:ext cx="10070431" cy="1337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29AF1A1-7A02-4EB6-9877-8496360F03FE}"/>
              </a:ext>
            </a:extLst>
          </p:cNvPr>
          <p:cNvSpPr/>
          <p:nvPr userDrawn="1"/>
        </p:nvSpPr>
        <p:spPr>
          <a:xfrm rot="5400000">
            <a:off x="-449557" y="443687"/>
            <a:ext cx="1690689" cy="791575"/>
          </a:xfrm>
          <a:prstGeom prst="triangle">
            <a:avLst>
              <a:gd name="adj" fmla="val 5062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6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05D522-D52E-4965-9801-B4F13830AB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B8D868-6C58-4360-A6E4-E71C4C560056}" type="datetime1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67E2AE-5222-404A-B6C5-09B0C57B7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B3ED4-0F65-4D17-945B-2211457B8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1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057D4E-619D-4281-B38D-371A737B2C50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F7C4C-5009-4A48-96D0-F8FB60B40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01E1-D886-4C72-9D7B-226E66D24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0B5C1-6C7A-465E-A065-31222E46E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A5473-B316-4257-AA99-295B891E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9A505-45BF-43A9-A77B-A58CEB2231F3}" type="datetime1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00FC1-9615-4A41-AACA-6C276BFD7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365BCC-811E-408D-81C6-74C66B036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A3A5B68-7A76-4141-95B7-DF8BBC06BA97}"/>
              </a:ext>
            </a:extLst>
          </p:cNvPr>
          <p:cNvSpPr/>
          <p:nvPr userDrawn="1"/>
        </p:nvSpPr>
        <p:spPr>
          <a:xfrm flipV="1">
            <a:off x="-2" y="-13651"/>
            <a:ext cx="836612" cy="6202907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E36BE380-0B06-48CE-89F9-DFB0BE4A525A}"/>
              </a:ext>
            </a:extLst>
          </p:cNvPr>
          <p:cNvSpPr/>
          <p:nvPr userDrawn="1"/>
        </p:nvSpPr>
        <p:spPr>
          <a:xfrm>
            <a:off x="1" y="668741"/>
            <a:ext cx="836612" cy="620290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2830031F-19D6-4316-B2F8-756D4A3CFC13}"/>
              </a:ext>
            </a:extLst>
          </p:cNvPr>
          <p:cNvSpPr/>
          <p:nvPr userDrawn="1"/>
        </p:nvSpPr>
        <p:spPr>
          <a:xfrm rot="5400000">
            <a:off x="-2575015" y="3243748"/>
            <a:ext cx="5520517" cy="370503"/>
          </a:xfrm>
          <a:prstGeom prst="triangle">
            <a:avLst/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59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5C9CA0-D9D7-4ED4-A1EE-099F99FE60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118B9D-0912-4663-A7F9-D0CFE3978097}" type="datetime1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0C1B20-1B31-45A4-8A1F-D95C1C999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0871A-6536-4EBD-AC5D-FF84127A9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819D9F-AED2-4655-AA9A-5577CC9213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6ED90A-3BDD-46A3-9CAD-C9DAD4185C93}"/>
              </a:ext>
            </a:extLst>
          </p:cNvPr>
          <p:cNvSpPr/>
          <p:nvPr userDrawn="1"/>
        </p:nvSpPr>
        <p:spPr>
          <a:xfrm>
            <a:off x="0" y="0"/>
            <a:ext cx="12192000" cy="1690688"/>
          </a:xfrm>
          <a:prstGeom prst="rect">
            <a:avLst/>
          </a:pr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F910460-BBDC-48A3-87E0-C9246856A66E}"/>
              </a:ext>
            </a:extLst>
          </p:cNvPr>
          <p:cNvSpPr/>
          <p:nvPr userDrawn="1"/>
        </p:nvSpPr>
        <p:spPr>
          <a:xfrm flipV="1">
            <a:off x="0" y="-1"/>
            <a:ext cx="1575640" cy="1690687"/>
          </a:xfrm>
          <a:prstGeom prst="rtTriangle">
            <a:avLst/>
          </a:prstGeom>
          <a:solidFill>
            <a:srgbClr val="477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C8E9EC1-A66B-448B-AD68-6850B30C99D1}"/>
              </a:ext>
            </a:extLst>
          </p:cNvPr>
          <p:cNvSpPr/>
          <p:nvPr userDrawn="1"/>
        </p:nvSpPr>
        <p:spPr>
          <a:xfrm>
            <a:off x="-1" y="0"/>
            <a:ext cx="1575641" cy="1690688"/>
          </a:xfrm>
          <a:prstGeom prst="rtTriangle">
            <a:avLst/>
          </a:prstGeom>
          <a:solidFill>
            <a:srgbClr val="008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5A6762-17D9-4ADA-A274-91678F7CCC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3368" y="352926"/>
            <a:ext cx="10070431" cy="133776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29AF1A1-7A02-4EB6-9877-8496360F03FE}"/>
              </a:ext>
            </a:extLst>
          </p:cNvPr>
          <p:cNvSpPr/>
          <p:nvPr userDrawn="1"/>
        </p:nvSpPr>
        <p:spPr>
          <a:xfrm rot="5400000">
            <a:off x="-449557" y="443687"/>
            <a:ext cx="1690689" cy="791575"/>
          </a:xfrm>
          <a:prstGeom prst="triangle">
            <a:avLst>
              <a:gd name="adj" fmla="val 50629"/>
            </a:avLst>
          </a:prstGeom>
          <a:solidFill>
            <a:srgbClr val="F9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95787" y="2219203"/>
            <a:ext cx="2112962" cy="211296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732312" y="2219203"/>
            <a:ext cx="2112962" cy="2112962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5068837" y="2219203"/>
            <a:ext cx="2112962" cy="2112962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405362" y="2219203"/>
            <a:ext cx="2112962" cy="2112962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9741888" y="2219203"/>
            <a:ext cx="2112962" cy="211296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8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499720-4ECC-42A1-B284-FF97EC54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F6182-1134-43D1-906D-EDC26946E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8493B708-D12B-47B1-8225-C1CA64C248B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879938"/>
            <a:ext cx="1188098" cy="59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5" r:id="rId2"/>
    <p:sldLayoutId id="214748367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7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Hshoemaker@wycokck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://www.keepwycowell.com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home.treasury.gov/policy-issues/cares" TargetMode="External"/><Relationship Id="rId2" Type="http://schemas.openxmlformats.org/officeDocument/2006/relationships/hyperlink" Target="https://alpha.wycokck.org/UG-CARES-Act-Working-Group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care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ycokck.org/COVID-19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A7EBA-D013-438F-9498-9DC4427510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COVID-19 Business Town Hall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243945-1AE2-4D40-81E5-734BF9DCB4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  <a:ea typeface="Tahoma"/>
                <a:cs typeface="Tahoma"/>
              </a:rPr>
              <a:t>September 2020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550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870" y="225927"/>
            <a:ext cx="11349499" cy="1501047"/>
          </a:xfrm>
        </p:spPr>
        <p:txBody>
          <a:bodyPr>
            <a:normAutofit/>
          </a:bodyPr>
          <a:lstStyle/>
          <a:p>
            <a:r>
              <a:rPr lang="en-US">
                <a:latin typeface="Century Gothic"/>
              </a:rPr>
              <a:t>Sick employee isolation </a:t>
            </a:r>
            <a:br>
              <a:rPr lang="en-US">
                <a:latin typeface="Century Gothic"/>
              </a:rPr>
            </a:br>
            <a:r>
              <a:rPr lang="en-US">
                <a:latin typeface="Century Gothic"/>
              </a:rPr>
              <a:t>+ Cleaning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310-9728-4C48-B407-B8551824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234" y="2403693"/>
            <a:ext cx="8473831" cy="38520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If ill, send home to isolate</a:t>
            </a:r>
            <a:endParaRPr lang="en-US"/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Evacuate work area, 24 </a:t>
            </a:r>
            <a:r>
              <a:rPr lang="en-US" err="1">
                <a:latin typeface="Tahoma"/>
                <a:ea typeface="Tahoma"/>
                <a:cs typeface="Tahoma"/>
              </a:rPr>
              <a:t>hrs</a:t>
            </a:r>
            <a:endParaRPr lang="en-US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Clean employee surfaces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 b="1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AB975FB-35D4-494C-A0E0-483C2150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93" y="1791157"/>
            <a:ext cx="2743200" cy="235131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1C67B25-E8D4-42D9-A504-8FFB1A802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592" y="4530725"/>
            <a:ext cx="1863970" cy="172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5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011" y="352926"/>
            <a:ext cx="10070431" cy="1337762"/>
          </a:xfrm>
        </p:spPr>
        <p:txBody>
          <a:bodyPr/>
          <a:lstStyle/>
          <a:p>
            <a:r>
              <a:rPr lang="en-US">
                <a:latin typeface="Century Gothic"/>
              </a:rPr>
              <a:t>Gather Information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310-9728-4C48-B407-B85518240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2737" y="1969946"/>
            <a:ext cx="8884139" cy="407330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3200">
                <a:latin typeface="Tahoma"/>
                <a:ea typeface="Tahoma"/>
                <a:cs typeface="Tahoma"/>
              </a:rPr>
              <a:t>Date started feeling sick</a:t>
            </a:r>
          </a:p>
          <a:p>
            <a:pPr marL="457200" lvl="1" indent="0">
              <a:buNone/>
            </a:pPr>
            <a:endParaRPr lang="en-US" sz="3200">
              <a:latin typeface="Tahoma"/>
              <a:ea typeface="Tahoma"/>
              <a:cs typeface="Tahoma"/>
            </a:endParaRPr>
          </a:p>
          <a:p>
            <a:pPr lvl="1"/>
            <a:r>
              <a:rPr lang="en-US" sz="3200">
                <a:latin typeface="Tahoma"/>
                <a:ea typeface="Tahoma"/>
                <a:cs typeface="Tahoma"/>
              </a:rPr>
              <a:t>Date tested</a:t>
            </a:r>
          </a:p>
          <a:p>
            <a:pPr marL="457200" lvl="1" indent="0">
              <a:buNone/>
            </a:pPr>
            <a:endParaRPr lang="en-US" sz="3200">
              <a:latin typeface="Tahoma"/>
              <a:ea typeface="Tahoma"/>
              <a:cs typeface="Tahoma"/>
            </a:endParaRPr>
          </a:p>
          <a:p>
            <a:pPr lvl="1"/>
            <a:r>
              <a:rPr lang="en-US" sz="3200">
                <a:latin typeface="Tahoma"/>
                <a:ea typeface="Tahoma"/>
                <a:cs typeface="Tahoma"/>
              </a:rPr>
              <a:t>Last day at work</a:t>
            </a:r>
          </a:p>
          <a:p>
            <a:pPr marL="457200" lvl="1" indent="0">
              <a:buNone/>
            </a:pPr>
            <a:endParaRPr lang="en-US" sz="3200">
              <a:latin typeface="Tahoma"/>
              <a:ea typeface="Tahoma"/>
              <a:cs typeface="Tahoma"/>
            </a:endParaRPr>
          </a:p>
          <a:p>
            <a:pPr lvl="1"/>
            <a:r>
              <a:rPr lang="en-US" sz="3200">
                <a:latin typeface="Tahoma"/>
                <a:ea typeface="Tahoma"/>
                <a:cs typeface="Tahoma"/>
              </a:rPr>
              <a:t>Close contacts at work, carpool, lunch</a:t>
            </a:r>
          </a:p>
          <a:p>
            <a:pPr lvl="1"/>
            <a:endParaRPr lang="en-US" sz="320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5EF1F792-49AF-42E6-A5D9-CB92F5B7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942" y="2355970"/>
            <a:ext cx="2743200" cy="30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3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011" y="371068"/>
            <a:ext cx="10569359" cy="1337762"/>
          </a:xfrm>
        </p:spPr>
        <p:txBody>
          <a:bodyPr>
            <a:noAutofit/>
          </a:bodyPr>
          <a:lstStyle/>
          <a:p>
            <a:r>
              <a:rPr lang="en-US">
                <a:latin typeface="Century Gothic"/>
              </a:rPr>
              <a:t>Contact the Health Department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310-9728-4C48-B407-B85518240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Report the information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  <a:hlinkClick r:id="rId3"/>
              </a:rPr>
              <a:t>Hshoemaker@wycokck.org</a:t>
            </a:r>
            <a:endParaRPr lang="en-US">
              <a:latin typeface="Tahoma"/>
              <a:ea typeface="Tahoma"/>
              <a:cs typeface="Tahoma"/>
            </a:endParaRP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(913) 573-6733</a:t>
            </a:r>
          </a:p>
          <a:p>
            <a:pPr marL="457200" lvl="1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Ask any questions</a:t>
            </a:r>
            <a:endParaRPr lang="en-US"/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HD will give additional guidance</a:t>
            </a:r>
          </a:p>
          <a:p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761FCC7F-ECD9-43A3-82E7-08698473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543" y="1761392"/>
            <a:ext cx="2560760" cy="245598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A75FAFA0-4E5C-4595-BECD-11CD6DB8E0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0399" y="3260796"/>
            <a:ext cx="2411047" cy="237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4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3452-7A87-4B1D-82BB-97601DF79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Why Contact Trace? </a:t>
            </a:r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D33A4BDA-85E7-4B8F-B667-B0FD2C441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400" y="1795376"/>
            <a:ext cx="2743200" cy="3560323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172A01BB-EC5B-486B-A5CC-C6E3F496FD8D}"/>
              </a:ext>
            </a:extLst>
          </p:cNvPr>
          <p:cNvSpPr/>
          <p:nvPr/>
        </p:nvSpPr>
        <p:spPr>
          <a:xfrm rot="2520000">
            <a:off x="9957951" y="3130536"/>
            <a:ext cx="714639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A35A3E8-4920-4CA1-A49A-2298E9695B2C}"/>
              </a:ext>
            </a:extLst>
          </p:cNvPr>
          <p:cNvSpPr/>
          <p:nvPr/>
        </p:nvSpPr>
        <p:spPr>
          <a:xfrm rot="5340000">
            <a:off x="9594785" y="3550627"/>
            <a:ext cx="519255" cy="230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4B66576-AFAA-453A-BB76-92DFE9C2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354" y="2030778"/>
            <a:ext cx="10525369" cy="389218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</a:pPr>
            <a:r>
              <a:rPr lang="en-US"/>
              <a:t>Prevent spread to vulnerable</a:t>
            </a:r>
          </a:p>
          <a:p>
            <a:pPr>
              <a:spcBef>
                <a:spcPts val="0"/>
              </a:spcBef>
            </a:pPr>
            <a:r>
              <a:rPr lang="en-US"/>
              <a:t>Catch people before ill</a:t>
            </a:r>
          </a:p>
          <a:p>
            <a:pPr>
              <a:spcBef>
                <a:spcPts val="0"/>
              </a:spcBef>
            </a:pPr>
            <a:r>
              <a:rPr lang="en-US"/>
              <a:t>COVID can spread</a:t>
            </a:r>
            <a:r>
              <a:rPr lang="en-US" b="1" i="1"/>
              <a:t> before </a:t>
            </a:r>
            <a:r>
              <a:rPr lang="en-US"/>
              <a:t>you feel sick</a:t>
            </a:r>
          </a:p>
          <a:p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77EA4986-0169-456E-B9D7-EEF3DF9AD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354" y="3976870"/>
            <a:ext cx="3651738" cy="238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9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839" y="359752"/>
            <a:ext cx="11407487" cy="1325563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  <a:latin typeface="Century Gothic"/>
              </a:rPr>
              <a:t>Contact Trace</a:t>
            </a:r>
            <a:endParaRPr lang="en-US" sz="5400">
              <a:solidFill>
                <a:srgbClr val="FFFFFF"/>
              </a:solidFill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E36E601-CFEC-4586-8F24-A802A08021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571875"/>
              </p:ext>
            </p:extLst>
          </p:nvPr>
        </p:nvGraphicFramePr>
        <p:xfrm>
          <a:off x="98303" y="1024548"/>
          <a:ext cx="11993640" cy="342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>
            <a:extLst>
              <a:ext uri="{FF2B5EF4-FFF2-40B4-BE49-F238E27FC236}">
                <a16:creationId xmlns:a16="http://schemas.microsoft.com/office/drawing/2014/main" id="{6787AD1B-4DC3-40DC-AA8A-D2CA029F3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9554" y="3652573"/>
            <a:ext cx="2743200" cy="2405469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C114AA0A-0B9F-4CD6-B27F-59F210964B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631" y="3803349"/>
            <a:ext cx="2000739" cy="218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4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5850" y="90168"/>
            <a:ext cx="8556942" cy="1609279"/>
          </a:xfrm>
        </p:spPr>
        <p:txBody>
          <a:bodyPr>
            <a:noAutofit/>
          </a:bodyPr>
          <a:lstStyle/>
          <a:p>
            <a:r>
              <a:rPr lang="en-US" sz="5400">
                <a:latin typeface="Century Gothic"/>
              </a:rPr>
              <a:t>EMPLOYEE QUARANTINE &amp; ISOLATION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310-9728-4C48-B407-B85518240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Sick/Positive Employees</a:t>
            </a:r>
            <a:endParaRPr lang="en-US"/>
          </a:p>
          <a:p>
            <a:pPr lvl="1"/>
            <a:r>
              <a:rPr lang="en-US" b="1">
                <a:latin typeface="Tahoma"/>
                <a:ea typeface="Tahoma"/>
                <a:cs typeface="Tahoma"/>
              </a:rPr>
              <a:t>10 days</a:t>
            </a:r>
            <a:r>
              <a:rPr lang="en-US">
                <a:latin typeface="Tahoma"/>
                <a:ea typeface="Tahoma"/>
                <a:cs typeface="Tahoma"/>
              </a:rPr>
              <a:t> from symptom onset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72 hours no fever + improvement in symptoms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Contacts of Positive Cases</a:t>
            </a:r>
            <a:endParaRPr lang="en-US"/>
          </a:p>
          <a:p>
            <a:pPr lvl="1"/>
            <a:r>
              <a:rPr lang="en-US" b="1">
                <a:latin typeface="Tahoma"/>
                <a:ea typeface="Tahoma"/>
                <a:cs typeface="Tahoma"/>
              </a:rPr>
              <a:t>14 days </a:t>
            </a:r>
            <a:r>
              <a:rPr lang="en-US">
                <a:latin typeface="Tahoma"/>
                <a:ea typeface="Tahoma"/>
                <a:cs typeface="Tahoma"/>
              </a:rPr>
              <a:t>from last contact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Get tested 7-9 days after exposure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Even if negative test, stay home 14 days</a:t>
            </a:r>
            <a:endParaRPr lang="en-US"/>
          </a:p>
          <a:p>
            <a:endParaRPr lang="en-US"/>
          </a:p>
          <a:p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E293D11-C8C0-4A0D-80F7-1D654015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785" y="3391907"/>
            <a:ext cx="2743200" cy="230157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28650D4-805D-4E9C-91E9-EDFE562499AB}"/>
              </a:ext>
            </a:extLst>
          </p:cNvPr>
          <p:cNvSpPr txBox="1">
            <a:spLocks/>
          </p:cNvSpPr>
          <p:nvPr/>
        </p:nvSpPr>
        <p:spPr>
          <a:xfrm>
            <a:off x="1283368" y="221547"/>
            <a:ext cx="10070431" cy="1337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8000">
                <a:latin typeface="Century Gothic"/>
              </a:rPr>
              <a:t>2. </a:t>
            </a:r>
            <a:endParaRPr lang="en-US" sz="8000"/>
          </a:p>
        </p:txBody>
      </p:sp>
    </p:spTree>
    <p:extLst>
      <p:ext uri="{BB962C8B-B14F-4D97-AF65-F5344CB8AC3E}">
        <p14:creationId xmlns:p14="http://schemas.microsoft.com/office/powerpoint/2010/main" val="277837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F2185-0F0E-4280-B569-28295D4E6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239064"/>
            <a:ext cx="10527631" cy="1337762"/>
          </a:xfrm>
        </p:spPr>
        <p:txBody>
          <a:bodyPr>
            <a:noAutofit/>
          </a:bodyPr>
          <a:lstStyle/>
          <a:p>
            <a:r>
              <a:rPr lang="en-US" sz="8000">
                <a:latin typeface="Century Gothic"/>
              </a:rPr>
              <a:t>3. RETURN TO WORK</a:t>
            </a:r>
            <a:endParaRPr lang="en-US" sz="8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587310-9728-4C48-B407-B85518240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Meet quarantine/isolation guidelines </a:t>
            </a:r>
            <a:r>
              <a:rPr lang="en-US">
                <a:latin typeface="Tahoma"/>
                <a:ea typeface="Tahoma"/>
                <a:cs typeface="Tahoma"/>
                <a:sym typeface="Wingdings" panose="05000000000000000000" pitchFamily="2" charset="2"/>
              </a:rPr>
              <a:t> return safely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Can ask employee to provide test results</a:t>
            </a:r>
          </a:p>
          <a:p>
            <a:endParaRPr lang="en-US"/>
          </a:p>
          <a:p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B80EA97-2693-4A6D-B4D4-6FD027389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7183" y="3800465"/>
            <a:ext cx="2484408" cy="2511435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4215C65F-CE82-46E1-BD86-8A58095207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2700" y="3308286"/>
            <a:ext cx="2743200" cy="197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10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F1567-71D0-4BC3-AA28-B19AD37B0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402" y="239064"/>
            <a:ext cx="10070431" cy="1337762"/>
          </a:xfrm>
        </p:spPr>
        <p:txBody>
          <a:bodyPr>
            <a:normAutofit/>
          </a:bodyPr>
          <a:lstStyle/>
          <a:p>
            <a:r>
              <a:rPr lang="en-US" sz="8000">
                <a:latin typeface="Century Gothic"/>
              </a:rPr>
              <a:t>4. MONITOR</a:t>
            </a:r>
            <a:endParaRPr lang="en-US" sz="800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CD18A6-8131-4352-A21B-157B74886F25}"/>
              </a:ext>
            </a:extLst>
          </p:cNvPr>
          <p:cNvSpPr txBox="1">
            <a:spLocks/>
          </p:cNvSpPr>
          <p:nvPr/>
        </p:nvSpPr>
        <p:spPr>
          <a:xfrm>
            <a:off x="552269" y="2202966"/>
            <a:ext cx="7674718" cy="27280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Increase COVID Mitigation Efforts</a:t>
            </a:r>
            <a:endParaRPr lang="en-US" sz="3200">
              <a:cs typeface="Calibri"/>
            </a:endParaRPr>
          </a:p>
          <a:p>
            <a:pPr lvl="1"/>
            <a:endParaRPr lang="en-US" sz="3200">
              <a:latin typeface="Tahoma"/>
              <a:ea typeface="Tahoma"/>
              <a:cs typeface="Tahom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Communicate</a:t>
            </a:r>
          </a:p>
          <a:p>
            <a:pPr lvl="1"/>
            <a:endParaRPr lang="en-US" sz="3200">
              <a:latin typeface="Tahoma"/>
              <a:ea typeface="Tahoma"/>
              <a:cs typeface="Tahoma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Monitor and adapt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>
              <a:cs typeface="Calibri" panose="020F0502020204030204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988919D-0FDE-41B8-B893-40E6CA17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3189" y="2201063"/>
            <a:ext cx="3458135" cy="261825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9E9071D-5F9B-4824-BF58-0412A4069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780" y="4240794"/>
            <a:ext cx="2743200" cy="181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35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696A-7C07-404D-837E-0A9530A4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352926"/>
            <a:ext cx="10669144" cy="1337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Century Gothic"/>
                <a:ea typeface="Tahoma"/>
                <a:cs typeface="Tahoma"/>
              </a:rPr>
              <a:t>Increase COVID Mitigation Efforts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F769-E9C1-495D-87BD-E172BD4F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Require masks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Refuse entry w/o mask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Paid COVID leave</a:t>
            </a:r>
          </a:p>
          <a:p>
            <a:r>
              <a:rPr lang="en-US">
                <a:latin typeface="Tahoma"/>
                <a:ea typeface="Tahoma"/>
                <a:cs typeface="Tahoma"/>
              </a:rPr>
              <a:t>Symptom screening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Keep employees informed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Sick family members? Stay home!</a:t>
            </a:r>
          </a:p>
          <a:p>
            <a:endParaRPr lang="en-US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7B7C0EF-CCDF-45E7-A034-3516F167B7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399" y="2103689"/>
            <a:ext cx="4328510" cy="2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3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696A-7C07-404D-837E-0A9530A4A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352926"/>
            <a:ext cx="10669144" cy="1337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latin typeface="Century Gothic"/>
                <a:ea typeface="Tahoma"/>
                <a:cs typeface="Tahoma"/>
              </a:rPr>
              <a:t>Increase COVID Mitigation Efforts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F769-E9C1-495D-87BD-E172BD4F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Employees must wear masks in carpool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Close break rooms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Reduce tables in break rooms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Reduce congregation points</a:t>
            </a:r>
          </a:p>
          <a:p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64B995-4CC4-4D7F-B744-3971EB572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8" y="4170344"/>
            <a:ext cx="1795586" cy="2659464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7A784260-B4BA-428C-8083-4A246656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5476" y="5434326"/>
            <a:ext cx="2391508" cy="1391733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FABC19FF-6BA3-4178-A1E4-A7A9DF4DB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323" y="3809663"/>
            <a:ext cx="2166816" cy="1036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13A23A-B475-48D2-A314-649F4CCC9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938" y="3809663"/>
            <a:ext cx="2166816" cy="1036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B8FA2C-F74F-446D-928E-346E62030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938" y="4767048"/>
            <a:ext cx="2166816" cy="10362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5D3EE7-62A9-439A-BCA2-884531E4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2323" y="4718202"/>
            <a:ext cx="2166816" cy="1036213"/>
          </a:xfrm>
          <a:prstGeom prst="rect">
            <a:avLst/>
          </a:prstGeom>
        </p:spPr>
      </p:pic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A8573DAA-3155-4F91-AA5B-9AA9C313568E}"/>
              </a:ext>
            </a:extLst>
          </p:cNvPr>
          <p:cNvSpPr/>
          <p:nvPr/>
        </p:nvSpPr>
        <p:spPr>
          <a:xfrm>
            <a:off x="7966319" y="3492011"/>
            <a:ext cx="1393093" cy="135401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&quot;Not Allowed&quot; Symbol 14">
            <a:extLst>
              <a:ext uri="{FF2B5EF4-FFF2-40B4-BE49-F238E27FC236}">
                <a16:creationId xmlns:a16="http://schemas.microsoft.com/office/drawing/2014/main" id="{0CEA2CF3-18F3-411F-AE24-953626D27852}"/>
              </a:ext>
            </a:extLst>
          </p:cNvPr>
          <p:cNvSpPr/>
          <p:nvPr/>
        </p:nvSpPr>
        <p:spPr>
          <a:xfrm>
            <a:off x="10242549" y="4556857"/>
            <a:ext cx="1393093" cy="1354015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93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468A4-0CDE-427D-975A-6D010C96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Thank You, Partners!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86" y="2196242"/>
            <a:ext cx="2753664" cy="1189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7" y="4200569"/>
            <a:ext cx="2043869" cy="124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01" y="4359139"/>
            <a:ext cx="3375249" cy="9692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694" y="2591900"/>
            <a:ext cx="2828849" cy="3564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5" y="1924925"/>
            <a:ext cx="3076524" cy="1732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9" y="1609270"/>
            <a:ext cx="2130482" cy="21304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225" y="4050139"/>
            <a:ext cx="2325469" cy="13681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549" y="3739752"/>
            <a:ext cx="1986340" cy="198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5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2696A-7C07-404D-837E-0A9530A4A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  <a:ea typeface="Tahoma"/>
                <a:cs typeface="Tahoma"/>
              </a:rPr>
              <a:t>Monitor and adapt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F769-E9C1-495D-87BD-E172BD4FB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3280"/>
            <a:ext cx="884506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Keep a log of cases and contacts</a:t>
            </a:r>
            <a:endParaRPr lang="en-US"/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Report positives to HD</a:t>
            </a:r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r>
              <a:rPr lang="en-US">
                <a:latin typeface="Tahoma"/>
                <a:ea typeface="Tahoma"/>
                <a:cs typeface="Tahoma"/>
              </a:rPr>
              <a:t>Tricky situations report to HD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61D735-024E-47B7-9FEB-4A5D47047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8787" y="2106494"/>
            <a:ext cx="2772844" cy="30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20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C235E4-F159-4DAD-97C7-6E7012124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4C4B45-3059-4588-8ACB-1342DF587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19" y="1333118"/>
            <a:ext cx="9940780" cy="1290474"/>
          </a:xfrm>
        </p:spPr>
        <p:txBody>
          <a:bodyPr/>
          <a:lstStyle/>
          <a:p>
            <a:r>
              <a:rPr lang="en-US">
                <a:latin typeface="Century Gothic"/>
              </a:rPr>
              <a:t>Business Testimonials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78396-8DD9-42E1-8CDD-F6AFD09EC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019" y="2732636"/>
            <a:ext cx="9940780" cy="30767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0">
                <a:latin typeface="Tahoma"/>
                <a:ea typeface="Tahoma"/>
                <a:cs typeface="Tahoma"/>
              </a:rPr>
              <a:t>Kate Webb, </a:t>
            </a:r>
            <a:r>
              <a:rPr lang="en-US" sz="2800" b="0" err="1">
                <a:latin typeface="Tahoma"/>
                <a:ea typeface="Tahoma"/>
                <a:cs typeface="Tahoma"/>
              </a:rPr>
              <a:t>Coreslab</a:t>
            </a:r>
            <a:r>
              <a:rPr lang="en-US" sz="2800" b="0">
                <a:latin typeface="Tahoma"/>
                <a:ea typeface="Tahoma"/>
                <a:cs typeface="Tahoma"/>
              </a:rPr>
              <a:t> Structures</a:t>
            </a:r>
            <a:endParaRPr lang="en-US" sz="2800" b="0">
              <a:ea typeface="Tahoma"/>
              <a:cs typeface="Tahoma"/>
            </a:endParaRPr>
          </a:p>
          <a:p>
            <a:r>
              <a:rPr lang="en-US" sz="2800" b="0">
                <a:latin typeface="Century Gothic"/>
                <a:ea typeface="Tahoma"/>
                <a:cs typeface="Tahoma"/>
              </a:rPr>
              <a:t>&amp;</a:t>
            </a:r>
          </a:p>
          <a:p>
            <a:r>
              <a:rPr lang="en-US" sz="2800" b="0">
                <a:latin typeface="Tahoma"/>
                <a:ea typeface="Tahoma"/>
                <a:cs typeface="Tahoma"/>
              </a:rPr>
              <a:t>David Staker, Plastic Packaging Technologies</a:t>
            </a:r>
            <a:endParaRPr lang="en-US" sz="2800">
              <a:ea typeface="Tahoma"/>
              <a:cs typeface="Tahoma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22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EF5C477-828B-4FA3-BC42-4FE82E2E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07EDE0-EA1E-4DB1-A702-8BBD123E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019" y="1263048"/>
            <a:ext cx="9940780" cy="193861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Frequently Asked Questions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088459-BABB-41D1-AE1A-5FEF9375083C}"/>
              </a:ext>
            </a:extLst>
          </p:cNvPr>
          <p:cNvSpPr/>
          <p:nvPr/>
        </p:nvSpPr>
        <p:spPr>
          <a:xfrm>
            <a:off x="1250731" y="4022834"/>
            <a:ext cx="9690537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4BBA0C23-62B5-48F8-B259-53AD383E3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900" y="3550678"/>
            <a:ext cx="4031876" cy="24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2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When should you send an employee to get tested? 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8A0D0565-84B0-4D10-AC78-C2E5DC92A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892" r="-225" b="224"/>
          <a:stretch/>
        </p:blipFill>
        <p:spPr>
          <a:xfrm>
            <a:off x="1221232" y="3212854"/>
            <a:ext cx="5505515" cy="3391959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73C587F-3571-4C34-9D7B-60D42B1FC5EF}"/>
              </a:ext>
            </a:extLst>
          </p:cNvPr>
          <p:cNvSpPr txBox="1"/>
          <p:nvPr/>
        </p:nvSpPr>
        <p:spPr>
          <a:xfrm>
            <a:off x="7098323" y="3276460"/>
            <a:ext cx="380455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ahoma"/>
                <a:ea typeface="Tahoma"/>
                <a:cs typeface="Tahoma"/>
              </a:rPr>
              <a:t>Seek testing 7-9 days after exposure.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12996C-113B-44C8-A774-296C0626B34B}"/>
              </a:ext>
            </a:extLst>
          </p:cNvPr>
          <p:cNvSpPr txBox="1"/>
          <p:nvPr/>
        </p:nvSpPr>
        <p:spPr>
          <a:xfrm>
            <a:off x="7055756" y="5132613"/>
            <a:ext cx="27432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err="1">
                <a:ea typeface="+mn-lt"/>
                <a:cs typeface="+mn-lt"/>
              </a:rPr>
              <a:t>Kucirka</a:t>
            </a:r>
            <a:r>
              <a:rPr lang="en-US" sz="1200">
                <a:ea typeface="+mn-lt"/>
                <a:cs typeface="+mn-lt"/>
              </a:rPr>
              <a:t>, L. M., Lauer, S. A., </a:t>
            </a:r>
            <a:r>
              <a:rPr lang="en-US" sz="1200" err="1">
                <a:ea typeface="+mn-lt"/>
                <a:cs typeface="+mn-lt"/>
              </a:rPr>
              <a:t>Laeyendecker</a:t>
            </a:r>
            <a:r>
              <a:rPr lang="en-US" sz="1200">
                <a:ea typeface="+mn-lt"/>
                <a:cs typeface="+mn-lt"/>
              </a:rPr>
              <a:t>, O., Boon, D., &amp; Lessler, J. (2020). Variation in False-Negative Rate of Reverse Transcriptase Polymerase Chain Reaction–Based SARS-CoV-2 Tests by Time Since Exposure. Annals of Internal Medicine, 173(4), 262–267. https://doi.org/10.7326/m20-1495</a:t>
            </a:r>
            <a:endParaRPr lang="en-US" sz="12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AB909C-F55B-4C67-BFE7-0C40103B421F}"/>
              </a:ext>
            </a:extLst>
          </p:cNvPr>
          <p:cNvSpPr txBox="1"/>
          <p:nvPr/>
        </p:nvSpPr>
        <p:spPr>
          <a:xfrm>
            <a:off x="693893" y="1779673"/>
            <a:ext cx="1101634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ahoma"/>
                <a:ea typeface="Tahoma"/>
                <a:cs typeface="Tahoma"/>
              </a:rPr>
              <a:t>If symptomatic, get tested </a:t>
            </a:r>
            <a:r>
              <a:rPr lang="en-US" sz="2800">
                <a:solidFill>
                  <a:srgbClr val="FF0000"/>
                </a:solidFill>
                <a:latin typeface="Tahoma"/>
                <a:ea typeface="Tahoma"/>
                <a:cs typeface="Tahoma"/>
              </a:rPr>
              <a:t>immediately</a:t>
            </a:r>
            <a:r>
              <a:rPr lang="en-US" sz="2800">
                <a:latin typeface="Tahoma"/>
                <a:ea typeface="Tahoma"/>
                <a:cs typeface="Tahoma"/>
              </a:rPr>
              <a:t>.  (9AM-3PM, 619 Ann Ave.)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657E2A-9F03-46CA-B661-CC71252EA821}"/>
              </a:ext>
            </a:extLst>
          </p:cNvPr>
          <p:cNvSpPr txBox="1"/>
          <p:nvPr/>
        </p:nvSpPr>
        <p:spPr>
          <a:xfrm>
            <a:off x="693894" y="2632388"/>
            <a:ext cx="6172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ahoma"/>
                <a:ea typeface="Tahoma"/>
                <a:cs typeface="Tahoma"/>
              </a:rPr>
              <a:t>If exposed: </a:t>
            </a:r>
          </a:p>
        </p:txBody>
      </p:sp>
    </p:spTree>
    <p:extLst>
      <p:ext uri="{BB962C8B-B14F-4D97-AF65-F5344CB8AC3E}">
        <p14:creationId xmlns:p14="http://schemas.microsoft.com/office/powerpoint/2010/main" val="656000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4BE85-DE5C-4604-A933-F6665309F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Employee Re-Testing?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C44AE-D780-4121-8550-CA85B01C9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840" y="2355167"/>
            <a:ext cx="5695961" cy="194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If positive,</a:t>
            </a:r>
            <a:r>
              <a:rPr lang="en-US">
                <a:solidFill>
                  <a:srgbClr val="000000"/>
                </a:solidFill>
                <a:latin typeface="Tahoma"/>
                <a:ea typeface="Tahoma"/>
                <a:cs typeface="Tahoma"/>
              </a:rPr>
              <a:t> </a:t>
            </a:r>
            <a:r>
              <a:rPr lang="en-US" b="1" u="sng">
                <a:solidFill>
                  <a:srgbClr val="FF0000"/>
                </a:solidFill>
                <a:latin typeface="Tahoma"/>
                <a:ea typeface="Tahoma"/>
                <a:cs typeface="Tahoma"/>
              </a:rPr>
              <a:t>do not re-test.</a:t>
            </a:r>
            <a:endParaRPr lang="en-US" b="1" u="sng">
              <a:solidFill>
                <a:srgbClr val="FF0000"/>
              </a:solidFill>
            </a:endParaRPr>
          </a:p>
          <a:p>
            <a:endParaRPr lang="en-US"/>
          </a:p>
          <a:p>
            <a:endParaRPr lang="en-US"/>
          </a:p>
          <a:p>
            <a:pPr marL="171450" lvl="1" indent="0">
              <a:buNone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1F582-F65D-486C-BBEB-A4CE411E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VAT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3FD6DF5-2898-4782-A8A9-8453307A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5" y="3736749"/>
            <a:ext cx="1461477" cy="130677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7F0F4753-DF6D-49CB-80D1-98ECA024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712" y="1786047"/>
            <a:ext cx="2106100" cy="19541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E3A4F5-BF18-4DD4-A3B5-DBF39EBF984F}"/>
              </a:ext>
            </a:extLst>
          </p:cNvPr>
          <p:cNvSpPr txBox="1"/>
          <p:nvPr/>
        </p:nvSpPr>
        <p:spPr>
          <a:xfrm>
            <a:off x="293602" y="3927221"/>
            <a:ext cx="6107331" cy="21903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If negative, re-test if:</a:t>
            </a:r>
            <a:endParaRPr lang="en-US" sz="3200">
              <a:ea typeface="+mn-lt"/>
              <a:cs typeface="+mn-lt"/>
            </a:endParaRPr>
          </a:p>
          <a:p>
            <a:pPr marL="742950" lvl="1" indent="-514350">
              <a:spcBef>
                <a:spcPts val="5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New exposure</a:t>
            </a:r>
            <a:endParaRPr lang="en-US" sz="3200">
              <a:ea typeface="+mn-lt"/>
              <a:cs typeface="+mn-lt"/>
            </a:endParaRPr>
          </a:p>
          <a:p>
            <a:pPr marL="742950" lvl="1" indent="-514350">
              <a:spcBef>
                <a:spcPts val="500"/>
              </a:spcBef>
              <a:buFont typeface="Arial"/>
              <a:buChar char="•"/>
            </a:pPr>
            <a:r>
              <a:rPr lang="en-US" sz="3200">
                <a:latin typeface="Tahoma"/>
                <a:ea typeface="Tahoma"/>
                <a:cs typeface="Tahoma"/>
              </a:rPr>
              <a:t>New symptoms</a:t>
            </a:r>
            <a:endParaRPr lang="en-US" sz="3200">
              <a:ea typeface="+mn-lt"/>
              <a:cs typeface="+mn-lt"/>
            </a:endParaRPr>
          </a:p>
          <a:p>
            <a:pPr algn="l"/>
            <a:endParaRPr lang="en-US" sz="3200">
              <a:cs typeface="Calibri"/>
            </a:endParaRP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4CCD8A2-CEF5-427C-820D-9649D0506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07" y="4298585"/>
            <a:ext cx="2438400" cy="1887949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1566EEA3-65A4-4CFD-91AA-447A2A921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382" y="1746176"/>
            <a:ext cx="1880652" cy="1782439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A0F13A77-C9BD-459C-B951-1EEA499FB4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70066" y="4091482"/>
            <a:ext cx="1818640" cy="1676400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1C619A41-6342-4C45-95C4-43D4FB72E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9415" y="5186638"/>
            <a:ext cx="1503680" cy="153494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F83622-BF16-489A-85D4-121C8E212E39}"/>
              </a:ext>
            </a:extLst>
          </p:cNvPr>
          <p:cNvCxnSpPr/>
          <p:nvPr/>
        </p:nvCxnSpPr>
        <p:spPr>
          <a:xfrm flipV="1">
            <a:off x="42043" y="3623442"/>
            <a:ext cx="12195502" cy="31530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743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994093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Tahoma"/>
                <a:ea typeface="Tahoma"/>
                <a:cs typeface="Tahoma"/>
              </a:rPr>
              <a:t>No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Remain at home for </a:t>
            </a:r>
            <a:r>
              <a:rPr lang="en-US">
                <a:solidFill>
                  <a:srgbClr val="FF0000"/>
                </a:solidFill>
                <a:latin typeface="Tahoma"/>
                <a:ea typeface="Tahoma"/>
                <a:cs typeface="Tahoma"/>
              </a:rPr>
              <a:t>14 days</a:t>
            </a:r>
            <a:endParaRPr lang="en-US">
              <a:solidFill>
                <a:srgbClr val="FF0000"/>
              </a:solidFill>
            </a:endParaRP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Full quarantine period</a:t>
            </a:r>
            <a:endParaRPr lang="en-US"/>
          </a:p>
          <a:p>
            <a:pPr lvl="1"/>
            <a:endParaRPr lang="en-US"/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765" y="189640"/>
            <a:ext cx="10768589" cy="133776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000">
                <a:latin typeface="Century Gothic"/>
              </a:rPr>
              <a:t>Exposed employee gets negative test result -come back to work immediately?</a:t>
            </a:r>
            <a:endParaRPr lang="en-US" sz="400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EEC54068-E96F-4497-BFC2-DE13D863D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16" y="3473857"/>
            <a:ext cx="9416978" cy="30975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F47047-EFC8-4E4D-87D6-24AD438E71A8}"/>
              </a:ext>
            </a:extLst>
          </p:cNvPr>
          <p:cNvSpPr txBox="1"/>
          <p:nvPr/>
        </p:nvSpPr>
        <p:spPr>
          <a:xfrm>
            <a:off x="3279794" y="3895184"/>
            <a:ext cx="1307180" cy="615553"/>
          </a:xfrm>
          <a:prstGeom prst="rect">
            <a:avLst/>
          </a:prstGeom>
          <a:solidFill>
            <a:srgbClr val="62D5F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Exposure</a:t>
            </a:r>
          </a:p>
          <a:p>
            <a:endParaRPr lang="en-US" sz="160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46E2DD-7D14-4E97-A0EE-1982A5047057}"/>
              </a:ext>
            </a:extLst>
          </p:cNvPr>
          <p:cNvSpPr txBox="1"/>
          <p:nvPr/>
        </p:nvSpPr>
        <p:spPr>
          <a:xfrm>
            <a:off x="4598282" y="5872999"/>
            <a:ext cx="1343046" cy="646331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 to Work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386735-3452-4892-8045-5052A905F813}"/>
              </a:ext>
            </a:extLst>
          </p:cNvPr>
          <p:cNvSpPr txBox="1"/>
          <p:nvPr/>
        </p:nvSpPr>
        <p:spPr>
          <a:xfrm>
            <a:off x="3279794" y="5068967"/>
            <a:ext cx="3981085" cy="461665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 tested</a:t>
            </a:r>
          </a:p>
        </p:txBody>
      </p:sp>
    </p:spTree>
    <p:extLst>
      <p:ext uri="{BB962C8B-B14F-4D97-AF65-F5344CB8AC3E}">
        <p14:creationId xmlns:p14="http://schemas.microsoft.com/office/powerpoint/2010/main" val="3016176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B22B708-BA0C-4683-B7DE-082B5625E93D}"/>
              </a:ext>
            </a:extLst>
          </p:cNvPr>
          <p:cNvSpPr txBox="1"/>
          <p:nvPr/>
        </p:nvSpPr>
        <p:spPr>
          <a:xfrm>
            <a:off x="836243" y="4169508"/>
            <a:ext cx="3778737" cy="2585323"/>
          </a:xfrm>
          <a:prstGeom prst="rect">
            <a:avLst/>
          </a:prstGeom>
          <a:noFill/>
          <a:ln w="571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Exposed</a:t>
            </a: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78E0D9-C555-4A5E-A2D9-AFB9FB1FB966}"/>
              </a:ext>
            </a:extLst>
          </p:cNvPr>
          <p:cNvSpPr txBox="1"/>
          <p:nvPr/>
        </p:nvSpPr>
        <p:spPr>
          <a:xfrm>
            <a:off x="4947755" y="4169508"/>
            <a:ext cx="4911970" cy="2585323"/>
          </a:xfrm>
          <a:prstGeom prst="rect">
            <a:avLst/>
          </a:prstGeom>
          <a:noFill/>
          <a:ln w="57150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Exposed</a:t>
            </a: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0276" y="1874471"/>
            <a:ext cx="9784623" cy="2055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Tahoma"/>
                <a:ea typeface="Tahoma"/>
                <a:cs typeface="Tahoma"/>
              </a:rPr>
              <a:t>Likely, no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Only close contacts need to quarantine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If enough non-exposed employees are available, you can remain open with those employees</a:t>
            </a: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22" y="352926"/>
            <a:ext cx="9725375" cy="1337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Do I need to shut down my business and get everyone tested?</a:t>
            </a:r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042CEDE-D638-4E0F-A9CD-397C25ACF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67" y="4606438"/>
            <a:ext cx="1297354" cy="128311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950B445-B12E-4323-A2DD-C28D1DCC7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90" y="4618219"/>
            <a:ext cx="1316893" cy="1288862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0CC4F11-5A8A-48F4-B1E4-FCA0F5292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9433" y="4636166"/>
            <a:ext cx="1365738" cy="123572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2970FB1B-067F-4B97-8D8D-F9AA57A3B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735" y="4636166"/>
            <a:ext cx="1355375" cy="1424434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36A5DA64-D15A-4BF4-949C-D13407D8CB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0408" y="4649865"/>
            <a:ext cx="1326662" cy="12396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A44BCC-D6A9-452F-B0D1-14888EE0CFA2}"/>
              </a:ext>
            </a:extLst>
          </p:cNvPr>
          <p:cNvSpPr txBox="1"/>
          <p:nvPr/>
        </p:nvSpPr>
        <p:spPr>
          <a:xfrm>
            <a:off x="2797908" y="6060601"/>
            <a:ext cx="1817072" cy="338554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Quarantine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CCFF29-0799-468C-B8C4-0B8146CB0EE7}"/>
              </a:ext>
            </a:extLst>
          </p:cNvPr>
          <p:cNvSpPr txBox="1"/>
          <p:nvPr/>
        </p:nvSpPr>
        <p:spPr>
          <a:xfrm>
            <a:off x="836243" y="6060601"/>
            <a:ext cx="2077147" cy="338554"/>
          </a:xfrm>
          <a:prstGeom prst="rect">
            <a:avLst/>
          </a:prstGeom>
          <a:solidFill>
            <a:srgbClr val="FF000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COVID- Positive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E2D3D2-7182-4284-8650-74B2306A04DE}"/>
              </a:ext>
            </a:extLst>
          </p:cNvPr>
          <p:cNvSpPr txBox="1"/>
          <p:nvPr/>
        </p:nvSpPr>
        <p:spPr>
          <a:xfrm>
            <a:off x="4947755" y="6060601"/>
            <a:ext cx="4911969" cy="338554"/>
          </a:xfrm>
          <a:prstGeom prst="rect">
            <a:avLst/>
          </a:prstGeom>
          <a:solidFill>
            <a:srgbClr val="92D05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quarantine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243" y="4169508"/>
            <a:ext cx="3778737" cy="222964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950711" y="4169507"/>
            <a:ext cx="4909013" cy="2229647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80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0157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b="1">
                <a:latin typeface="Tahoma"/>
                <a:ea typeface="Tahoma"/>
                <a:cs typeface="Tahoma"/>
              </a:rPr>
              <a:t>No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Can require employees to stay home per guidelines if the employee does not want to be tested</a:t>
            </a: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  <a:p>
            <a:pPr lvl="1"/>
            <a:endParaRPr lang="en-US">
              <a:latin typeface="Tahoma"/>
              <a:ea typeface="Tahoma"/>
              <a:cs typeface="Tahoma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22" y="352926"/>
            <a:ext cx="9725375" cy="1337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Can an employer require an employee to get tested? 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2DED70EE-8EF6-4056-92A1-DE09CA6B7A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199" y="3372229"/>
            <a:ext cx="2743200" cy="27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3539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84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If the positive test was &lt;14 days ago: 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Reach out directly to UGPHD, (913) 573-6733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We can confirm / send a letter to you directly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If the test was negative or &gt;14 days ago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We can send a letter to the employee only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22" y="352926"/>
            <a:ext cx="9725375" cy="1337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How can I get a letter/proof of test results for my employee?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D6A97E3D-82FE-452D-89D1-E9D2D88C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03" y="4650946"/>
            <a:ext cx="1822077" cy="2070287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DD2544D4-1D72-4EDF-9391-FBAE72E0C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283" y="4739251"/>
            <a:ext cx="1768475" cy="189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90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84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Only if 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you are fire response, police, a hospital, or other direct health care provider 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AND you cannot keep the business open without having exposed persons at work</a:t>
            </a:r>
            <a:endParaRPr lang="en-US"/>
          </a:p>
          <a:p>
            <a:r>
              <a:rPr lang="en-US">
                <a:latin typeface="Tahoma"/>
                <a:ea typeface="Tahoma"/>
                <a:cs typeface="Tahoma"/>
              </a:rPr>
              <a:t>Defer to Wyandotte County Health Department 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22" y="352926"/>
            <a:ext cx="9725375" cy="1337762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Can I just follow the CDC guidelines and be OK?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1D3A5DFE-2C25-41BC-A1C2-8C95224C68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635" y="5063208"/>
            <a:ext cx="2743200" cy="150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8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B36A-9269-4C19-B156-8A9659D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Agenda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93D1C-97B9-4373-8C18-2C7875047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895850"/>
          </a:xfrm>
        </p:spPr>
        <p:txBody>
          <a:bodyPr vert="horz" lIns="91440" tIns="45720" rIns="91440" bIns="45720" rtlCol="0" anchor="t">
            <a:normAutofit fontScale="25000" lnSpcReduction="20000"/>
          </a:bodyPr>
          <a:lstStyle/>
          <a:p>
            <a:endParaRPr lang="en-US" sz="6300">
              <a:latin typeface="Tahoma"/>
              <a:ea typeface="Tahoma"/>
              <a:cs typeface="Tahoma"/>
            </a:endParaRPr>
          </a:p>
          <a:p>
            <a:r>
              <a:rPr lang="en-US" sz="11200">
                <a:latin typeface="Tahoma"/>
                <a:ea typeface="Tahoma"/>
                <a:cs typeface="Tahoma"/>
              </a:rPr>
              <a:t>How to respond to COVID in your business</a:t>
            </a:r>
          </a:p>
          <a:p>
            <a:pPr marL="0" indent="0">
              <a:buNone/>
            </a:pPr>
            <a:endParaRPr lang="en-US" sz="7600">
              <a:latin typeface="Tahoma"/>
              <a:ea typeface="Tahoma"/>
              <a:cs typeface="Tahoma"/>
            </a:endParaRPr>
          </a:p>
          <a:p>
            <a:r>
              <a:rPr lang="en-US" sz="11200">
                <a:latin typeface="Tahoma"/>
                <a:ea typeface="Tahoma"/>
                <a:cs typeface="Tahoma"/>
              </a:rPr>
              <a:t>FAQs</a:t>
            </a:r>
          </a:p>
          <a:p>
            <a:pPr marL="0" indent="0">
              <a:buNone/>
            </a:pPr>
            <a:endParaRPr lang="en-US" sz="7400">
              <a:latin typeface="Tahoma"/>
              <a:ea typeface="Tahoma"/>
              <a:cs typeface="Tahoma"/>
            </a:endParaRPr>
          </a:p>
          <a:p>
            <a:r>
              <a:rPr lang="en-US" sz="11200">
                <a:latin typeface="Tahoma"/>
                <a:ea typeface="Tahoma"/>
                <a:cs typeface="Tahoma"/>
              </a:rPr>
              <a:t>Testimonials from Local Businesses</a:t>
            </a:r>
          </a:p>
          <a:p>
            <a:pPr marL="0" indent="0">
              <a:buNone/>
            </a:pPr>
            <a:endParaRPr lang="en-US" sz="7400">
              <a:latin typeface="Tahoma"/>
              <a:ea typeface="Tahoma"/>
              <a:cs typeface="Tahoma"/>
            </a:endParaRPr>
          </a:p>
          <a:p>
            <a:r>
              <a:rPr lang="en-US" sz="11200">
                <a:latin typeface="Tahoma"/>
                <a:ea typeface="Tahoma"/>
                <a:cs typeface="Tahoma"/>
              </a:rPr>
              <a:t>Resources for Employers and Employees</a:t>
            </a:r>
          </a:p>
          <a:p>
            <a:pPr marL="0" indent="0">
              <a:buNone/>
            </a:pPr>
            <a:endParaRPr lang="en-US" sz="7400"/>
          </a:p>
          <a:p>
            <a:r>
              <a:rPr lang="en-US" sz="11200">
                <a:latin typeface="Tahoma"/>
                <a:ea typeface="Tahoma"/>
                <a:cs typeface="Tahoma"/>
              </a:rPr>
              <a:t>Q &amp; A Session </a:t>
            </a:r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r>
              <a:rPr lang="en-US" sz="7200">
                <a:latin typeface="Tahoma"/>
                <a:ea typeface="Tahoma"/>
                <a:cs typeface="Tahoma"/>
              </a:rPr>
              <a:t>*Please submit questions anytime in the Q&amp;A box!</a:t>
            </a:r>
          </a:p>
          <a:p>
            <a:pPr marL="0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pPr marL="0" indent="0">
              <a:buNone/>
            </a:pPr>
            <a:endParaRPr lang="en-US" sz="290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546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5A21227-22A8-418F-BE47-5255C2223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8492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</a:rPr>
              <a:t>Only hospitals/direct patient care, firefighters, police, EMS, and other first responders are exempt</a:t>
            </a:r>
            <a:endParaRPr lang="en-US"/>
          </a:p>
          <a:p>
            <a:r>
              <a:rPr lang="en-US" b="1">
                <a:latin typeface="Tahoma"/>
                <a:ea typeface="Tahoma"/>
                <a:cs typeface="Tahoma"/>
              </a:rPr>
              <a:t>All other businesses MUST quarantine exposed employees for 14 days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2DCDEF-1EBC-4DDC-9153-1690B8ED1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VAT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A929C6-11A9-4D96-B260-A1CFDD146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2122" y="352926"/>
            <a:ext cx="10544884" cy="1337762"/>
          </a:xfrm>
        </p:spPr>
        <p:txBody>
          <a:bodyPr>
            <a:normAutofit fontScale="90000"/>
          </a:bodyPr>
          <a:lstStyle/>
          <a:p>
            <a:r>
              <a:rPr lang="en-US" i="1">
                <a:latin typeface="Century Gothic"/>
              </a:rPr>
              <a:t>Exceptions</a:t>
            </a:r>
            <a:r>
              <a:rPr lang="en-US">
                <a:latin typeface="Century Gothic"/>
              </a:rPr>
              <a:t> to the 14-day quarantine for essential businesses? 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6E0A7847-677B-4DB4-90B7-F45163717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664" y="4619713"/>
            <a:ext cx="2153729" cy="210431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47844BEC-AD21-45E9-8E89-69D493F8B5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636" y="4388018"/>
            <a:ext cx="1763246" cy="234259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DDBE37D6-6E7F-46AB-AAEF-934ECBE12C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6076" y="4352053"/>
            <a:ext cx="2418230" cy="24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08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5610" y="2000740"/>
            <a:ext cx="9940780" cy="1736847"/>
          </a:xfrm>
        </p:spPr>
        <p:txBody>
          <a:bodyPr>
            <a:normAutofit/>
          </a:bodyPr>
          <a:lstStyle/>
          <a:p>
            <a:r>
              <a:rPr lang="en-US" sz="8000"/>
              <a:t>Resources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19260" y="3737587"/>
            <a:ext cx="9940780" cy="482722"/>
          </a:xfrm>
        </p:spPr>
        <p:txBody>
          <a:bodyPr/>
          <a:lstStyle/>
          <a:p>
            <a:r>
              <a:rPr lang="en-US"/>
              <a:t>For Employers and Employees</a:t>
            </a:r>
          </a:p>
        </p:txBody>
      </p:sp>
    </p:spTree>
    <p:extLst>
      <p:ext uri="{BB962C8B-B14F-4D97-AF65-F5344CB8AC3E}">
        <p14:creationId xmlns:p14="http://schemas.microsoft.com/office/powerpoint/2010/main" val="3521833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F07-72B6-4660-9583-73485A2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Employer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E3E2-5A19-4DAF-BEDD-0E7D9AD1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92" y="190377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latin typeface="Tahoma"/>
                <a:ea typeface="Tahoma"/>
                <a:cs typeface="Tahoma"/>
                <a:hlinkClick r:id="rId2"/>
              </a:rPr>
              <a:t>KeepWyCoWell.com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10" y="1262550"/>
            <a:ext cx="904875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0681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F07-72B6-4660-9583-73485A2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Employer Resources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CE3E2-5A19-4DAF-BEDD-0E7D9AD1B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4728"/>
            <a:ext cx="10515600" cy="36681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400">
                <a:latin typeface="Tahoma"/>
                <a:ea typeface="Tahoma"/>
                <a:cs typeface="Tahoma"/>
              </a:rPr>
              <a:t>CARES Act</a:t>
            </a:r>
            <a:endParaRPr lang="en-US" sz="4400"/>
          </a:p>
          <a:p>
            <a:pPr marL="457200" lvl="1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pPr lvl="1"/>
            <a:r>
              <a:rPr lang="en-US">
                <a:latin typeface="Tahoma"/>
                <a:ea typeface="Tahoma"/>
                <a:cs typeface="Tahoma"/>
                <a:hlinkClick r:id="rId2"/>
              </a:rPr>
              <a:t>https://alpha.wycokck.org/UG-CARES-Act-Working-Group</a:t>
            </a:r>
            <a:endParaRPr lang="en-US">
              <a:latin typeface="Tahoma"/>
              <a:ea typeface="Tahoma"/>
              <a:cs typeface="Tahoma"/>
            </a:endParaRPr>
          </a:p>
          <a:p>
            <a:pPr marL="457200" lvl="1" indent="0">
              <a:buNone/>
            </a:pPr>
            <a:endParaRPr lang="en-US">
              <a:latin typeface="Tahoma"/>
              <a:ea typeface="Tahoma"/>
              <a:cs typeface="Tahoma"/>
            </a:endParaRPr>
          </a:p>
          <a:p>
            <a:pPr lvl="1"/>
            <a:r>
              <a:rPr lang="en-US">
                <a:latin typeface="Tahoma"/>
                <a:ea typeface="Tahoma"/>
                <a:cs typeface="Tahoma"/>
                <a:hlinkClick r:id="rId3"/>
              </a:rPr>
              <a:t>https://home.treasury.gov/policy-issues/cares</a:t>
            </a:r>
            <a:endParaRPr lang="en-US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22586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F07-72B6-4660-9583-73485A2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Employee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F9561-1B26-4208-92E7-48BC76716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557" y="18891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ahoma"/>
                <a:ea typeface="Tahoma"/>
                <a:cs typeface="Tahoma"/>
                <a:hlinkClick r:id="rId3"/>
              </a:rPr>
              <a:t>www.healthcare.gov</a:t>
            </a:r>
            <a:endParaRPr lang="en-US"/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If you have recently moved, gotten married, or lost insurance, you can sign up for a government-subsidized health insurance plan right away</a:t>
            </a:r>
          </a:p>
          <a:p>
            <a:r>
              <a:rPr lang="en-US" sz="4000" b="1">
                <a:latin typeface="Tahoma"/>
                <a:ea typeface="Tahoma"/>
                <a:cs typeface="Tahoma"/>
              </a:rPr>
              <a:t>3-1-1</a:t>
            </a:r>
            <a:r>
              <a:rPr lang="en-US" b="1">
                <a:latin typeface="Tahoma"/>
                <a:ea typeface="Tahoma"/>
                <a:cs typeface="Tahoma"/>
              </a:rPr>
              <a:t> </a:t>
            </a:r>
            <a:r>
              <a:rPr lang="en-US">
                <a:latin typeface="Tahoma"/>
                <a:ea typeface="Tahoma"/>
                <a:cs typeface="Tahoma"/>
              </a:rPr>
              <a:t>(913-573-5311)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COVID questions and assistance</a:t>
            </a:r>
          </a:p>
          <a:p>
            <a:pPr lvl="2"/>
            <a:r>
              <a:rPr lang="en-US">
                <a:latin typeface="Tahoma"/>
                <a:ea typeface="Tahoma"/>
                <a:cs typeface="Tahoma"/>
              </a:rPr>
              <a:t>Community Health Workers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Also can answer many employer questions</a:t>
            </a:r>
            <a:endParaRPr lang="en-US"/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0460736D-56F2-4DC4-B3B2-F737598855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6620" y="4064794"/>
            <a:ext cx="1317497" cy="126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233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3DF07-72B6-4660-9583-73485A2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Century Gothic"/>
              </a:rPr>
              <a:t>Employer and Employee Resources</a:t>
            </a:r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6272" y="2544912"/>
            <a:ext cx="8224066" cy="52929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2120" y="1794634"/>
            <a:ext cx="557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wycokck.org/COVID-19</a:t>
            </a:r>
            <a:endParaRPr lang="en-US" sz="36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484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D53CE66-B0C9-4338-A068-60C7E4868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260" y="2918428"/>
            <a:ext cx="9940780" cy="1404335"/>
          </a:xfrm>
        </p:spPr>
        <p:txBody>
          <a:bodyPr vert="horz" lIns="91440" tIns="45720" rIns="91440" bIns="45720" rtlCol="0" anchor="b" anchorCtr="0">
            <a:noAutofit/>
          </a:bodyPr>
          <a:lstStyle/>
          <a:p>
            <a:br>
              <a:rPr lang="en-US" sz="8900">
                <a:latin typeface="Century Gothic"/>
              </a:rPr>
            </a:br>
            <a:r>
              <a:rPr lang="en-US" sz="8900">
                <a:latin typeface="Century Gothic"/>
              </a:rPr>
              <a:t>Questions?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B2281-EDA1-4FDA-A151-ECF10C73C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018" y="4825945"/>
            <a:ext cx="9940780" cy="1263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entury Gothic"/>
                <a:ea typeface="Tahoma"/>
                <a:cs typeface="Tahoma"/>
              </a:rPr>
              <a:t>Type questions into the Q&amp;A.</a:t>
            </a:r>
            <a:endParaRPr lang="en-US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BDBDA1D-58AB-4EF0-AE31-0AD47D8CA8E5}"/>
              </a:ext>
            </a:extLst>
          </p:cNvPr>
          <p:cNvSpPr txBox="1">
            <a:spLocks/>
          </p:cNvSpPr>
          <p:nvPr/>
        </p:nvSpPr>
        <p:spPr>
          <a:xfrm>
            <a:off x="1128018" y="1052841"/>
            <a:ext cx="9940780" cy="14043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kern="1200">
                <a:solidFill>
                  <a:srgbClr val="002B5C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4500">
                <a:latin typeface="Century Gothic"/>
              </a:rPr>
              <a:t>Thank you!</a:t>
            </a:r>
            <a:endParaRPr lang="en-US" sz="6800"/>
          </a:p>
        </p:txBody>
      </p:sp>
    </p:spTree>
    <p:extLst>
      <p:ext uri="{BB962C8B-B14F-4D97-AF65-F5344CB8AC3E}">
        <p14:creationId xmlns:p14="http://schemas.microsoft.com/office/powerpoint/2010/main" val="3004801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9" t="2208" r="19152" b="208"/>
          <a:stretch/>
        </p:blipFill>
        <p:spPr>
          <a:xfrm>
            <a:off x="6580551" y="1906953"/>
            <a:ext cx="3665417" cy="3663463"/>
          </a:xfrm>
          <a:prstGeom prst="rect">
            <a:avLst/>
          </a:prstGeom>
        </p:spPr>
      </p:pic>
      <p:pic>
        <p:nvPicPr>
          <p:cNvPr id="18" name="Picture 1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C8FBC120-9027-485F-9D4D-031FFAE9FED5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9" b="16172"/>
          <a:stretch/>
        </p:blipFill>
        <p:spPr>
          <a:xfrm>
            <a:off x="1875692" y="1906954"/>
            <a:ext cx="3666744" cy="366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9B36A-9269-4C19-B156-8A9659D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Our Panelists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1680306" y="5669236"/>
            <a:ext cx="4056185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Nicole Garner, MBA, HCA</a:t>
            </a:r>
          </a:p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 Program Manager</a:t>
            </a:r>
          </a:p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Government Public Health Department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6385168" y="5666668"/>
            <a:ext cx="4056185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Janell Friesen, MA</a:t>
            </a:r>
          </a:p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 Information Officer</a:t>
            </a:r>
          </a:p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Government Public Health Department </a:t>
            </a:r>
          </a:p>
        </p:txBody>
      </p:sp>
    </p:spTree>
    <p:extLst>
      <p:ext uri="{BB962C8B-B14F-4D97-AF65-F5344CB8AC3E}">
        <p14:creationId xmlns:p14="http://schemas.microsoft.com/office/powerpoint/2010/main" val="1920808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14E4CBE6-CC95-4D1D-84C1-3798307E1620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8"/>
          <a:stretch/>
        </p:blipFill>
        <p:spPr>
          <a:xfrm>
            <a:off x="1875692" y="1906953"/>
            <a:ext cx="3666744" cy="36667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F9B36A-9269-4C19-B156-8A9659D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Our Panelists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1356633" y="5666668"/>
            <a:ext cx="4704862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Hailey Shoemaker, MPH, CPH</a:t>
            </a:r>
          </a:p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Epidemiologist</a:t>
            </a:r>
          </a:p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Government Public Health Department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6385168" y="5666668"/>
            <a:ext cx="4056185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 Corriveau, MD, MPH</a:t>
            </a:r>
          </a:p>
          <a:p>
            <a:pPr algn="ctr"/>
            <a:r>
              <a:rPr lang="en-U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Deputy Public Health Officer</a:t>
            </a:r>
          </a:p>
          <a:p>
            <a:pPr algn="ctr"/>
            <a:r>
              <a:rPr lang="en-US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Unified Government Public Health Department </a:t>
            </a:r>
          </a:p>
        </p:txBody>
      </p:sp>
      <p:pic>
        <p:nvPicPr>
          <p:cNvPr id="8" name="Picture 7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487458B-8AF3-4744-9CFF-9D1590668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t="86" r="-213" b="12150"/>
          <a:stretch/>
        </p:blipFill>
        <p:spPr>
          <a:xfrm>
            <a:off x="6579888" y="1904121"/>
            <a:ext cx="3666744" cy="366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0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9B36A-9269-4C19-B156-8A9659D38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Our Panelists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1877023" y="5666668"/>
            <a:ext cx="36654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Kate Webb</a:t>
            </a:r>
          </a:p>
          <a:p>
            <a:pPr algn="ctr"/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Controller</a:t>
            </a:r>
          </a:p>
          <a:p>
            <a:pPr algn="ctr"/>
            <a:r>
              <a:rPr lang="en-US" sz="200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CoreSlab</a:t>
            </a:r>
            <a:r>
              <a:rPr lang="en-US"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Structures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53563C-2E52-4A34-91D9-D3250CF21476}"/>
              </a:ext>
            </a:extLst>
          </p:cNvPr>
          <p:cNvSpPr txBox="1"/>
          <p:nvPr/>
        </p:nvSpPr>
        <p:spPr>
          <a:xfrm>
            <a:off x="6580554" y="5666668"/>
            <a:ext cx="36654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latin typeface="Tahoma"/>
                <a:ea typeface="Tahoma"/>
                <a:cs typeface="Tahoma"/>
              </a:rPr>
              <a:t>David Staker</a:t>
            </a:r>
          </a:p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CEO and President </a:t>
            </a:r>
            <a:endParaRPr lang="en-US" sz="2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000">
                <a:latin typeface="Tahoma"/>
                <a:ea typeface="Tahoma"/>
                <a:cs typeface="Tahoma"/>
              </a:rPr>
              <a:t>Plastic Packaging Technologies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305" y="1853504"/>
            <a:ext cx="2431912" cy="3650347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FBE3BC74-C37D-4DA7-8CED-15531BD22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329" y="1853474"/>
            <a:ext cx="2616201" cy="364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25610" y="1576877"/>
            <a:ext cx="9940780" cy="2613025"/>
          </a:xfrm>
        </p:spPr>
        <p:txBody>
          <a:bodyPr>
            <a:normAutofit fontScale="90000"/>
          </a:bodyPr>
          <a:lstStyle/>
          <a:p>
            <a:r>
              <a:rPr lang="en-US"/>
              <a:t>What to do if an employee tests positive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41106" y="4707671"/>
            <a:ext cx="9940780" cy="1500187"/>
          </a:xfrm>
        </p:spPr>
        <p:txBody>
          <a:bodyPr/>
          <a:lstStyle/>
          <a:p>
            <a:r>
              <a:rPr lang="en-US"/>
              <a:t>A step by step guide</a:t>
            </a:r>
          </a:p>
        </p:txBody>
      </p:sp>
    </p:spTree>
    <p:extLst>
      <p:ext uri="{BB962C8B-B14F-4D97-AF65-F5344CB8AC3E}">
        <p14:creationId xmlns:p14="http://schemas.microsoft.com/office/powerpoint/2010/main" val="451027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rrow: Right 13">
            <a:extLst>
              <a:ext uri="{FF2B5EF4-FFF2-40B4-BE49-F238E27FC236}">
                <a16:creationId xmlns:a16="http://schemas.microsoft.com/office/drawing/2014/main" id="{53E5FBA2-0616-4B5E-911F-2AFD3D4FAED8}"/>
              </a:ext>
            </a:extLst>
          </p:cNvPr>
          <p:cNvSpPr/>
          <p:nvPr/>
        </p:nvSpPr>
        <p:spPr>
          <a:xfrm rot="8640000">
            <a:off x="5453869" y="4697819"/>
            <a:ext cx="2951792" cy="1608092"/>
          </a:xfrm>
          <a:prstGeom prst="rightArrow">
            <a:avLst/>
          </a:prstGeom>
          <a:solidFill>
            <a:srgbClr val="002B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AF4F8926-F96B-4FEE-ADE7-E460B8E557DB}"/>
              </a:ext>
            </a:extLst>
          </p:cNvPr>
          <p:cNvSpPr/>
          <p:nvPr/>
        </p:nvSpPr>
        <p:spPr>
          <a:xfrm rot="3300000">
            <a:off x="5679343" y="2325069"/>
            <a:ext cx="2951792" cy="1608092"/>
          </a:xfrm>
          <a:prstGeom prst="rightArrow">
            <a:avLst/>
          </a:prstGeom>
          <a:solidFill>
            <a:srgbClr val="00828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848C144-DF49-4A37-B7BB-67760480C4A3}"/>
              </a:ext>
            </a:extLst>
          </p:cNvPr>
          <p:cNvSpPr/>
          <p:nvPr/>
        </p:nvSpPr>
        <p:spPr>
          <a:xfrm rot="19500000">
            <a:off x="3175993" y="2120902"/>
            <a:ext cx="3073712" cy="1608092"/>
          </a:xfrm>
          <a:prstGeom prst="rightArrow">
            <a:avLst/>
          </a:prstGeom>
          <a:solidFill>
            <a:srgbClr val="F9A6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10FE-C440-4D75-A60C-C03B87DC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entury Gothic"/>
              </a:rPr>
              <a:t>My employee has COVID!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65D5B2-0563-436A-B818-BE6F6B1488CF}"/>
              </a:ext>
            </a:extLst>
          </p:cNvPr>
          <p:cNvSpPr txBox="1"/>
          <p:nvPr/>
        </p:nvSpPr>
        <p:spPr>
          <a:xfrm rot="19500000">
            <a:off x="3459096" y="2820696"/>
            <a:ext cx="2117365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RESPOND</a:t>
            </a:r>
          </a:p>
          <a:p>
            <a:pPr algn="l"/>
            <a:endParaRPr lang="en-US" sz="240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96D634-7C6A-4DA3-B91E-168B002F3DF6}"/>
              </a:ext>
            </a:extLst>
          </p:cNvPr>
          <p:cNvSpPr txBox="1"/>
          <p:nvPr/>
        </p:nvSpPr>
        <p:spPr>
          <a:xfrm rot="3300000">
            <a:off x="6134836" y="2878826"/>
            <a:ext cx="210265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ISOLATE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1689EB-5DEC-4BD3-A658-3CD038517068}"/>
              </a:ext>
            </a:extLst>
          </p:cNvPr>
          <p:cNvSpPr txBox="1"/>
          <p:nvPr/>
        </p:nvSpPr>
        <p:spPr>
          <a:xfrm rot="19440000">
            <a:off x="5687020" y="5127638"/>
            <a:ext cx="3036276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RETURN TO WORK</a:t>
            </a:r>
          </a:p>
          <a:p>
            <a:pPr algn="l"/>
            <a:endParaRPr lang="en-US" sz="2400" b="1">
              <a:cs typeface="Calibri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7089EA4-4677-407E-81FE-1CCB2C263B0D}"/>
              </a:ext>
            </a:extLst>
          </p:cNvPr>
          <p:cNvSpPr/>
          <p:nvPr/>
        </p:nvSpPr>
        <p:spPr>
          <a:xfrm rot="13920000">
            <a:off x="2966231" y="4511031"/>
            <a:ext cx="2951792" cy="1608092"/>
          </a:xfrm>
          <a:prstGeom prst="rightArrow">
            <a:avLst/>
          </a:prstGeom>
          <a:solidFill>
            <a:srgbClr val="477D0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F1436-3C30-49BD-947C-F44F72BF76F3}"/>
              </a:ext>
            </a:extLst>
          </p:cNvPr>
          <p:cNvSpPr txBox="1"/>
          <p:nvPr/>
        </p:nvSpPr>
        <p:spPr>
          <a:xfrm rot="3120000">
            <a:off x="3390033" y="5448167"/>
            <a:ext cx="2528276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MONITOR</a:t>
            </a:r>
          </a:p>
          <a:p>
            <a:pPr algn="l"/>
            <a:endParaRPr lang="en-US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759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110FE-C440-4D75-A60C-C03B87DC1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3368" y="221547"/>
            <a:ext cx="10070431" cy="1337762"/>
          </a:xfrm>
        </p:spPr>
        <p:txBody>
          <a:bodyPr>
            <a:normAutofit/>
          </a:bodyPr>
          <a:lstStyle/>
          <a:p>
            <a:r>
              <a:rPr lang="en-US" sz="8000">
                <a:latin typeface="Century Gothic"/>
              </a:rPr>
              <a:t>1. RESPOND</a:t>
            </a:r>
            <a:endParaRPr lang="en-US" sz="8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9E881-F43D-4DE9-83C7-A4A4A8E03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4310" y="2082751"/>
            <a:ext cx="7158501" cy="40793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r>
              <a:rPr lang="en-US" sz="3200">
                <a:latin typeface="Tahoma"/>
                <a:ea typeface="Tahoma"/>
                <a:cs typeface="Tahoma"/>
              </a:rPr>
              <a:t>Sick employee isolation/Cleaning</a:t>
            </a:r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r>
              <a:rPr lang="en-US" sz="3200">
                <a:latin typeface="Tahoma"/>
                <a:ea typeface="Tahoma"/>
                <a:cs typeface="Tahoma"/>
              </a:rPr>
              <a:t>Gather Information</a:t>
            </a:r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r>
              <a:rPr lang="en-US" sz="3200">
                <a:latin typeface="Tahoma"/>
                <a:ea typeface="Tahoma"/>
                <a:cs typeface="Tahoma"/>
              </a:rPr>
              <a:t>Contact the Health Department</a:t>
            </a:r>
          </a:p>
          <a:p>
            <a:pPr marL="457200" lvl="1" indent="0">
              <a:buNone/>
            </a:pPr>
            <a:endParaRPr lang="en-US" sz="3200"/>
          </a:p>
          <a:p>
            <a:pPr marL="457200" lvl="1" indent="0">
              <a:buNone/>
            </a:pPr>
            <a:r>
              <a:rPr lang="en-US" sz="3200">
                <a:latin typeface="Tahoma"/>
                <a:ea typeface="Tahoma"/>
                <a:cs typeface="Tahoma"/>
              </a:rPr>
              <a:t>Contact Trace</a:t>
            </a:r>
          </a:p>
          <a:p>
            <a:pPr marL="457200" lvl="1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514350" indent="-514350">
              <a:buAutoNum type="arabicPeriod"/>
            </a:pP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B975FB-35D4-494C-A0E0-483C21500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294" y="1812506"/>
            <a:ext cx="1127368" cy="966315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5EF1F792-49AF-42E6-A5D9-CB92F5B7E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94" y="2900639"/>
            <a:ext cx="990268" cy="1090884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761FCC7F-ECD9-43A3-82E7-08698473E1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697" y="3991523"/>
            <a:ext cx="1043965" cy="10012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794BE53-A75C-4D4D-B56D-1B5BA4E69A88}"/>
              </a:ext>
            </a:extLst>
          </p:cNvPr>
          <p:cNvSpPr/>
          <p:nvPr/>
        </p:nvSpPr>
        <p:spPr>
          <a:xfrm>
            <a:off x="1066800" y="5678214"/>
            <a:ext cx="441435" cy="4326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079F8B-41F4-4C14-B69C-14AFB1EE8790}"/>
              </a:ext>
            </a:extLst>
          </p:cNvPr>
          <p:cNvSpPr/>
          <p:nvPr/>
        </p:nvSpPr>
        <p:spPr>
          <a:xfrm>
            <a:off x="2100316" y="5126420"/>
            <a:ext cx="441435" cy="4326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B7E94C-61B8-4F21-A09D-0EE180F65F74}"/>
              </a:ext>
            </a:extLst>
          </p:cNvPr>
          <p:cNvSpPr/>
          <p:nvPr/>
        </p:nvSpPr>
        <p:spPr>
          <a:xfrm>
            <a:off x="2100316" y="6230006"/>
            <a:ext cx="441435" cy="4326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63D5D82-FF8B-4526-BB80-531A4A01927A}"/>
              </a:ext>
            </a:extLst>
          </p:cNvPr>
          <p:cNvSpPr/>
          <p:nvPr/>
        </p:nvSpPr>
        <p:spPr>
          <a:xfrm>
            <a:off x="2100316" y="5678213"/>
            <a:ext cx="441435" cy="43267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A5EB40-79A1-4047-A01F-D8843B21672D}"/>
              </a:ext>
            </a:extLst>
          </p:cNvPr>
          <p:cNvCxnSpPr/>
          <p:nvPr/>
        </p:nvCxnSpPr>
        <p:spPr>
          <a:xfrm flipV="1">
            <a:off x="1518964" y="5459467"/>
            <a:ext cx="546538" cy="20670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6C1DD9F-43E3-46E0-96C8-119C60812775}"/>
              </a:ext>
            </a:extLst>
          </p:cNvPr>
          <p:cNvCxnSpPr>
            <a:cxnSpLocks/>
          </p:cNvCxnSpPr>
          <p:nvPr/>
        </p:nvCxnSpPr>
        <p:spPr>
          <a:xfrm flipV="1">
            <a:off x="1545240" y="5888639"/>
            <a:ext cx="599089" cy="525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176F75A-4F78-49F3-9957-B3CDD51A8910}"/>
              </a:ext>
            </a:extLst>
          </p:cNvPr>
          <p:cNvCxnSpPr>
            <a:cxnSpLocks/>
          </p:cNvCxnSpPr>
          <p:nvPr/>
        </p:nvCxnSpPr>
        <p:spPr>
          <a:xfrm>
            <a:off x="1536481" y="6121619"/>
            <a:ext cx="564054" cy="2137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977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Template Final C" id="{0783B1D6-0D7A-43E6-BA4C-235E56C3A345}" vid="{ED04F480-28EF-4FF0-9A25-159648D147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50D285FBC07746BD33AABB3C63F0CE" ma:contentTypeVersion="2" ma:contentTypeDescription="Create a new document." ma:contentTypeScope="" ma:versionID="c3613ffebb522d4c0f15fc5df5f5d09c">
  <xsd:schema xmlns:xsd="http://www.w3.org/2001/XMLSchema" xmlns:xs="http://www.w3.org/2001/XMLSchema" xmlns:p="http://schemas.microsoft.com/office/2006/metadata/properties" xmlns:ns2="a20bb7dc-f2fc-426d-967c-073f777a95e1" targetNamespace="http://schemas.microsoft.com/office/2006/metadata/properties" ma:root="true" ma:fieldsID="b9c87a9c52ea2d4a47c2ce7ebfbcae12" ns2:_="">
    <xsd:import namespace="a20bb7dc-f2fc-426d-967c-073f777a95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0bb7dc-f2fc-426d-967c-073f777a95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DD6D28-9CDF-4BBA-B5A1-773DB34874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D9B95EB-99E0-4804-9821-52379368D247}">
  <ds:schemaRefs>
    <ds:schemaRef ds:uri="a20bb7dc-f2fc-426d-967c-073f777a95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34CEC2E-4311-413C-8DF9-E30CEACB392D}">
  <ds:schemaRefs>
    <ds:schemaRef ds:uri="http://schemas.microsoft.com/office/2006/documentManagement/types"/>
    <ds:schemaRef ds:uri="a20bb7dc-f2fc-426d-967c-073f777a95e1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Template Final C</Template>
  <TotalTime>0</TotalTime>
  <Words>1550</Words>
  <Application>Microsoft Office PowerPoint</Application>
  <PresentationFormat>Widescreen</PresentationFormat>
  <Paragraphs>288</Paragraphs>
  <Slides>36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Tahoma</vt:lpstr>
      <vt:lpstr>Office Theme</vt:lpstr>
      <vt:lpstr>COVID-19 Business Town Hall</vt:lpstr>
      <vt:lpstr>Thank You, Partners!</vt:lpstr>
      <vt:lpstr>Agenda</vt:lpstr>
      <vt:lpstr>Our Panelists</vt:lpstr>
      <vt:lpstr>Our Panelists</vt:lpstr>
      <vt:lpstr>Our Panelists</vt:lpstr>
      <vt:lpstr>What to do if an employee tests positive</vt:lpstr>
      <vt:lpstr>My employee has COVID!</vt:lpstr>
      <vt:lpstr>1. RESPOND</vt:lpstr>
      <vt:lpstr>Sick employee isolation  + Cleaning</vt:lpstr>
      <vt:lpstr>Gather Information</vt:lpstr>
      <vt:lpstr>Contact the Health Department</vt:lpstr>
      <vt:lpstr>Why Contact Trace? </vt:lpstr>
      <vt:lpstr>Contact Trace</vt:lpstr>
      <vt:lpstr>EMPLOYEE QUARANTINE &amp; ISOLATION</vt:lpstr>
      <vt:lpstr>3. RETURN TO WORK</vt:lpstr>
      <vt:lpstr>4. MONITOR</vt:lpstr>
      <vt:lpstr>Increase COVID Mitigation Efforts</vt:lpstr>
      <vt:lpstr>Increase COVID Mitigation Efforts</vt:lpstr>
      <vt:lpstr>Monitor and adapt</vt:lpstr>
      <vt:lpstr>Business Testimonials</vt:lpstr>
      <vt:lpstr>Frequently Asked Questions</vt:lpstr>
      <vt:lpstr>When should you send an employee to get tested? </vt:lpstr>
      <vt:lpstr>Employee Re-Testing?</vt:lpstr>
      <vt:lpstr>Exposed employee gets negative test result -come back to work immediately?</vt:lpstr>
      <vt:lpstr>Do I need to shut down my business and get everyone tested?</vt:lpstr>
      <vt:lpstr>Can an employer require an employee to get tested? </vt:lpstr>
      <vt:lpstr>How can I get a letter/proof of test results for my employee?</vt:lpstr>
      <vt:lpstr>Can I just follow the CDC guidelines and be OK?</vt:lpstr>
      <vt:lpstr>Exceptions to the 14-day quarantine for essential businesses? </vt:lpstr>
      <vt:lpstr>Resources</vt:lpstr>
      <vt:lpstr>Employer Resources</vt:lpstr>
      <vt:lpstr>Employer Resources</vt:lpstr>
      <vt:lpstr>Employee Resources</vt:lpstr>
      <vt:lpstr>Employer and Employee Resources</vt:lpstr>
      <vt:lpstr>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Valarie</dc:creator>
  <cp:lastModifiedBy>Shoemaker, Hailey</cp:lastModifiedBy>
  <cp:revision>1</cp:revision>
  <dcterms:created xsi:type="dcterms:W3CDTF">2020-03-10T16:51:38Z</dcterms:created>
  <dcterms:modified xsi:type="dcterms:W3CDTF">2020-09-02T14:54:36Z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0x010100CA50D285FBC07746BD33AABB3C63F0CE</vt:lpwstr>
  </property>
</Properties>
</file>