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96" r:id="rId2"/>
    <p:sldId id="307" r:id="rId3"/>
    <p:sldId id="306" r:id="rId4"/>
    <p:sldId id="30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65" autoAdjust="0"/>
    <p:restoredTop sz="94660"/>
  </p:normalViewPr>
  <p:slideViewPr>
    <p:cSldViewPr snapToGrid="0">
      <p:cViewPr varScale="1">
        <p:scale>
          <a:sx n="60" d="100"/>
          <a:sy n="60" d="100"/>
        </p:scale>
        <p:origin x="102" y="9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FC207D-6E03-4F6E-9CFD-6F75ADAFA1F5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5833D1-525F-4E99-A68A-3C6A48961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999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9D6F1-3ADB-43D2-88E4-E7AF8905D494}" type="datetime1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FBFE3-2889-423B-8096-5D5E0BCEE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052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30006-463C-480E-ACC9-52F104FC04CA}" type="datetime1">
              <a:rPr lang="en-US" smtClean="0"/>
              <a:t>2/17/2022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FBFE3-2889-423B-8096-5D5E0BCEE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658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7C8FA-4E56-46B9-BB82-7B98639347D7}" type="datetime1">
              <a:rPr lang="en-US" smtClean="0"/>
              <a:t>2/17/2022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FBFE3-2889-423B-8096-5D5E0BCEE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014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CFEF7-2795-4DC6-8DE2-E93E11C41A56}" type="datetime1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FBFE3-2889-423B-8096-5D5E0BCEE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906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692BA-1942-4198-92C2-E3380B3D7171}" type="datetime1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FBFE3-2889-423B-8096-5D5E0BCEE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156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A7207-4E7A-493E-BAC3-F4F994E4D80C}" type="datetime1">
              <a:rPr lang="en-US" smtClean="0"/>
              <a:t>2/17/2022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FBFE3-2889-423B-8096-5D5E0BCEE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677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43F8C-DAE1-41B3-87BF-84026D16001E}" type="datetime1">
              <a:rPr lang="en-US" smtClean="0"/>
              <a:t>2/17/2022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FBFE3-2889-423B-8096-5D5E0BCEE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180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9E6CB-FF4F-410E-88C4-375271A30AF8}" type="datetime1">
              <a:rPr lang="en-US" smtClean="0"/>
              <a:t>2/17/2022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FBFE3-2889-423B-8096-5D5E0BCEE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133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FDE0-73B0-4EF4-A0CF-ED6416FB9FD8}" type="datetime1">
              <a:rPr lang="en-US" smtClean="0"/>
              <a:t>2/17/2022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FBFE3-2889-423B-8096-5D5E0BCEE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709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C904A-563E-49F7-834A-33CC3E1C7E45}" type="datetime1">
              <a:rPr lang="en-US" smtClean="0"/>
              <a:t>2/17/2022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FBFE3-2889-423B-8096-5D5E0BCEE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340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972F9-1BBC-471D-8212-AA14F48C78D3}" type="datetime1">
              <a:rPr lang="en-US" smtClean="0"/>
              <a:t>2/17/2022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FBFE3-2889-423B-8096-5D5E0BCEE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362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23C4540-AB40-45D1-8039-AE3129A1C26B}" type="datetime1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63AFBFE3-2889-423B-8096-5D5E0BCEE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665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2D527-1C2F-45BA-AEDB-FD56A19E68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84880" y="839869"/>
            <a:ext cx="9231410" cy="3084542"/>
          </a:xfrm>
        </p:spPr>
        <p:txBody>
          <a:bodyPr anchor="b">
            <a:normAutofit fontScale="90000"/>
          </a:bodyPr>
          <a:lstStyle/>
          <a:p>
            <a:pPr algn="l"/>
            <a:r>
              <a:rPr lang="en-US" sz="8100" dirty="0"/>
              <a:t>Non-Direct Aid</a:t>
            </a:r>
            <a:br>
              <a:rPr lang="en-US" sz="8100" dirty="0"/>
            </a:br>
            <a:r>
              <a:rPr lang="en-US" sz="8100" dirty="0"/>
              <a:t>ARPA and Other </a:t>
            </a:r>
            <a:br>
              <a:rPr lang="en-US" sz="8100" dirty="0"/>
            </a:br>
            <a:r>
              <a:rPr lang="en-US" sz="8100" dirty="0"/>
              <a:t>Opportunities</a:t>
            </a:r>
          </a:p>
        </p:txBody>
      </p:sp>
      <p:pic>
        <p:nvPicPr>
          <p:cNvPr id="7" name="Picture 6" descr="A black and white logo&#10;&#10;Description automatically generated with low confidence">
            <a:extLst>
              <a:ext uri="{FF2B5EF4-FFF2-40B4-BE49-F238E27FC236}">
                <a16:creationId xmlns:a16="http://schemas.microsoft.com/office/drawing/2014/main" id="{BCCFEE60-1B34-4964-9025-A581F8AD66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9514266" y="2160207"/>
            <a:ext cx="2411217" cy="2510039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7CAC816-101D-42D5-9E2D-CFA3F1FBE646}"/>
              </a:ext>
            </a:extLst>
          </p:cNvPr>
          <p:cNvSpPr txBox="1">
            <a:spLocks/>
          </p:cNvSpPr>
          <p:nvPr/>
        </p:nvSpPr>
        <p:spPr>
          <a:xfrm>
            <a:off x="1305219" y="4024772"/>
            <a:ext cx="5865015" cy="14916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>
              <a:lnSpc>
                <a:spcPct val="115000"/>
              </a:lnSpc>
              <a:spcBef>
                <a:spcPts val="300"/>
              </a:spcBef>
              <a:spcAft>
                <a:spcPts val="1000"/>
              </a:spcAft>
            </a:pPr>
            <a:r>
              <a:rPr lang="en-US" sz="2000" dirty="0">
                <a:solidFill>
                  <a:schemeClr val="bg1"/>
                </a:solidFill>
                <a:effectLst/>
                <a:ea typeface="Tahoma" panose="020B0604030504040204" pitchFamily="34" charset="0"/>
                <a:cs typeface="Times New Roman" panose="02020603050405020304" pitchFamily="18" charset="0"/>
              </a:rPr>
              <a:t>Outstanding Grant Applications</a:t>
            </a:r>
            <a:endParaRPr lang="en-US" sz="20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R="0" lvl="0">
              <a:lnSpc>
                <a:spcPct val="115000"/>
              </a:lnSpc>
              <a:spcBef>
                <a:spcPts val="300"/>
              </a:spcBef>
              <a:spcAft>
                <a:spcPts val="1000"/>
              </a:spcAft>
            </a:pPr>
            <a:r>
              <a:rPr lang="en-US" sz="2000" dirty="0">
                <a:solidFill>
                  <a:schemeClr val="bg1"/>
                </a:solidFill>
                <a:effectLst/>
                <a:ea typeface="Tahoma" panose="020B0604030504040204" pitchFamily="34" charset="0"/>
                <a:cs typeface="Times New Roman" panose="02020603050405020304" pitchFamily="18" charset="0"/>
              </a:rPr>
              <a:t>Planed FEMA Reimbursements</a:t>
            </a:r>
            <a:endParaRPr lang="en-US" sz="2000" dirty="0">
              <a:solidFill>
                <a:schemeClr val="bg1"/>
              </a:solidFill>
              <a:effectLst/>
              <a:cs typeface="Times New Roman" panose="02020603050405020304" pitchFamily="18" charset="0"/>
            </a:endParaRPr>
          </a:p>
          <a:p>
            <a:pPr marR="0" lvl="0">
              <a:lnSpc>
                <a:spcPct val="115000"/>
              </a:lnSpc>
              <a:spcBef>
                <a:spcPts val="300"/>
              </a:spcBef>
              <a:spcAft>
                <a:spcPts val="1000"/>
              </a:spcAft>
            </a:pPr>
            <a:r>
              <a:rPr lang="en-US" sz="2000" dirty="0">
                <a:solidFill>
                  <a:schemeClr val="bg1"/>
                </a:solidFill>
                <a:effectLst/>
                <a:ea typeface="Tahoma" panose="020B0604030504040204" pitchFamily="34" charset="0"/>
                <a:cs typeface="Times New Roman" panose="02020603050405020304" pitchFamily="18" charset="0"/>
              </a:rPr>
              <a:t>Other ARPA Grant &amp; Allocation Opportunities</a:t>
            </a:r>
            <a:endParaRPr lang="en-US" sz="20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R="0" lvl="0">
              <a:lnSpc>
                <a:spcPct val="115000"/>
              </a:lnSpc>
              <a:spcBef>
                <a:spcPts val="300"/>
              </a:spcBef>
              <a:spcAft>
                <a:spcPts val="1000"/>
              </a:spcAft>
            </a:pPr>
            <a:r>
              <a:rPr lang="en-US" sz="2000" dirty="0">
                <a:solidFill>
                  <a:schemeClr val="bg1"/>
                </a:solidFill>
                <a:effectLst/>
                <a:ea typeface="Tahoma" panose="020B0604030504040204" pitchFamily="34" charset="0"/>
              </a:rPr>
              <a:t>Federal Infrastructure Legislation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2A333F-69AF-466E-BF48-1AF261D47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FBFE3-2889-423B-8096-5D5E0BCEED78}" type="slidenum">
              <a:rPr lang="en-US" smtClean="0"/>
              <a:t>1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08B725A-CD37-4985-80DC-D15F5A02CEF4}"/>
              </a:ext>
            </a:extLst>
          </p:cNvPr>
          <p:cNvSpPr txBox="1"/>
          <p:nvPr/>
        </p:nvSpPr>
        <p:spPr>
          <a:xfrm>
            <a:off x="9626273" y="5048250"/>
            <a:ext cx="21872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ARPA Subcommittee</a:t>
            </a:r>
          </a:p>
          <a:p>
            <a:r>
              <a:rPr lang="en-US" dirty="0"/>
              <a:t>February 8, 2022</a:t>
            </a:r>
          </a:p>
        </p:txBody>
      </p:sp>
    </p:spTree>
    <p:extLst>
      <p:ext uri="{BB962C8B-B14F-4D97-AF65-F5344CB8AC3E}">
        <p14:creationId xmlns:p14="http://schemas.microsoft.com/office/powerpoint/2010/main" val="2449310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D856C-6966-45F2-8F66-7A7F431F8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210" y="1103971"/>
            <a:ext cx="3468029" cy="4739268"/>
          </a:xfrm>
        </p:spPr>
        <p:txBody>
          <a:bodyPr>
            <a:normAutofit/>
          </a:bodyPr>
          <a:lstStyle/>
          <a:p>
            <a:r>
              <a:rPr lang="en-US" sz="1800" b="1" dirty="0">
                <a:solidFill>
                  <a:schemeClr val="tx2">
                    <a:lumMod val="50000"/>
                  </a:schemeClr>
                </a:solidFill>
              </a:rPr>
              <a:t>Department of Homeland Security, Federal Emergency Management Agencies </a:t>
            </a:r>
            <a:br>
              <a:rPr lang="en-US" sz="3200" dirty="0"/>
            </a:br>
            <a:br>
              <a:rPr lang="en-US" sz="3200" dirty="0"/>
            </a:br>
            <a:r>
              <a:rPr lang="en-US" sz="3200" dirty="0"/>
              <a:t>FEMA Reimbursement Applications</a:t>
            </a:r>
            <a:br>
              <a:rPr lang="en-US" sz="3200" dirty="0"/>
            </a:br>
            <a:r>
              <a:rPr lang="en-US" sz="3200" dirty="0"/>
              <a:t>Current</a:t>
            </a:r>
            <a:br>
              <a:rPr lang="en-US" sz="3200" dirty="0"/>
            </a:br>
            <a:br>
              <a:rPr lang="en-US" sz="3200" dirty="0"/>
            </a:br>
            <a:r>
              <a:rPr lang="en-US" sz="3200" dirty="0"/>
              <a:t>Deadline is April 1st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73267B-E27B-47F4-95C5-E7EB98A035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1959" y="722598"/>
            <a:ext cx="7947973" cy="5817901"/>
          </a:xfrm>
        </p:spPr>
        <p:txBody>
          <a:bodyPr/>
          <a:lstStyle/>
          <a:p>
            <a:r>
              <a:rPr lang="en-US" b="1" dirty="0"/>
              <a:t>FEMA Application #1 (UGPHD): </a:t>
            </a:r>
          </a:p>
          <a:p>
            <a:pPr lvl="1"/>
            <a:r>
              <a:rPr lang="en-US" dirty="0"/>
              <a:t>Obligated October 2021 totaling $4.1 M for Project #183479</a:t>
            </a:r>
          </a:p>
          <a:p>
            <a:pPr lvl="1"/>
            <a:r>
              <a:rPr lang="en-US" dirty="0"/>
              <a:t>$2.05 M reimbursement received as of 12/31/21</a:t>
            </a:r>
          </a:p>
          <a:p>
            <a:pPr lvl="1"/>
            <a:r>
              <a:rPr lang="en-US" dirty="0"/>
              <a:t>$670 K reimbursement received in mid-January 2022</a:t>
            </a:r>
          </a:p>
          <a:p>
            <a:pPr lvl="1"/>
            <a:r>
              <a:rPr lang="en-US" dirty="0"/>
              <a:t>Waiting to receive remaining $930 K</a:t>
            </a:r>
          </a:p>
          <a:p>
            <a:r>
              <a:rPr lang="en-US" b="1" dirty="0"/>
              <a:t>FEMA Application #2 (UGPHD):</a:t>
            </a:r>
          </a:p>
          <a:p>
            <a:pPr lvl="1"/>
            <a:r>
              <a:rPr lang="en-US" dirty="0"/>
              <a:t>Current under development estimated total $2.57 M</a:t>
            </a:r>
          </a:p>
          <a:p>
            <a:pPr lvl="1"/>
            <a:r>
              <a:rPr lang="en-US" dirty="0"/>
              <a:t>Of $2.57 M total, $1.649 M are expense currently adopted as part of ARPA Immediate Needs.</a:t>
            </a:r>
          </a:p>
          <a:p>
            <a:pPr lvl="1"/>
            <a:r>
              <a:rPr lang="en-US" dirty="0"/>
              <a:t>If Obligated by FEMA, this $1.649 M in ARPA allocation will be freed-up</a:t>
            </a:r>
          </a:p>
          <a:p>
            <a:r>
              <a:rPr lang="en-US" b="1" dirty="0"/>
              <a:t>FEMA Application #3 (Other UG Departments):</a:t>
            </a:r>
          </a:p>
          <a:p>
            <a:pPr lvl="1"/>
            <a:r>
              <a:rPr lang="en-US" dirty="0"/>
              <a:t>iParametrics, LLC working with UG-Emergency Management Dept and others to begin discovery of reimbursable expenses</a:t>
            </a:r>
          </a:p>
          <a:p>
            <a:pPr lvl="1"/>
            <a:r>
              <a:rPr lang="en-US" dirty="0"/>
              <a:t>Finance has provided transaction detailed data and iParametrics is reviewing COVID expenses since March 2020 not previously funded by CARES Act</a:t>
            </a:r>
          </a:p>
          <a:p>
            <a:pPr lvl="1"/>
            <a:r>
              <a:rPr lang="en-US" dirty="0"/>
              <a:t>Example of reimbursable costs include:  COVID overtime of  police, fire, EMS, Sheriff; COBID-related use of equipment, vehicles and apparatuses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E5484A-2BD5-4ADC-A998-14A622981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FBFE3-2889-423B-8096-5D5E0BCEED7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048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D856C-6966-45F2-8F66-7A7F431F8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Outstanding Grant Applications by Work Groups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73267B-E27B-47F4-95C5-E7EB98A035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7" y="349757"/>
            <a:ext cx="7841469" cy="637171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US Department of Commerce, Economic Development Administration </a:t>
            </a:r>
            <a:r>
              <a:rPr lang="en-US" b="1" dirty="0"/>
              <a:t>(EDA), Build by Better Grant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b="1" i="1" dirty="0"/>
              <a:t>“The Collider for Intelligent and Resilient Communities” proposed $100 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b="1" i="1" dirty="0"/>
              <a:t>Status:  Concept Proposal Submitted 10/19/21; Not Selected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US Department of Commerce , Economic Development Administration </a:t>
            </a:r>
            <a:r>
              <a:rPr lang="en-US" b="1" dirty="0"/>
              <a:t>(EDA), Travel, Tourism and Outdoor Recreation Grants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b="1" i="1" dirty="0"/>
              <a:t>“Tale of Two Rivers” proposed $2 M</a:t>
            </a:r>
            <a:endParaRPr lang="en-US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b="1" i="1" dirty="0"/>
              <a:t>Status:  Concept Proposal Submitted 1/31/22</a:t>
            </a: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Federal Agency TBD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b="1" i="1" dirty="0"/>
              <a:t>“Real Time Crime Center” </a:t>
            </a:r>
            <a:r>
              <a:rPr lang="en-US" dirty="0"/>
              <a:t>(under development)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Kansas Department of Commerce via ARPA, </a:t>
            </a:r>
            <a:r>
              <a:rPr lang="en-US" b="1" dirty="0"/>
              <a:t>Building a Stronger Economy (BASE), </a:t>
            </a:r>
            <a:r>
              <a:rPr lang="en-US" dirty="0"/>
              <a:t>Economic and Infrastructure Projects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b="1" i="1" dirty="0"/>
              <a:t>Staff developing concept; Max $25 M with minimum 25% match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b="1" i="1" dirty="0"/>
              <a:t>Applications due 2/28/22; To be awarded 3/25/22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Kansas SPARK Committee, Kansas Department of Commerce (via ARPA), </a:t>
            </a:r>
            <a:r>
              <a:rPr lang="en-US" b="1" dirty="0"/>
              <a:t>Tourism Attraction Sub-Grants (TASK),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b="1" i="1" dirty="0"/>
              <a:t>Potential projects for Kaw Point, Quindaro Ruins, Memorial Hall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b="1" i="1" dirty="0"/>
              <a:t>Grants limited to $250K with a 50% project match, Due: 3/11/2022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E5484A-2BD5-4ADC-A998-14A622981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FBFE3-2889-423B-8096-5D5E0BCEED7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67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D856C-6966-45F2-8F66-7A7F431F8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Outstanding Grant Applications by Work Groups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73267B-E27B-47F4-95C5-E7EB98A035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7" y="349757"/>
            <a:ext cx="8069813" cy="637171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US Department of Transportation, </a:t>
            </a:r>
            <a:r>
              <a:rPr lang="en-US" b="1" dirty="0"/>
              <a:t>Rebuilding American Infrastructure with Sustainability and Equity (RAISE) </a:t>
            </a:r>
            <a:r>
              <a:rPr lang="en-US" dirty="0"/>
              <a:t>Discretionary Grant Program (via ARPA),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b="1" i="1" dirty="0"/>
              <a:t>“Bi-State Reinvestment Corridor” proposed $25 M, 20% match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b="1" i="1" dirty="0"/>
              <a:t>Status:  Due 4/14/22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National Oceanic Atmospheric Agency </a:t>
            </a:r>
            <a:r>
              <a:rPr lang="en-US" b="1" dirty="0"/>
              <a:t>(NOAA), Environmental Literacy Program: </a:t>
            </a:r>
            <a:r>
              <a:rPr lang="en-US" dirty="0"/>
              <a:t>Increasing Community Resilience to Extreme Weather &amp; Climate, $250K-$500K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b="1" i="1" dirty="0"/>
              <a:t>1. Trailhead at James Street,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b="1" i="1" dirty="0"/>
              <a:t>2. STRAMP west side of the river before the Rock Island Bridge area,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b="1" i="1" dirty="0"/>
              <a:t>3.Dock on the east side of the river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b="1" i="1" dirty="0"/>
              <a:t>Status: Pre-Application Submitted 11/2/21, Full Application 3/17/22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Kansas SPARK Committee, </a:t>
            </a:r>
            <a:r>
              <a:rPr lang="en-US" b="1" dirty="0"/>
              <a:t>Investment Ideas </a:t>
            </a:r>
            <a:r>
              <a:rPr lang="en-US" dirty="0"/>
              <a:t>Grant Program,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b="1" i="1" dirty="0"/>
              <a:t>“</a:t>
            </a:r>
            <a:r>
              <a:rPr lang="en-US" b="1" i="1" dirty="0" err="1"/>
              <a:t>MicroTransit</a:t>
            </a:r>
            <a:r>
              <a:rPr lang="en-US" b="1" i="1" dirty="0"/>
              <a:t>-State Avenue Bistate Corridor ” proposed $2 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b="1" i="1" dirty="0"/>
              <a:t>“West Patrol Police Station and Community Center” proposed $4 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b="1" i="1" dirty="0"/>
              <a:t>Filtration system for the Detention Center &amp; Sheriff retention bonus for all sworn/civilian employees” proposed $1.1 M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b="1" i="1" dirty="0"/>
              <a:t>Status:  Submitted 2/16/22; Award 4/29/22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E5484A-2BD5-4ADC-A998-14A622981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FBFE3-2889-423B-8096-5D5E0BCEED7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851324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18A1B607-7BAE-46D6-8090-545AC7BDD73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92488E73B52F429D2A5AE1B72787CE" ma:contentTypeVersion="2" ma:contentTypeDescription="Create a new document." ma:contentTypeScope="" ma:versionID="2ae673c6da01c474cd47af1248da67d7">
  <xsd:schema xmlns:xsd="http://www.w3.org/2001/XMLSchema" xmlns:xs="http://www.w3.org/2001/XMLSchema" xmlns:p="http://schemas.microsoft.com/office/2006/metadata/properties" xmlns:ns2="72c22563-a979-4c8c-9957-d1de8c1bddd1" targetNamespace="http://schemas.microsoft.com/office/2006/metadata/properties" ma:root="true" ma:fieldsID="26867ad8b84d3d01957834c61b91a87f" ns2:_="">
    <xsd:import namespace="72c22563-a979-4c8c-9957-d1de8c1bddd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c22563-a979-4c8c-9957-d1de8c1bddd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25D48B7-7B9B-4355-B434-DD2AFB755257}"/>
</file>

<file path=customXml/itemProps2.xml><?xml version="1.0" encoding="utf-8"?>
<ds:datastoreItem xmlns:ds="http://schemas.openxmlformats.org/officeDocument/2006/customXml" ds:itemID="{E18AED72-386A-4901-8A62-98C7023AD18B}"/>
</file>

<file path=customXml/itemProps3.xml><?xml version="1.0" encoding="utf-8"?>
<ds:datastoreItem xmlns:ds="http://schemas.openxmlformats.org/officeDocument/2006/customXml" ds:itemID="{3C7E165B-A93A-4D81-A9BB-8D992D96DD28}"/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1385</TotalTime>
  <Words>560</Words>
  <Application>Microsoft Office PowerPoint</Application>
  <PresentationFormat>Widescreen</PresentationFormat>
  <Paragraphs>54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Corbel</vt:lpstr>
      <vt:lpstr>Wingdings</vt:lpstr>
      <vt:lpstr>Wingdings 2</vt:lpstr>
      <vt:lpstr>Frame</vt:lpstr>
      <vt:lpstr>Non-Direct Aid ARPA and Other  Opportunities</vt:lpstr>
      <vt:lpstr>Department of Homeland Security, Federal Emergency Management Agencies   FEMA Reimbursement Applications Current  Deadline is April 1st</vt:lpstr>
      <vt:lpstr>Outstanding Grant Applications by Work Groups</vt:lpstr>
      <vt:lpstr>Outstanding Grant Applications by Work Groups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VonAchen, Kathleen</dc:creator>
  <cp:lastModifiedBy>VonAchen, Kathleen</cp:lastModifiedBy>
  <cp:revision>82</cp:revision>
  <dcterms:created xsi:type="dcterms:W3CDTF">2021-06-16T15:37:22Z</dcterms:created>
  <dcterms:modified xsi:type="dcterms:W3CDTF">2022-02-18T05:06:22Z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0x010100BD92488E73B52F429D2A5AE1B72787CE</vt:lpwstr>
  </property>
</Properties>
</file>