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0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2CB895-F7C1-42A2-B901-D42B91EC57E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915E7-0064-4774-9584-9E98DE744B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7B23-93F1-4A1E-979D-BFA78FA05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Boulevard Lofts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94C4-9D83-4100-995F-E7452713D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Economic Development &amp; finance Committee</a:t>
            </a:r>
          </a:p>
          <a:p>
            <a:r>
              <a:rPr lang="en-US" dirty="0"/>
              <a:t>July 8, 2019</a:t>
            </a:r>
          </a:p>
        </p:txBody>
      </p:sp>
    </p:spTree>
    <p:extLst>
      <p:ext uri="{BB962C8B-B14F-4D97-AF65-F5344CB8AC3E}">
        <p14:creationId xmlns:p14="http://schemas.microsoft.com/office/powerpoint/2010/main" val="310893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A2BC-1702-4E69-9DF5-C972846A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65" y="649885"/>
            <a:ext cx="10058400" cy="789404"/>
          </a:xfrm>
        </p:spPr>
        <p:txBody>
          <a:bodyPr/>
          <a:lstStyle/>
          <a:p>
            <a:r>
              <a:rPr lang="en-US" dirty="0"/>
              <a:t>Boulevard Lofts </a:t>
            </a:r>
          </a:p>
        </p:txBody>
      </p:sp>
      <p:pic>
        <p:nvPicPr>
          <p:cNvPr id="1030" name="Picture 6" descr="Boulevard Lofts will bring 50 apartments and townhomes to downtown Kansas City, Kansas, next summer.">
            <a:extLst>
              <a:ext uri="{FF2B5EF4-FFF2-40B4-BE49-F238E27FC236}">
                <a16:creationId xmlns:a16="http://schemas.microsoft.com/office/drawing/2014/main" id="{020F350D-2BBC-4DA8-8A4C-29DCCA62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" y="1557555"/>
            <a:ext cx="8982338" cy="44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yandottedaily.com/wp-content/uploads/2019/06/1groundbreaking-2.jpg">
            <a:extLst>
              <a:ext uri="{FF2B5EF4-FFF2-40B4-BE49-F238E27FC236}">
                <a16:creationId xmlns:a16="http://schemas.microsoft.com/office/drawing/2014/main" id="{DC2E16A0-4F78-4D4C-904E-04B9537E1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67" y="356270"/>
            <a:ext cx="45529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1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D199-A238-48F9-AA5E-C80CFEBF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3512-BF5E-4431-B0AF-AAAC3EF2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3454"/>
            <a:ext cx="10058400" cy="4697680"/>
          </a:xfrm>
        </p:spPr>
        <p:txBody>
          <a:bodyPr>
            <a:normAutofit fontScale="92500"/>
          </a:bodyPr>
          <a:lstStyle/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Co-developers: Prairie Fire Development &amp; CHWC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Located on Washington Boulevard between 7</a:t>
            </a:r>
            <a:r>
              <a:rPr lang="en-US" sz="2400" baseline="30000" dirty="0"/>
              <a:t>th</a:t>
            </a:r>
            <a:r>
              <a:rPr lang="en-US" sz="2400" dirty="0"/>
              <a:t> &amp; 8</a:t>
            </a:r>
            <a:r>
              <a:rPr lang="en-US" sz="2400" baseline="30000" dirty="0"/>
              <a:t>th</a:t>
            </a:r>
            <a:r>
              <a:rPr lang="en-US" sz="2400" dirty="0"/>
              <a:t> Street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Investment of approximately $11 million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50 units of mixed-income living 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Affordable Housing tax credit project – 80% of units will be income-restricted and 20% will be market rate (between $500 to $1,100 a month)</a:t>
            </a:r>
          </a:p>
          <a:p>
            <a:pPr marL="578358" lvl="1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Construction to commence in July 2019; Project completion in late summer 2020</a:t>
            </a:r>
          </a:p>
          <a:p>
            <a:pPr marL="578358" lvl="1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First new housing development in downtown in decades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4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9730-F386-4748-B5E5-ECF6681E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Reimbursement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B7D9CE-0482-43F7-B422-BBC41E03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67" y="1737360"/>
            <a:ext cx="10949311" cy="4479565"/>
          </a:xfrm>
        </p:spPr>
        <p:txBody>
          <a:bodyPr>
            <a:normAutofit/>
          </a:bodyPr>
          <a:lstStyle/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Boulevard Lofts Project has received no assistance from the UG prior to this request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KHRC approved rent structure but investor reduced rates due to lack of comps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Resulted in a last minute shortfall in financing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BPU awarded project with $250,000 from their Economic Development Fund</a:t>
            </a:r>
          </a:p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Project requested some property tax reimbursement from the UG to make up the remaining shortfall</a:t>
            </a:r>
          </a:p>
        </p:txBody>
      </p:sp>
    </p:spTree>
    <p:extLst>
      <p:ext uri="{BB962C8B-B14F-4D97-AF65-F5344CB8AC3E}">
        <p14:creationId xmlns:p14="http://schemas.microsoft.com/office/powerpoint/2010/main" val="195525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9730-F386-4748-B5E5-ECF6681E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Reimbursement Structure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B7D9CE-0482-43F7-B422-BBC41E03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04" y="1628303"/>
            <a:ext cx="10890589" cy="4839609"/>
          </a:xfrm>
        </p:spPr>
        <p:txBody>
          <a:bodyPr>
            <a:normAutofit lnSpcReduction="10000"/>
          </a:bodyPr>
          <a:lstStyle/>
          <a:p>
            <a:pPr marL="1126998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Reimbursement affects solely the 46.28% UG portion of property tax</a:t>
            </a:r>
          </a:p>
          <a:p>
            <a:pPr marL="1694310" lvl="7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If annual gross rent is less than or equal to Investor approved rent, then receive a reimbursement of 100% of the UG property tax portion.</a:t>
            </a:r>
          </a:p>
          <a:p>
            <a:pPr marL="1694310" lvl="7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If annual gross rent in between the Investor approved rent and the KHRC approved rent, then receive a reimbursement of 75% of the UG property tax portion.</a:t>
            </a:r>
          </a:p>
          <a:p>
            <a:pPr marL="1694310" lvl="7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If annual gross rent is greater than or equal to KHRC approved rent, then receive a reimbursement of 50% of the UG property tax portion. </a:t>
            </a:r>
          </a:p>
          <a:p>
            <a:pPr marL="1126998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Up to 10 years with a $200,000 reimbursable project cost cap</a:t>
            </a:r>
          </a:p>
          <a:p>
            <a:pPr marL="1126998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Required compliance with LMW goals or reimbursable project cost cap decreases 25%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817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9730-F386-4748-B5E5-ECF6681E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Reimbursement</a:t>
            </a:r>
          </a:p>
        </p:txBody>
      </p:sp>
      <p:pic>
        <p:nvPicPr>
          <p:cNvPr id="2050" name="Picture 2" descr="image003">
            <a:extLst>
              <a:ext uri="{FF2B5EF4-FFF2-40B4-BE49-F238E27FC236}">
                <a16:creationId xmlns:a16="http://schemas.microsoft.com/office/drawing/2014/main" id="{4B5E9926-E8EF-49EF-A9B0-1BA24E0A9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9868" r="8230" b="-56"/>
          <a:stretch/>
        </p:blipFill>
        <p:spPr bwMode="auto">
          <a:xfrm>
            <a:off x="111353" y="85868"/>
            <a:ext cx="9183649" cy="618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4D2FD-04E6-4BD5-941C-9874671B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02" y="586993"/>
            <a:ext cx="60769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5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9730-F386-4748-B5E5-ECF6681E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Requested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8B7D9CE-0482-43F7-B422-BBC41E03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1643"/>
            <a:ext cx="10058400" cy="3237312"/>
          </a:xfrm>
        </p:spPr>
        <p:txBody>
          <a:bodyPr>
            <a:normAutofit fontScale="92500"/>
          </a:bodyPr>
          <a:lstStyle/>
          <a:p>
            <a:pPr marL="578358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ORDINANCE/RESOLUTION: Home Rule Economic Development Incentive and Development Agreement for the Boulevard Lofts Project</a:t>
            </a:r>
          </a:p>
          <a:p>
            <a:pPr marL="1126998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Ordinance and Resolution approving and adopting a Home Rule Economic Development Incentive and adopting the development agreement for the Boulevard Lofts Project. </a:t>
            </a:r>
          </a:p>
        </p:txBody>
      </p:sp>
    </p:spTree>
    <p:extLst>
      <p:ext uri="{BB962C8B-B14F-4D97-AF65-F5344CB8AC3E}">
        <p14:creationId xmlns:p14="http://schemas.microsoft.com/office/powerpoint/2010/main" val="22096024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329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Boulevard Lofts Project</vt:lpstr>
      <vt:lpstr>Boulevard Lofts </vt:lpstr>
      <vt:lpstr>Project Highlights</vt:lpstr>
      <vt:lpstr>Property Tax Reimbursement</vt:lpstr>
      <vt:lpstr>Property Tax Reimbursement Structure</vt:lpstr>
      <vt:lpstr>Property Tax Reimbursement</vt:lpstr>
      <vt:lpstr>Action Requested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 Lofts Project</dc:title>
  <dc:creator>Katherine Carttar</dc:creator>
  <cp:lastModifiedBy>Birch, Edwin</cp:lastModifiedBy>
  <cp:revision>11</cp:revision>
  <dcterms:created xsi:type="dcterms:W3CDTF">2019-06-03T13:34:54Z</dcterms:created>
  <dcterms:modified xsi:type="dcterms:W3CDTF">2019-08-29T18:35:32Z</dcterms:modified>
</cp:coreProperties>
</file>