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24"/>
  </p:notesMasterIdLst>
  <p:sldIdLst>
    <p:sldId id="258" r:id="rId5"/>
    <p:sldId id="259" r:id="rId6"/>
    <p:sldId id="273" r:id="rId7"/>
    <p:sldId id="1466" r:id="rId8"/>
    <p:sldId id="284" r:id="rId9"/>
    <p:sldId id="1471" r:id="rId10"/>
    <p:sldId id="1467" r:id="rId11"/>
    <p:sldId id="1464" r:id="rId12"/>
    <p:sldId id="1463" r:id="rId13"/>
    <p:sldId id="1468" r:id="rId14"/>
    <p:sldId id="264" r:id="rId15"/>
    <p:sldId id="274" r:id="rId16"/>
    <p:sldId id="262" r:id="rId17"/>
    <p:sldId id="1465" r:id="rId18"/>
    <p:sldId id="282" r:id="rId19"/>
    <p:sldId id="269" r:id="rId20"/>
    <p:sldId id="270" r:id="rId21"/>
    <p:sldId id="271" r:id="rId22"/>
    <p:sldId id="14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2" autoAdjust="0"/>
    <p:restoredTop sz="96424" autoAdjust="0"/>
  </p:normalViewPr>
  <p:slideViewPr>
    <p:cSldViewPr snapToGrid="0">
      <p:cViewPr varScale="1">
        <p:scale>
          <a:sx n="110" d="100"/>
          <a:sy n="110" d="100"/>
        </p:scale>
        <p:origin x="61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6" d="100"/>
        <a:sy n="8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wycokck-my.sharepoint.com/personal/jknapp_wycokck_org/Documents/Sales%20Tax/Power%20BI%20graph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wycokck-my.sharepoint.com/personal/jknapp_wycokck_org/Documents/Sales%20Tax/Power%20BI%20graph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wycokck-my.sharepoint.com/personal/jknapp_wycokck_org/Documents/Sales%20Tax/Power%20BI%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3"/>
            <c:invertIfNegative val="0"/>
            <c:bubble3D val="0"/>
            <c:spPr>
              <a:solidFill>
                <a:schemeClr val="bg2">
                  <a:lumMod val="60000"/>
                  <a:lumOff val="4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651E-46AE-8830-B3E40277D6C1}"/>
              </c:ext>
            </c:extLst>
          </c:dPt>
          <c:dLbls>
            <c:dLbl>
              <c:idx val="3"/>
              <c:layout>
                <c:manualLayout>
                  <c:x val="5.428566287198398E-3"/>
                  <c:y val="2.83437665919834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1E-46AE-8830-B3E40277D6C1}"/>
                </c:ext>
              </c:extLst>
            </c:dLbl>
            <c:dLbl>
              <c:idx val="4"/>
              <c:layout>
                <c:manualLayout>
                  <c:x val="4.183325746634440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1E-46AE-8830-B3E40277D6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'[Power BI graphs.xlsx]Sheet3'!$A$3:$A$7</c:f>
              <c:strCache>
                <c:ptCount val="5"/>
                <c:pt idx="0">
                  <c:v>State</c:v>
                </c:pt>
                <c:pt idx="1">
                  <c:v>Wyandotte Co.</c:v>
                </c:pt>
                <c:pt idx="2">
                  <c:v>Kansas City, KS</c:v>
                </c:pt>
                <c:pt idx="3">
                  <c:v>Public Safety/Infrastructure</c:v>
                </c:pt>
                <c:pt idx="4">
                  <c:v>EMS</c:v>
                </c:pt>
              </c:strCache>
            </c:strRef>
          </c:cat>
          <c:val>
            <c:numRef>
              <c:f>'[Power BI graphs.xlsx]Sheet3'!$B$3:$B$7</c:f>
              <c:numCache>
                <c:formatCode>0.000%</c:formatCode>
                <c:ptCount val="5"/>
                <c:pt idx="0">
                  <c:v>6.5000000000000002E-2</c:v>
                </c:pt>
                <c:pt idx="1">
                  <c:v>0.01</c:v>
                </c:pt>
                <c:pt idx="2">
                  <c:v>0.01</c:v>
                </c:pt>
                <c:pt idx="3">
                  <c:v>3.7499999999999999E-3</c:v>
                </c:pt>
                <c:pt idx="4">
                  <c:v>2.5000000000000001E-3</c:v>
                </c:pt>
              </c:numCache>
            </c:numRef>
          </c:val>
          <c:extLst>
            <c:ext xmlns:c16="http://schemas.microsoft.com/office/drawing/2014/chart" uri="{C3380CC4-5D6E-409C-BE32-E72D297353CC}">
              <c16:uniqueId val="{00000002-651E-46AE-8830-B3E40277D6C1}"/>
            </c:ext>
          </c:extLst>
        </c:ser>
        <c:dLbls>
          <c:showLegendKey val="0"/>
          <c:showVal val="0"/>
          <c:showCatName val="0"/>
          <c:showSerName val="0"/>
          <c:showPercent val="0"/>
          <c:showBubbleSize val="0"/>
        </c:dLbls>
        <c:gapWidth val="115"/>
        <c:overlap val="-20"/>
        <c:axId val="31087232"/>
        <c:axId val="31093120"/>
      </c:barChart>
      <c:catAx>
        <c:axId val="31087232"/>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31093120"/>
        <c:crosses val="autoZero"/>
        <c:auto val="1"/>
        <c:lblAlgn val="ctr"/>
        <c:lblOffset val="100"/>
        <c:noMultiLvlLbl val="0"/>
      </c:catAx>
      <c:valAx>
        <c:axId val="31093120"/>
        <c:scaling>
          <c:orientation val="minMax"/>
        </c:scaling>
        <c:delete val="1"/>
        <c:axPos val="b"/>
        <c:majorGridlines>
          <c:spPr>
            <a:ln w="9525" cap="flat" cmpd="sng" algn="ctr">
              <a:solidFill>
                <a:schemeClr val="lt1">
                  <a:lumMod val="95000"/>
                  <a:alpha val="10000"/>
                </a:schemeClr>
              </a:solidFill>
              <a:round/>
            </a:ln>
            <a:effectLst/>
          </c:spPr>
        </c:majorGridlines>
        <c:numFmt formatCode="0.000%" sourceLinked="1"/>
        <c:majorTickMark val="none"/>
        <c:minorTickMark val="none"/>
        <c:tickLblPos val="nextTo"/>
        <c:crossAx val="3108723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7"/>
            <c:invertIfNegative val="0"/>
            <c:bubble3D val="0"/>
            <c:spPr>
              <a:solidFill>
                <a:schemeClr val="accent1">
                  <a:lumMod val="50000"/>
                </a:schemeClr>
              </a:solidFill>
              <a:ln>
                <a:noFill/>
              </a:ln>
              <a:effectLst/>
            </c:spPr>
            <c:extLst>
              <c:ext xmlns:c16="http://schemas.microsoft.com/office/drawing/2014/chart" uri="{C3380CC4-5D6E-409C-BE32-E72D297353CC}">
                <c16:uniqueId val="{00000001-B8B1-4FAB-AB6E-8FBD74A41F26}"/>
              </c:ext>
            </c:extLst>
          </c:dPt>
          <c:cat>
            <c:strRef>
              <c:f>'[Power BI graphs.xlsx]Sheet4'!$A$28:$A$46</c:f>
              <c:strCache>
                <c:ptCount val="19"/>
                <c:pt idx="0">
                  <c:v>Basehor</c:v>
                </c:pt>
                <c:pt idx="1">
                  <c:v>Kansas City, Missouri</c:v>
                </c:pt>
                <c:pt idx="2">
                  <c:v>Lansing</c:v>
                </c:pt>
                <c:pt idx="3">
                  <c:v>Edwardsville</c:v>
                </c:pt>
                <c:pt idx="4">
                  <c:v>Lawrence</c:v>
                </c:pt>
                <c:pt idx="5">
                  <c:v>Leawood</c:v>
                </c:pt>
                <c:pt idx="6">
                  <c:v>Overland Park</c:v>
                </c:pt>
                <c:pt idx="7">
                  <c:v>Kansas City, Kansas</c:v>
                </c:pt>
                <c:pt idx="8">
                  <c:v>Topeka</c:v>
                </c:pt>
                <c:pt idx="9">
                  <c:v>Roeland Park</c:v>
                </c:pt>
                <c:pt idx="10">
                  <c:v>Bonner Springs</c:v>
                </c:pt>
                <c:pt idx="11">
                  <c:v>Tonganoxie</c:v>
                </c:pt>
                <c:pt idx="12">
                  <c:v>Lenexa</c:v>
                </c:pt>
                <c:pt idx="13">
                  <c:v>Merriam</c:v>
                </c:pt>
                <c:pt idx="14">
                  <c:v>Olathe</c:v>
                </c:pt>
                <c:pt idx="15">
                  <c:v>Spring Hill</c:v>
                </c:pt>
                <c:pt idx="16">
                  <c:v>Leavenworth</c:v>
                </c:pt>
                <c:pt idx="17">
                  <c:v>Mission</c:v>
                </c:pt>
                <c:pt idx="18">
                  <c:v>Shawnee</c:v>
                </c:pt>
              </c:strCache>
            </c:strRef>
          </c:cat>
          <c:val>
            <c:numRef>
              <c:f>'[Power BI graphs.xlsx]Sheet4'!$C$28:$C$46</c:f>
              <c:numCache>
                <c:formatCode>0.000%</c:formatCode>
                <c:ptCount val="19"/>
                <c:pt idx="0">
                  <c:v>8.5000000000000006E-2</c:v>
                </c:pt>
                <c:pt idx="1">
                  <c:v>8.5999999999999993E-2</c:v>
                </c:pt>
                <c:pt idx="2">
                  <c:v>8.9499999999999996E-2</c:v>
                </c:pt>
                <c:pt idx="3">
                  <c:v>0.09</c:v>
                </c:pt>
                <c:pt idx="4">
                  <c:v>9.0500000000000011E-2</c:v>
                </c:pt>
                <c:pt idx="5">
                  <c:v>9.0999999999999998E-2</c:v>
                </c:pt>
                <c:pt idx="6">
                  <c:v>9.0999999999999998E-2</c:v>
                </c:pt>
                <c:pt idx="7">
                  <c:v>9.1249999999999998E-2</c:v>
                </c:pt>
                <c:pt idx="8">
                  <c:v>9.1499999999999998E-2</c:v>
                </c:pt>
                <c:pt idx="9">
                  <c:v>9.2249999999999999E-2</c:v>
                </c:pt>
                <c:pt idx="10">
                  <c:v>9.2499999999999999E-2</c:v>
                </c:pt>
                <c:pt idx="11">
                  <c:v>9.2499999999999999E-2</c:v>
                </c:pt>
                <c:pt idx="12">
                  <c:v>9.35E-2</c:v>
                </c:pt>
                <c:pt idx="13">
                  <c:v>9.4750000000000001E-2</c:v>
                </c:pt>
                <c:pt idx="14">
                  <c:v>9.4750000000000001E-2</c:v>
                </c:pt>
                <c:pt idx="15">
                  <c:v>9.4750000000000001E-2</c:v>
                </c:pt>
                <c:pt idx="16">
                  <c:v>9.5000000000000001E-2</c:v>
                </c:pt>
                <c:pt idx="17">
                  <c:v>9.6000000000000002E-2</c:v>
                </c:pt>
                <c:pt idx="18">
                  <c:v>9.6000000000000002E-2</c:v>
                </c:pt>
              </c:numCache>
            </c:numRef>
          </c:val>
          <c:extLst>
            <c:ext xmlns:c16="http://schemas.microsoft.com/office/drawing/2014/chart" uri="{C3380CC4-5D6E-409C-BE32-E72D297353CC}">
              <c16:uniqueId val="{00000002-B8B1-4FAB-AB6E-8FBD74A41F26}"/>
            </c:ext>
          </c:extLst>
        </c:ser>
        <c:dLbls>
          <c:showLegendKey val="0"/>
          <c:showVal val="0"/>
          <c:showCatName val="0"/>
          <c:showSerName val="0"/>
          <c:showPercent val="0"/>
          <c:showBubbleSize val="0"/>
        </c:dLbls>
        <c:gapWidth val="182"/>
        <c:axId val="31116672"/>
        <c:axId val="31134848"/>
      </c:barChart>
      <c:catAx>
        <c:axId val="31116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134848"/>
        <c:crosses val="autoZero"/>
        <c:auto val="1"/>
        <c:lblAlgn val="ctr"/>
        <c:lblOffset val="100"/>
        <c:noMultiLvlLbl val="0"/>
      </c:catAx>
      <c:valAx>
        <c:axId val="31134848"/>
        <c:scaling>
          <c:orientation val="minMax"/>
          <c:max val="9.600000000000003E-2"/>
          <c:min val="8.0000000000000016E-2"/>
        </c:scaling>
        <c:delete val="0"/>
        <c:axPos val="b"/>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11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F01-4D2A-8102-E3E16341DA91}"/>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DF01-4D2A-8102-E3E16341DA91}"/>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DF01-4D2A-8102-E3E16341DA91}"/>
              </c:ext>
            </c:extLst>
          </c:dPt>
          <c:cat>
            <c:strRef>
              <c:f>'[Power BI graphs.xlsx]Overall Total'!$A$35:$A$37</c:f>
              <c:strCache>
                <c:ptCount val="3"/>
                <c:pt idx="0">
                  <c:v>Fire </c:v>
                </c:pt>
                <c:pt idx="1">
                  <c:v>Infrastruture</c:v>
                </c:pt>
                <c:pt idx="2">
                  <c:v>Police</c:v>
                </c:pt>
              </c:strCache>
            </c:strRef>
          </c:cat>
          <c:val>
            <c:numRef>
              <c:f>'[Power BI graphs.xlsx]Overall Total'!$C$35:$C$37</c:f>
              <c:numCache>
                <c:formatCode>0%</c:formatCode>
                <c:ptCount val="3"/>
                <c:pt idx="0">
                  <c:v>0.34799662186620811</c:v>
                </c:pt>
                <c:pt idx="1">
                  <c:v>0.30177688284785109</c:v>
                </c:pt>
                <c:pt idx="2">
                  <c:v>0.3502264952859408</c:v>
                </c:pt>
              </c:numCache>
            </c:numRef>
          </c:val>
          <c:extLst>
            <c:ext xmlns:c16="http://schemas.microsoft.com/office/drawing/2014/chart" uri="{C3380CC4-5D6E-409C-BE32-E72D297353CC}">
              <c16:uniqueId val="{00000006-DF01-4D2A-8102-E3E16341DA91}"/>
            </c:ext>
          </c:extLst>
        </c:ser>
        <c:dLbls>
          <c:showLegendKey val="0"/>
          <c:showVal val="0"/>
          <c:showCatName val="0"/>
          <c:showSerName val="0"/>
          <c:showPercent val="0"/>
          <c:showBubbleSize val="0"/>
          <c:showLeaderLines val="1"/>
        </c:dLbls>
        <c:firstSliceAng val="0"/>
        <c:holeSize val="60"/>
      </c:doughnutChart>
      <c:spPr>
        <a:noFill/>
        <a:ln w="15875">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CBE6-441D-A64D-BFD2609A087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BE6-441D-A64D-BFD2609A0878}"/>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CBE6-441D-A64D-BFD2609A0878}"/>
              </c:ext>
            </c:extLst>
          </c:dPt>
          <c:cat>
            <c:strRef>
              <c:f>'[Power BI graphs.xlsx]Overall Total'!$A$35:$A$37</c:f>
              <c:strCache>
                <c:ptCount val="3"/>
                <c:pt idx="0">
                  <c:v>Fire </c:v>
                </c:pt>
                <c:pt idx="1">
                  <c:v>Infrastruture</c:v>
                </c:pt>
                <c:pt idx="2">
                  <c:v>Police</c:v>
                </c:pt>
              </c:strCache>
            </c:strRef>
          </c:cat>
          <c:val>
            <c:numRef>
              <c:f>'[Power BI graphs.xlsx]Overall Total'!$C$35:$C$37</c:f>
              <c:numCache>
                <c:formatCode>0%</c:formatCode>
                <c:ptCount val="3"/>
                <c:pt idx="0">
                  <c:v>0.34799662186620811</c:v>
                </c:pt>
                <c:pt idx="1">
                  <c:v>0.30177688284785109</c:v>
                </c:pt>
                <c:pt idx="2">
                  <c:v>0.3502264952859408</c:v>
                </c:pt>
              </c:numCache>
            </c:numRef>
          </c:val>
          <c:extLst>
            <c:ext xmlns:c16="http://schemas.microsoft.com/office/drawing/2014/chart" uri="{C3380CC4-5D6E-409C-BE32-E72D297353CC}">
              <c16:uniqueId val="{00000006-CBE6-441D-A64D-BFD2609A0878}"/>
            </c:ext>
          </c:extLst>
        </c:ser>
        <c:dLbls>
          <c:showLegendKey val="0"/>
          <c:showVal val="0"/>
          <c:showCatName val="0"/>
          <c:showSerName val="0"/>
          <c:showPercent val="0"/>
          <c:showBubbleSize val="0"/>
          <c:showLeaderLines val="1"/>
        </c:dLbls>
        <c:firstSliceAng val="0"/>
        <c:holeSize val="60"/>
      </c:doughnutChart>
      <c:spPr>
        <a:noFill/>
        <a:ln w="15875">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accent1"/>
            </a:solidFill>
          </c:spPr>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D937-43C3-B81A-C5654F17010C}"/>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D937-43C3-B81A-C5654F17010C}"/>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D937-43C3-B81A-C5654F17010C}"/>
              </c:ext>
            </c:extLst>
          </c:dPt>
          <c:cat>
            <c:strRef>
              <c:f>'[Power BI graphs.xlsx]Overall Total'!$A$35:$A$37</c:f>
              <c:strCache>
                <c:ptCount val="3"/>
                <c:pt idx="0">
                  <c:v>Fire </c:v>
                </c:pt>
                <c:pt idx="1">
                  <c:v>Infrastruture</c:v>
                </c:pt>
                <c:pt idx="2">
                  <c:v>Police</c:v>
                </c:pt>
              </c:strCache>
            </c:strRef>
          </c:cat>
          <c:val>
            <c:numRef>
              <c:f>'[Power BI graphs.xlsx]Overall Total'!$C$35:$C$37</c:f>
              <c:numCache>
                <c:formatCode>0%</c:formatCode>
                <c:ptCount val="3"/>
                <c:pt idx="0">
                  <c:v>0.34799662186620811</c:v>
                </c:pt>
                <c:pt idx="1">
                  <c:v>0.30177688284785109</c:v>
                </c:pt>
                <c:pt idx="2">
                  <c:v>0.3502264952859408</c:v>
                </c:pt>
              </c:numCache>
            </c:numRef>
          </c:val>
          <c:extLst>
            <c:ext xmlns:c16="http://schemas.microsoft.com/office/drawing/2014/chart" uri="{C3380CC4-5D6E-409C-BE32-E72D297353CC}">
              <c16:uniqueId val="{00000006-D937-43C3-B81A-C5654F17010C}"/>
            </c:ext>
          </c:extLst>
        </c:ser>
        <c:dLbls>
          <c:showLegendKey val="0"/>
          <c:showVal val="0"/>
          <c:showCatName val="0"/>
          <c:showSerName val="0"/>
          <c:showPercent val="0"/>
          <c:showBubbleSize val="0"/>
          <c:showLeaderLines val="1"/>
        </c:dLbls>
        <c:firstSliceAng val="0"/>
        <c:holeSize val="60"/>
      </c:doughnutChart>
      <c:spPr>
        <a:noFill/>
        <a:ln w="15875">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59FE2-BA20-437F-90D3-E558885294FE}"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305CA-A7C6-4EE7-A48E-CBF95123FF7B}" type="slidenum">
              <a:rPr lang="en-US" smtClean="0"/>
              <a:t>‹#›</a:t>
            </a:fld>
            <a:endParaRPr lang="en-US"/>
          </a:p>
        </p:txBody>
      </p:sp>
    </p:spTree>
    <p:extLst>
      <p:ext uri="{BB962C8B-B14F-4D97-AF65-F5344CB8AC3E}">
        <p14:creationId xmlns:p14="http://schemas.microsoft.com/office/powerpoint/2010/main" val="413471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1</a:t>
            </a:fld>
            <a:endParaRPr lang="en-US"/>
          </a:p>
        </p:txBody>
      </p:sp>
    </p:spTree>
    <p:extLst>
      <p:ext uri="{BB962C8B-B14F-4D97-AF65-F5344CB8AC3E}">
        <p14:creationId xmlns:p14="http://schemas.microsoft.com/office/powerpoint/2010/main" val="2739714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12</a:t>
            </a:fld>
            <a:endParaRPr lang="en-US"/>
          </a:p>
        </p:txBody>
      </p:sp>
    </p:spTree>
    <p:extLst>
      <p:ext uri="{BB962C8B-B14F-4D97-AF65-F5344CB8AC3E}">
        <p14:creationId xmlns:p14="http://schemas.microsoft.com/office/powerpoint/2010/main" val="4105065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13</a:t>
            </a:fld>
            <a:endParaRPr lang="en-US"/>
          </a:p>
        </p:txBody>
      </p:sp>
    </p:spTree>
    <p:extLst>
      <p:ext uri="{BB962C8B-B14F-4D97-AF65-F5344CB8AC3E}">
        <p14:creationId xmlns:p14="http://schemas.microsoft.com/office/powerpoint/2010/main" val="265494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14</a:t>
            </a:fld>
            <a:endParaRPr lang="en-US"/>
          </a:p>
        </p:txBody>
      </p:sp>
    </p:spTree>
    <p:extLst>
      <p:ext uri="{BB962C8B-B14F-4D97-AF65-F5344CB8AC3E}">
        <p14:creationId xmlns:p14="http://schemas.microsoft.com/office/powerpoint/2010/main" val="1428424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17</a:t>
            </a:fld>
            <a:endParaRPr lang="en-US"/>
          </a:p>
        </p:txBody>
      </p:sp>
    </p:spTree>
    <p:extLst>
      <p:ext uri="{BB962C8B-B14F-4D97-AF65-F5344CB8AC3E}">
        <p14:creationId xmlns:p14="http://schemas.microsoft.com/office/powerpoint/2010/main" val="1459762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18</a:t>
            </a:fld>
            <a:endParaRPr lang="en-US"/>
          </a:p>
        </p:txBody>
      </p:sp>
    </p:spTree>
    <p:extLst>
      <p:ext uri="{BB962C8B-B14F-4D97-AF65-F5344CB8AC3E}">
        <p14:creationId xmlns:p14="http://schemas.microsoft.com/office/powerpoint/2010/main" val="2734183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19</a:t>
            </a:fld>
            <a:endParaRPr lang="en-US"/>
          </a:p>
        </p:txBody>
      </p:sp>
    </p:spTree>
    <p:extLst>
      <p:ext uri="{BB962C8B-B14F-4D97-AF65-F5344CB8AC3E}">
        <p14:creationId xmlns:p14="http://schemas.microsoft.com/office/powerpoint/2010/main" val="316113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2</a:t>
            </a:fld>
            <a:endParaRPr lang="en-US"/>
          </a:p>
        </p:txBody>
      </p:sp>
    </p:spTree>
    <p:extLst>
      <p:ext uri="{BB962C8B-B14F-4D97-AF65-F5344CB8AC3E}">
        <p14:creationId xmlns:p14="http://schemas.microsoft.com/office/powerpoint/2010/main" val="317123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3</a:t>
            </a:fld>
            <a:endParaRPr lang="en-US"/>
          </a:p>
        </p:txBody>
      </p:sp>
    </p:spTree>
    <p:extLst>
      <p:ext uri="{BB962C8B-B14F-4D97-AF65-F5344CB8AC3E}">
        <p14:creationId xmlns:p14="http://schemas.microsoft.com/office/powerpoint/2010/main" val="53325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4</a:t>
            </a:fld>
            <a:endParaRPr lang="en-US"/>
          </a:p>
        </p:txBody>
      </p:sp>
    </p:spTree>
    <p:extLst>
      <p:ext uri="{BB962C8B-B14F-4D97-AF65-F5344CB8AC3E}">
        <p14:creationId xmlns:p14="http://schemas.microsoft.com/office/powerpoint/2010/main" val="156088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5</a:t>
            </a:fld>
            <a:endParaRPr lang="en-US"/>
          </a:p>
        </p:txBody>
      </p:sp>
    </p:spTree>
    <p:extLst>
      <p:ext uri="{BB962C8B-B14F-4D97-AF65-F5344CB8AC3E}">
        <p14:creationId xmlns:p14="http://schemas.microsoft.com/office/powerpoint/2010/main" val="224702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8</a:t>
            </a:fld>
            <a:endParaRPr lang="en-US"/>
          </a:p>
        </p:txBody>
      </p:sp>
    </p:spTree>
    <p:extLst>
      <p:ext uri="{BB962C8B-B14F-4D97-AF65-F5344CB8AC3E}">
        <p14:creationId xmlns:p14="http://schemas.microsoft.com/office/powerpoint/2010/main" val="111489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9</a:t>
            </a:fld>
            <a:endParaRPr lang="en-US"/>
          </a:p>
        </p:txBody>
      </p:sp>
    </p:spTree>
    <p:extLst>
      <p:ext uri="{BB962C8B-B14F-4D97-AF65-F5344CB8AC3E}">
        <p14:creationId xmlns:p14="http://schemas.microsoft.com/office/powerpoint/2010/main" val="1718038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10</a:t>
            </a:fld>
            <a:endParaRPr lang="en-US"/>
          </a:p>
        </p:txBody>
      </p:sp>
    </p:spTree>
    <p:extLst>
      <p:ext uri="{BB962C8B-B14F-4D97-AF65-F5344CB8AC3E}">
        <p14:creationId xmlns:p14="http://schemas.microsoft.com/office/powerpoint/2010/main" val="9826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305CA-A7C6-4EE7-A48E-CBF95123FF7B}" type="slidenum">
              <a:rPr lang="en-US" smtClean="0"/>
              <a:t>11</a:t>
            </a:fld>
            <a:endParaRPr lang="en-US"/>
          </a:p>
        </p:txBody>
      </p:sp>
    </p:spTree>
    <p:extLst>
      <p:ext uri="{BB962C8B-B14F-4D97-AF65-F5344CB8AC3E}">
        <p14:creationId xmlns:p14="http://schemas.microsoft.com/office/powerpoint/2010/main" val="365728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FDF0DE-AF22-4AC1-9171-29106D1E6069}" type="datetime1">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63C5C-879A-4C9B-B23A-E4C9F12C4DDF}" type="slidenum">
              <a:rPr lang="en-US" smtClean="0"/>
              <a:t>‹#›</a:t>
            </a:fld>
            <a:endParaRPr lang="en-US"/>
          </a:p>
        </p:txBody>
      </p:sp>
      <p:sp>
        <p:nvSpPr>
          <p:cNvPr id="8" name="Footer Placeholder 5">
            <a:extLst>
              <a:ext uri="{FF2B5EF4-FFF2-40B4-BE49-F238E27FC236}">
                <a16:creationId xmlns:a16="http://schemas.microsoft.com/office/drawing/2014/main" id="{52FAA975-CF4D-4A5E-84CE-5BF3F5376847}"/>
              </a:ext>
            </a:extLst>
          </p:cNvPr>
          <p:cNvSpPr txBox="1">
            <a:spLocks/>
          </p:cNvSpPr>
          <p:nvPr userDrawn="1"/>
        </p:nvSpPr>
        <p:spPr>
          <a:xfrm>
            <a:off x="2361698" y="6422853"/>
            <a:ext cx="7523018"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i="1" dirty="0"/>
              <a:t> Investing in Our Future: Public Safety &amp; Neighborhood Infrastructure   Dedicated Sales Tax Continuance</a:t>
            </a:r>
            <a:endParaRPr lang="en-US" dirty="0"/>
          </a:p>
        </p:txBody>
      </p:sp>
    </p:spTree>
    <p:extLst>
      <p:ext uri="{BB962C8B-B14F-4D97-AF65-F5344CB8AC3E}">
        <p14:creationId xmlns:p14="http://schemas.microsoft.com/office/powerpoint/2010/main" val="111228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BFEBB-85A6-4721-A6C4-9D1411DD08C1}" type="datetime1">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63C5C-879A-4C9B-B23A-E4C9F12C4DDF}" type="slidenum">
              <a:rPr lang="en-US" smtClean="0"/>
              <a:t>‹#›</a:t>
            </a:fld>
            <a:endParaRPr lang="en-US"/>
          </a:p>
        </p:txBody>
      </p:sp>
      <p:sp>
        <p:nvSpPr>
          <p:cNvPr id="7" name="Footer Placeholder 5">
            <a:extLst>
              <a:ext uri="{FF2B5EF4-FFF2-40B4-BE49-F238E27FC236}">
                <a16:creationId xmlns:a16="http://schemas.microsoft.com/office/drawing/2014/main" id="{6A362750-043F-4F58-8D19-1AE291CEEB15}"/>
              </a:ext>
            </a:extLst>
          </p:cNvPr>
          <p:cNvSpPr txBox="1">
            <a:spLocks/>
          </p:cNvSpPr>
          <p:nvPr userDrawn="1"/>
        </p:nvSpPr>
        <p:spPr>
          <a:xfrm>
            <a:off x="2984269" y="6422853"/>
            <a:ext cx="7523018"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i="1" dirty="0"/>
              <a:t> Investing in Our Future: Public Safety &amp; Neighborhood Infrastructure   Dedicated Sales Tax Continuance</a:t>
            </a:r>
            <a:endParaRPr lang="en-US" dirty="0"/>
          </a:p>
        </p:txBody>
      </p:sp>
    </p:spTree>
    <p:extLst>
      <p:ext uri="{BB962C8B-B14F-4D97-AF65-F5344CB8AC3E}">
        <p14:creationId xmlns:p14="http://schemas.microsoft.com/office/powerpoint/2010/main" val="252179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48668FAB-5DD5-45E5-B897-92E5FF56454C}" type="datetime1">
              <a:rPr lang="en-US" smtClean="0"/>
              <a:t>5/10/2018</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91163C5C-879A-4C9B-B23A-E4C9F12C4DDF}" type="slidenum">
              <a:rPr lang="en-US" smtClean="0"/>
              <a:t>‹#›</a:t>
            </a:fld>
            <a:endParaRPr lang="en-US"/>
          </a:p>
        </p:txBody>
      </p:sp>
    </p:spTree>
    <p:extLst>
      <p:ext uri="{BB962C8B-B14F-4D97-AF65-F5344CB8AC3E}">
        <p14:creationId xmlns:p14="http://schemas.microsoft.com/office/powerpoint/2010/main" val="346089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p:spPr>
        <p:txBody>
          <a:bodyPr/>
          <a:lstStyle/>
          <a:p>
            <a:fld id="{45704546-7CAB-4915-8038-453838DB4676}" type="datetime1">
              <a:rPr lang="en-US" smtClean="0"/>
              <a:t>5/10/2018</a:t>
            </a:fld>
            <a:endParaRPr lang="en-US" dirty="0"/>
          </a:p>
        </p:txBody>
      </p:sp>
      <p:sp>
        <p:nvSpPr>
          <p:cNvPr id="6" name="Slide Number Placeholder 5"/>
          <p:cNvSpPr>
            <a:spLocks noGrp="1"/>
          </p:cNvSpPr>
          <p:nvPr>
            <p:ph type="sldNum" sz="quarter" idx="12"/>
          </p:nvPr>
        </p:nvSpPr>
        <p:spPr/>
        <p:txBody>
          <a:bodyPr/>
          <a:lstStyle/>
          <a:p>
            <a:fld id="{91163C5C-879A-4C9B-B23A-E4C9F12C4DDF}" type="slidenum">
              <a:rPr lang="en-US" smtClean="0"/>
              <a:t>‹#›</a:t>
            </a:fld>
            <a:endParaRPr lang="en-US"/>
          </a:p>
        </p:txBody>
      </p:sp>
    </p:spTree>
    <p:extLst>
      <p:ext uri="{BB962C8B-B14F-4D97-AF65-F5344CB8AC3E}">
        <p14:creationId xmlns:p14="http://schemas.microsoft.com/office/powerpoint/2010/main" val="216018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21D7518-A3ED-464C-AF7B-120FD1B2A407}" type="datetime1">
              <a:rPr lang="en-US" smtClean="0"/>
              <a:t>5/10/2018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1163C5C-879A-4C9B-B23A-E4C9F12C4DDF}" type="slidenum">
              <a:rPr lang="en-US" smtClean="0"/>
              <a:t>‹#›</a:t>
            </a:fld>
            <a:endParaRPr lang="en-US"/>
          </a:p>
        </p:txBody>
      </p:sp>
      <p:sp>
        <p:nvSpPr>
          <p:cNvPr id="8" name="Footer Placeholder 5">
            <a:extLst>
              <a:ext uri="{FF2B5EF4-FFF2-40B4-BE49-F238E27FC236}">
                <a16:creationId xmlns:a16="http://schemas.microsoft.com/office/drawing/2014/main" id="{E17EA6BA-9BD1-4CD6-B81A-2D999D3F872B}"/>
              </a:ext>
            </a:extLst>
          </p:cNvPr>
          <p:cNvSpPr txBox="1">
            <a:spLocks/>
          </p:cNvSpPr>
          <p:nvPr userDrawn="1"/>
        </p:nvSpPr>
        <p:spPr>
          <a:xfrm>
            <a:off x="2984269" y="6422853"/>
            <a:ext cx="7523018"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i="1" dirty="0"/>
              <a:t> Investing in Our Future: Public Safety &amp; Neighborhood Infrastructure Dedicated Sales Tax Continuance</a:t>
            </a:r>
            <a:endParaRPr lang="en-US" dirty="0"/>
          </a:p>
        </p:txBody>
      </p:sp>
    </p:spTree>
    <p:extLst>
      <p:ext uri="{BB962C8B-B14F-4D97-AF65-F5344CB8AC3E}">
        <p14:creationId xmlns:p14="http://schemas.microsoft.com/office/powerpoint/2010/main" val="41978927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C195F5-E990-4AAE-B765-13FD39863810}" type="datetime1">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63C5C-879A-4C9B-B23A-E4C9F12C4DDF}" type="slidenum">
              <a:rPr lang="en-US" smtClean="0"/>
              <a:t>‹#›</a:t>
            </a:fld>
            <a:endParaRPr lang="en-US"/>
          </a:p>
        </p:txBody>
      </p:sp>
      <p:sp>
        <p:nvSpPr>
          <p:cNvPr id="9" name="Footer Placeholder 5">
            <a:extLst>
              <a:ext uri="{FF2B5EF4-FFF2-40B4-BE49-F238E27FC236}">
                <a16:creationId xmlns:a16="http://schemas.microsoft.com/office/drawing/2014/main" id="{7ED6EC36-B975-4A7E-BBCD-8428F79BA056}"/>
              </a:ext>
            </a:extLst>
          </p:cNvPr>
          <p:cNvSpPr txBox="1">
            <a:spLocks/>
          </p:cNvSpPr>
          <p:nvPr userDrawn="1"/>
        </p:nvSpPr>
        <p:spPr>
          <a:xfrm>
            <a:off x="2984269" y="6422853"/>
            <a:ext cx="7523018"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i="1" dirty="0"/>
              <a:t> Investing in Our Future: Public Safety &amp; Neighborhood Infrastructure   Dedicated Sales Tax Continuance</a:t>
            </a:r>
            <a:endParaRPr lang="en-US" dirty="0"/>
          </a:p>
        </p:txBody>
      </p:sp>
    </p:spTree>
    <p:extLst>
      <p:ext uri="{BB962C8B-B14F-4D97-AF65-F5344CB8AC3E}">
        <p14:creationId xmlns:p14="http://schemas.microsoft.com/office/powerpoint/2010/main" val="408795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752F7C-A2BC-4CE8-8A39-F39896EC32B5}" type="datetime1">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63C5C-879A-4C9B-B23A-E4C9F12C4DDF}" type="slidenum">
              <a:rPr lang="en-US" smtClean="0"/>
              <a:t>‹#›</a:t>
            </a:fld>
            <a:endParaRPr lang="en-US"/>
          </a:p>
        </p:txBody>
      </p:sp>
      <p:sp>
        <p:nvSpPr>
          <p:cNvPr id="11" name="Footer Placeholder 5">
            <a:extLst>
              <a:ext uri="{FF2B5EF4-FFF2-40B4-BE49-F238E27FC236}">
                <a16:creationId xmlns:a16="http://schemas.microsoft.com/office/drawing/2014/main" id="{7DCA535F-B338-4435-A079-DA2D3B9A11FA}"/>
              </a:ext>
            </a:extLst>
          </p:cNvPr>
          <p:cNvSpPr txBox="1">
            <a:spLocks/>
          </p:cNvSpPr>
          <p:nvPr userDrawn="1"/>
        </p:nvSpPr>
        <p:spPr>
          <a:xfrm>
            <a:off x="2984269" y="6422853"/>
            <a:ext cx="7523018"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i="1" dirty="0"/>
              <a:t> Investing in Our Future: Public Safety &amp; Neighborhood Infrastructure   Dedicated Sales Tax Continuance</a:t>
            </a:r>
            <a:endParaRPr lang="en-US" dirty="0"/>
          </a:p>
        </p:txBody>
      </p:sp>
    </p:spTree>
    <p:extLst>
      <p:ext uri="{BB962C8B-B14F-4D97-AF65-F5344CB8AC3E}">
        <p14:creationId xmlns:p14="http://schemas.microsoft.com/office/powerpoint/2010/main" val="410760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A2F8A4-78AD-47ED-A194-FD38D85A5A3D}" type="datetime1">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63C5C-879A-4C9B-B23A-E4C9F12C4DDF}" type="slidenum">
              <a:rPr lang="en-US" smtClean="0"/>
              <a:t>‹#›</a:t>
            </a:fld>
            <a:endParaRPr lang="en-US"/>
          </a:p>
        </p:txBody>
      </p:sp>
      <p:sp>
        <p:nvSpPr>
          <p:cNvPr id="6" name="Footer Placeholder 5">
            <a:extLst>
              <a:ext uri="{FF2B5EF4-FFF2-40B4-BE49-F238E27FC236}">
                <a16:creationId xmlns:a16="http://schemas.microsoft.com/office/drawing/2014/main" id="{38C4FD68-8648-4CB4-9A6A-7201EE3F06D6}"/>
              </a:ext>
            </a:extLst>
          </p:cNvPr>
          <p:cNvSpPr txBox="1">
            <a:spLocks/>
          </p:cNvSpPr>
          <p:nvPr userDrawn="1"/>
        </p:nvSpPr>
        <p:spPr>
          <a:xfrm>
            <a:off x="2984269" y="6422853"/>
            <a:ext cx="7523018"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i="1" dirty="0"/>
              <a:t> Investing in Our Future: Public Safety &amp; Neighborhood Infrastructure   Dedicated Sales Tax Continuance</a:t>
            </a:r>
            <a:endParaRPr lang="en-US" dirty="0"/>
          </a:p>
        </p:txBody>
      </p:sp>
    </p:spTree>
    <p:extLst>
      <p:ext uri="{BB962C8B-B14F-4D97-AF65-F5344CB8AC3E}">
        <p14:creationId xmlns:p14="http://schemas.microsoft.com/office/powerpoint/2010/main" val="161151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8CD52-36DA-462D-BE9C-85E3D4B07003}" type="datetime1">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63C5C-879A-4C9B-B23A-E4C9F12C4DDF}" type="slidenum">
              <a:rPr lang="en-US" smtClean="0"/>
              <a:t>‹#›</a:t>
            </a:fld>
            <a:endParaRPr lang="en-US"/>
          </a:p>
        </p:txBody>
      </p:sp>
      <p:sp>
        <p:nvSpPr>
          <p:cNvPr id="5" name="Rectangle 4">
            <a:extLst>
              <a:ext uri="{FF2B5EF4-FFF2-40B4-BE49-F238E27FC236}">
                <a16:creationId xmlns:a16="http://schemas.microsoft.com/office/drawing/2014/main" id="{1EE2F6CF-AF7B-4032-BEE7-43A136BEEF07}"/>
              </a:ext>
            </a:extLst>
          </p:cNvPr>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
        <p:nvSpPr>
          <p:cNvPr id="6" name="Footer Placeholder 5">
            <a:extLst>
              <a:ext uri="{FF2B5EF4-FFF2-40B4-BE49-F238E27FC236}">
                <a16:creationId xmlns:a16="http://schemas.microsoft.com/office/drawing/2014/main" id="{3B172F9F-5FA8-4D51-84CB-16BBFCB1BDBA}"/>
              </a:ext>
            </a:extLst>
          </p:cNvPr>
          <p:cNvSpPr txBox="1">
            <a:spLocks/>
          </p:cNvSpPr>
          <p:nvPr userDrawn="1"/>
        </p:nvSpPr>
        <p:spPr>
          <a:xfrm>
            <a:off x="2984269" y="6422853"/>
            <a:ext cx="7523018"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i="1" dirty="0"/>
              <a:t> Investing in Our Future: Public Safety &amp; Neighborhood Infrastructure   Dedicated Sales Tax Continuance</a:t>
            </a:r>
            <a:endParaRPr lang="en-US" dirty="0"/>
          </a:p>
        </p:txBody>
      </p:sp>
    </p:spTree>
    <p:extLst>
      <p:ext uri="{BB962C8B-B14F-4D97-AF65-F5344CB8AC3E}">
        <p14:creationId xmlns:p14="http://schemas.microsoft.com/office/powerpoint/2010/main" val="2365314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135882-95C7-491A-9E08-553211AD7324}" type="datetime1">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63C5C-879A-4C9B-B23A-E4C9F12C4DDF}" type="slidenum">
              <a:rPr lang="en-US" smtClean="0"/>
              <a:t>‹#›</a:t>
            </a:fld>
            <a:endParaRPr lang="en-US"/>
          </a:p>
        </p:txBody>
      </p:sp>
      <p:sp>
        <p:nvSpPr>
          <p:cNvPr id="9" name="Footer Placeholder 5">
            <a:extLst>
              <a:ext uri="{FF2B5EF4-FFF2-40B4-BE49-F238E27FC236}">
                <a16:creationId xmlns:a16="http://schemas.microsoft.com/office/drawing/2014/main" id="{1926AEAB-1258-4004-B835-8EEB516F231D}"/>
              </a:ext>
            </a:extLst>
          </p:cNvPr>
          <p:cNvSpPr txBox="1">
            <a:spLocks/>
          </p:cNvSpPr>
          <p:nvPr userDrawn="1"/>
        </p:nvSpPr>
        <p:spPr>
          <a:xfrm>
            <a:off x="2984269" y="6422853"/>
            <a:ext cx="7523018"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i="1" dirty="0"/>
              <a:t> Investing in Our Future: Public Safety &amp; Neighborhood Infrastructure   Dedicated Sales Tax Continuance</a:t>
            </a:r>
            <a:endParaRPr lang="en-US" dirty="0"/>
          </a:p>
        </p:txBody>
      </p:sp>
    </p:spTree>
    <p:extLst>
      <p:ext uri="{BB962C8B-B14F-4D97-AF65-F5344CB8AC3E}">
        <p14:creationId xmlns:p14="http://schemas.microsoft.com/office/powerpoint/2010/main" val="397871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202267" y="6422854"/>
            <a:ext cx="1698876" cy="365125"/>
          </a:xfrm>
        </p:spPr>
        <p:txBody>
          <a:bodyPr/>
          <a:lstStyle/>
          <a:p>
            <a:fld id="{90110715-7AB6-4772-81DE-8459BF4B5490}" type="datetime1">
              <a:rPr lang="en-US" smtClean="0"/>
              <a:t>5/10/2018</a:t>
            </a:fld>
            <a:endParaRPr lang="en-US"/>
          </a:p>
        </p:txBody>
      </p:sp>
      <p:sp>
        <p:nvSpPr>
          <p:cNvPr id="6" name="Footer Placeholder 5"/>
          <p:cNvSpPr>
            <a:spLocks noGrp="1"/>
          </p:cNvSpPr>
          <p:nvPr>
            <p:ph type="ftr" sz="quarter" idx="11"/>
          </p:nvPr>
        </p:nvSpPr>
        <p:spPr>
          <a:xfrm>
            <a:off x="2984269" y="6422853"/>
            <a:ext cx="7523018" cy="365125"/>
          </a:xfrm>
        </p:spPr>
        <p:txBody>
          <a:bodyPr/>
          <a:lstStyle>
            <a:lvl1pPr>
              <a:defRPr sz="1400"/>
            </a:lvl1pPr>
          </a:lstStyle>
          <a:p>
            <a:pPr algn="l"/>
            <a:r>
              <a:rPr lang="en-US" i="1" dirty="0"/>
              <a:t> Investing in Our Future: Public Safety &amp; Neighborhood Infrastructure   Dedicated Sales Tax Continuance</a:t>
            </a:r>
            <a:endParaRPr lang="en-US" dirty="0"/>
          </a:p>
        </p:txBody>
      </p:sp>
      <p:sp>
        <p:nvSpPr>
          <p:cNvPr id="7" name="Slide Number Placeholder 6"/>
          <p:cNvSpPr>
            <a:spLocks noGrp="1"/>
          </p:cNvSpPr>
          <p:nvPr>
            <p:ph type="sldNum" sz="quarter" idx="12"/>
          </p:nvPr>
        </p:nvSpPr>
        <p:spPr/>
        <p:txBody>
          <a:bodyPr/>
          <a:lstStyle/>
          <a:p>
            <a:fld id="{91163C5C-879A-4C9B-B23A-E4C9F12C4DDF}" type="slidenum">
              <a:rPr lang="en-US" smtClean="0"/>
              <a:t>‹#›</a:t>
            </a:fld>
            <a:endParaRPr lang="en-US"/>
          </a:p>
        </p:txBody>
      </p:sp>
    </p:spTree>
    <p:extLst>
      <p:ext uri="{BB962C8B-B14F-4D97-AF65-F5344CB8AC3E}">
        <p14:creationId xmlns:p14="http://schemas.microsoft.com/office/powerpoint/2010/main" val="280984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620667A-2559-4FDF-A453-3CC3EBF4BF0B}" type="datetime1">
              <a:rPr lang="en-US" smtClean="0"/>
              <a:t>5/10/2018</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1163C5C-879A-4C9B-B23A-E4C9F12C4DDF}" type="slidenum">
              <a:rPr lang="en-US" smtClean="0"/>
              <a:t>‹#›</a:t>
            </a:fld>
            <a:endParaRPr lang="en-US"/>
          </a:p>
        </p:txBody>
      </p:sp>
      <p:sp>
        <p:nvSpPr>
          <p:cNvPr id="8" name="Footer Placeholder 5">
            <a:extLst>
              <a:ext uri="{FF2B5EF4-FFF2-40B4-BE49-F238E27FC236}">
                <a16:creationId xmlns:a16="http://schemas.microsoft.com/office/drawing/2014/main" id="{7F625789-1E1D-4A71-8020-B7225627081C}"/>
              </a:ext>
            </a:extLst>
          </p:cNvPr>
          <p:cNvSpPr txBox="1">
            <a:spLocks/>
          </p:cNvSpPr>
          <p:nvPr userDrawn="1"/>
        </p:nvSpPr>
        <p:spPr>
          <a:xfrm>
            <a:off x="2420061" y="6422853"/>
            <a:ext cx="7523018"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i="1" dirty="0"/>
              <a:t> Investing in Our Future: Public Safety &amp; Neighborhood Infrastructure   Dedicated Sales Tax Continuance</a:t>
            </a:r>
            <a:endParaRPr lang="en-US" dirty="0"/>
          </a:p>
        </p:txBody>
      </p:sp>
    </p:spTree>
    <p:extLst>
      <p:ext uri="{BB962C8B-B14F-4D97-AF65-F5344CB8AC3E}">
        <p14:creationId xmlns:p14="http://schemas.microsoft.com/office/powerpoint/2010/main" val="9655517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07225B-42E9-4CBE-B8C8-AC58A1204934}"/>
              </a:ext>
            </a:extLst>
          </p:cNvPr>
          <p:cNvPicPr>
            <a:picLocks noChangeAspect="1"/>
          </p:cNvPicPr>
          <p:nvPr/>
        </p:nvPicPr>
        <p:blipFill rotWithShape="1">
          <a:blip r:embed="rId3">
            <a:duotone>
              <a:schemeClr val="bg2">
                <a:shade val="45000"/>
                <a:satMod val="135000"/>
              </a:schemeClr>
              <a:prstClr val="white"/>
            </a:duotone>
            <a:alphaModFix amt="65000"/>
            <a:extLst>
              <a:ext uri="{28A0092B-C50C-407E-A947-70E740481C1C}">
                <a14:useLocalDpi xmlns:a14="http://schemas.microsoft.com/office/drawing/2010/main" val="0"/>
              </a:ext>
            </a:extLst>
          </a:blip>
          <a:srcRect l="31402" r="-1" b="-1"/>
          <a:stretch/>
        </p:blipFill>
        <p:spPr>
          <a:xfrm>
            <a:off x="6094476" y="10"/>
            <a:ext cx="6089904" cy="6857990"/>
          </a:xfrm>
          <a:prstGeom prst="rect">
            <a:avLst/>
          </a:prstGeom>
        </p:spPr>
      </p:pic>
      <p:pic>
        <p:nvPicPr>
          <p:cNvPr id="4" name="Picture 3" descr="BLACKGLD.BMP">
            <a:extLst>
              <a:ext uri="{FF2B5EF4-FFF2-40B4-BE49-F238E27FC236}">
                <a16:creationId xmlns:a16="http://schemas.microsoft.com/office/drawing/2014/main" id="{A17B694B-BF16-461C-8B73-6A7FF752C79B}"/>
              </a:ext>
            </a:extLst>
          </p:cNvPr>
          <p:cNvPicPr>
            <a:picLocks noChangeAspect="1"/>
          </p:cNvPicPr>
          <p:nvPr/>
        </p:nvPicPr>
        <p:blipFill rotWithShape="1">
          <a:blip r:embed="rId4" cstate="print">
            <a:duotone>
              <a:schemeClr val="bg2">
                <a:shade val="45000"/>
                <a:satMod val="135000"/>
              </a:schemeClr>
              <a:prstClr val="white"/>
            </a:duotone>
            <a:alphaModFix amt="65000"/>
            <a:extLst/>
          </a:blip>
          <a:srcRect l="3925" r="3458" b="-1"/>
          <a:stretch/>
        </p:blipFill>
        <p:spPr>
          <a:xfrm>
            <a:off x="20" y="10"/>
            <a:ext cx="6095980" cy="6857990"/>
          </a:xfrm>
          <a:prstGeom prst="rect">
            <a:avLst/>
          </a:prstGeom>
        </p:spPr>
      </p:pic>
      <p:sp>
        <p:nvSpPr>
          <p:cNvPr id="15" name="Rectangle 12">
            <a:extLst>
              <a:ext uri="{FF2B5EF4-FFF2-40B4-BE49-F238E27FC236}">
                <a16:creationId xmlns:a16="http://schemas.microsoft.com/office/drawing/2014/main" id="{8D17710A-2F80-4323-9D32-014D946852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86035184-AC9C-4648-ADE3-370945604709}"/>
              </a:ext>
            </a:extLst>
          </p:cNvPr>
          <p:cNvSpPr>
            <a:spLocks noGrp="1"/>
          </p:cNvSpPr>
          <p:nvPr>
            <p:ph type="ctrTitle"/>
          </p:nvPr>
        </p:nvSpPr>
        <p:spPr>
          <a:xfrm>
            <a:off x="365759" y="2194560"/>
            <a:ext cx="11471565" cy="1739347"/>
          </a:xfrm>
        </p:spPr>
        <p:txBody>
          <a:bodyPr>
            <a:normAutofit/>
          </a:bodyPr>
          <a:lstStyle/>
          <a:p>
            <a:r>
              <a:rPr lang="en-US" sz="4200" dirty="0"/>
              <a:t>Public Safety &amp; Neighborhood Infrastructure  </a:t>
            </a:r>
            <a:br>
              <a:rPr lang="en-US" sz="4200" dirty="0"/>
            </a:br>
            <a:r>
              <a:rPr lang="en-US" sz="4200" dirty="0"/>
              <a:t>Dedicated Sales Tax continuance</a:t>
            </a:r>
          </a:p>
        </p:txBody>
      </p:sp>
      <p:sp>
        <p:nvSpPr>
          <p:cNvPr id="3" name="Subtitle 2">
            <a:extLst>
              <a:ext uri="{FF2B5EF4-FFF2-40B4-BE49-F238E27FC236}">
                <a16:creationId xmlns:a16="http://schemas.microsoft.com/office/drawing/2014/main" id="{1D5BD92F-B492-4FFC-AADB-96322ED8D395}"/>
              </a:ext>
            </a:extLst>
          </p:cNvPr>
          <p:cNvSpPr>
            <a:spLocks noGrp="1"/>
          </p:cNvSpPr>
          <p:nvPr>
            <p:ph type="subTitle" idx="1"/>
          </p:nvPr>
        </p:nvSpPr>
        <p:spPr>
          <a:xfrm>
            <a:off x="914399" y="4134274"/>
            <a:ext cx="10271185" cy="2072041"/>
          </a:xfrm>
        </p:spPr>
        <p:txBody>
          <a:bodyPr>
            <a:normAutofit/>
          </a:bodyPr>
          <a:lstStyle/>
          <a:p>
            <a:r>
              <a:rPr lang="en-US" sz="2800" b="1" dirty="0">
                <a:solidFill>
                  <a:schemeClr val="bg1"/>
                </a:solidFill>
              </a:rPr>
              <a:t>Unified Government of Wyandotte County &amp; Kansas City, Kansas</a:t>
            </a:r>
          </a:p>
          <a:p>
            <a:r>
              <a:rPr lang="en-US" sz="2800" b="1" dirty="0">
                <a:solidFill>
                  <a:schemeClr val="bg1"/>
                </a:solidFill>
              </a:rPr>
              <a:t>KCK Chamber Legislative Meeting</a:t>
            </a:r>
          </a:p>
          <a:p>
            <a:r>
              <a:rPr lang="en-US" sz="2800" b="1" dirty="0">
                <a:solidFill>
                  <a:schemeClr val="bg1"/>
                </a:solidFill>
              </a:rPr>
              <a:t>May 11, 2018</a:t>
            </a:r>
          </a:p>
        </p:txBody>
      </p:sp>
    </p:spTree>
    <p:extLst>
      <p:ext uri="{BB962C8B-B14F-4D97-AF65-F5344CB8AC3E}">
        <p14:creationId xmlns:p14="http://schemas.microsoft.com/office/powerpoint/2010/main" val="155364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724F-61C2-43F9-8F83-8BCE85955EA2}"/>
              </a:ext>
            </a:extLst>
          </p:cNvPr>
          <p:cNvSpPr>
            <a:spLocks noGrp="1"/>
          </p:cNvSpPr>
          <p:nvPr>
            <p:ph type="title"/>
          </p:nvPr>
        </p:nvSpPr>
        <p:spPr>
          <a:xfrm>
            <a:off x="992776" y="284176"/>
            <a:ext cx="10833463" cy="1508760"/>
          </a:xfrm>
        </p:spPr>
        <p:txBody>
          <a:bodyPr/>
          <a:lstStyle/>
          <a:p>
            <a:r>
              <a:rPr lang="en-US" dirty="0"/>
              <a:t>Resident support for continuance</a:t>
            </a:r>
          </a:p>
        </p:txBody>
      </p:sp>
      <p:sp>
        <p:nvSpPr>
          <p:cNvPr id="3" name="Content Placeholder 2">
            <a:extLst>
              <a:ext uri="{FF2B5EF4-FFF2-40B4-BE49-F238E27FC236}">
                <a16:creationId xmlns:a16="http://schemas.microsoft.com/office/drawing/2014/main" id="{819FC1F6-6B9E-4726-A0F4-3B8430E09F2D}"/>
              </a:ext>
            </a:extLst>
          </p:cNvPr>
          <p:cNvSpPr>
            <a:spLocks noGrp="1"/>
          </p:cNvSpPr>
          <p:nvPr>
            <p:ph idx="1"/>
          </p:nvPr>
        </p:nvSpPr>
        <p:spPr>
          <a:xfrm>
            <a:off x="797400" y="2351742"/>
            <a:ext cx="4566816" cy="3290688"/>
          </a:xfrm>
        </p:spPr>
        <p:txBody>
          <a:bodyPr>
            <a:normAutofit/>
          </a:bodyPr>
          <a:lstStyle/>
          <a:p>
            <a:r>
              <a:rPr lang="en-US" sz="3200" dirty="0"/>
              <a:t>2018 Resident survey</a:t>
            </a:r>
          </a:p>
          <a:p>
            <a:r>
              <a:rPr lang="en-US" sz="3200" dirty="0"/>
              <a:t>76% of residents supportive of continuing dedicated sales tax</a:t>
            </a:r>
          </a:p>
        </p:txBody>
      </p:sp>
      <p:sp>
        <p:nvSpPr>
          <p:cNvPr id="4" name="Slide Number Placeholder 3">
            <a:extLst>
              <a:ext uri="{FF2B5EF4-FFF2-40B4-BE49-F238E27FC236}">
                <a16:creationId xmlns:a16="http://schemas.microsoft.com/office/drawing/2014/main" id="{BB19DBF6-6942-41A8-99BF-0DA338B45C4E}"/>
              </a:ext>
            </a:extLst>
          </p:cNvPr>
          <p:cNvSpPr>
            <a:spLocks noGrp="1"/>
          </p:cNvSpPr>
          <p:nvPr>
            <p:ph type="sldNum" sz="quarter" idx="12"/>
          </p:nvPr>
        </p:nvSpPr>
        <p:spPr/>
        <p:txBody>
          <a:bodyPr/>
          <a:lstStyle/>
          <a:p>
            <a:fld id="{91163C5C-879A-4C9B-B23A-E4C9F12C4DDF}" type="slidenum">
              <a:rPr lang="en-US" smtClean="0"/>
              <a:t>10</a:t>
            </a:fld>
            <a:endParaRPr lang="en-US"/>
          </a:p>
        </p:txBody>
      </p:sp>
      <p:pic>
        <p:nvPicPr>
          <p:cNvPr id="5" name="Picture 4">
            <a:extLst>
              <a:ext uri="{FF2B5EF4-FFF2-40B4-BE49-F238E27FC236}">
                <a16:creationId xmlns:a16="http://schemas.microsoft.com/office/drawing/2014/main" id="{ED4C17BA-DF40-4505-8BB2-63CB938FBC47}"/>
              </a:ext>
            </a:extLst>
          </p:cNvPr>
          <p:cNvPicPr>
            <a:picLocks noChangeAspect="1"/>
          </p:cNvPicPr>
          <p:nvPr/>
        </p:nvPicPr>
        <p:blipFill>
          <a:blip r:embed="rId3"/>
          <a:stretch>
            <a:fillRect/>
          </a:stretch>
        </p:blipFill>
        <p:spPr>
          <a:xfrm>
            <a:off x="5869404" y="2052438"/>
            <a:ext cx="5607711" cy="4292909"/>
          </a:xfrm>
          <a:prstGeom prst="rect">
            <a:avLst/>
          </a:prstGeom>
          <a:ln>
            <a:solidFill>
              <a:schemeClr val="tx1"/>
            </a:solidFill>
          </a:ln>
        </p:spPr>
      </p:pic>
    </p:spTree>
    <p:extLst>
      <p:ext uri="{BB962C8B-B14F-4D97-AF65-F5344CB8AC3E}">
        <p14:creationId xmlns:p14="http://schemas.microsoft.com/office/powerpoint/2010/main" val="275467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D892-28BA-48AA-B000-7FB0417DD792}"/>
              </a:ext>
            </a:extLst>
          </p:cNvPr>
          <p:cNvSpPr>
            <a:spLocks noGrp="1"/>
          </p:cNvSpPr>
          <p:nvPr>
            <p:ph type="title"/>
          </p:nvPr>
        </p:nvSpPr>
        <p:spPr/>
        <p:txBody>
          <a:bodyPr vert="horz" lIns="91440" tIns="45720" rIns="91440" bIns="45720" rtlCol="0" anchor="ctr">
            <a:normAutofit/>
          </a:bodyPr>
          <a:lstStyle/>
          <a:p>
            <a:r>
              <a:rPr lang="en-US" dirty="0"/>
              <a:t>Neighborhood Infrastructure </a:t>
            </a:r>
          </a:p>
        </p:txBody>
      </p:sp>
      <p:sp>
        <p:nvSpPr>
          <p:cNvPr id="3" name="Content Placeholder 2">
            <a:extLst>
              <a:ext uri="{FF2B5EF4-FFF2-40B4-BE49-F238E27FC236}">
                <a16:creationId xmlns:a16="http://schemas.microsoft.com/office/drawing/2014/main" id="{650FCA23-E98D-4B77-9642-E24D4DC850E1}"/>
              </a:ext>
            </a:extLst>
          </p:cNvPr>
          <p:cNvSpPr>
            <a:spLocks noGrp="1"/>
          </p:cNvSpPr>
          <p:nvPr>
            <p:ph idx="1"/>
          </p:nvPr>
        </p:nvSpPr>
        <p:spPr>
          <a:xfrm>
            <a:off x="608290" y="2185045"/>
            <a:ext cx="7393847" cy="3951898"/>
          </a:xfrm>
        </p:spPr>
        <p:txBody>
          <a:bodyPr>
            <a:normAutofit fontScale="85000" lnSpcReduction="20000"/>
          </a:bodyPr>
          <a:lstStyle/>
          <a:p>
            <a:r>
              <a:rPr lang="en-US" sz="3600" dirty="0"/>
              <a:t>Streets</a:t>
            </a:r>
          </a:p>
          <a:p>
            <a:r>
              <a:rPr lang="en-US" sz="3600" dirty="0"/>
              <a:t>Commission neighborhood improvement projects (CNIP)</a:t>
            </a:r>
          </a:p>
          <a:p>
            <a:r>
              <a:rPr lang="en-US" sz="3600" dirty="0"/>
              <a:t>Safe routes to schools</a:t>
            </a:r>
          </a:p>
          <a:p>
            <a:r>
              <a:rPr lang="en-US" sz="3600" dirty="0"/>
              <a:t>Community centers</a:t>
            </a:r>
          </a:p>
          <a:p>
            <a:r>
              <a:rPr lang="en-US" sz="3600" dirty="0"/>
              <a:t>Curbs </a:t>
            </a:r>
          </a:p>
          <a:p>
            <a:r>
              <a:rPr lang="en-US" sz="3600" dirty="0"/>
              <a:t>Sidewalks</a:t>
            </a:r>
          </a:p>
          <a:p>
            <a:r>
              <a:rPr lang="en-US" sz="3600" dirty="0"/>
              <a:t>Parks</a:t>
            </a:r>
          </a:p>
          <a:p>
            <a:pPr marL="0" indent="0">
              <a:buNone/>
            </a:pPr>
            <a:endParaRPr lang="en-US" sz="3600" dirty="0"/>
          </a:p>
        </p:txBody>
      </p:sp>
      <p:sp>
        <p:nvSpPr>
          <p:cNvPr id="4" name="Slide Number Placeholder 3">
            <a:extLst>
              <a:ext uri="{FF2B5EF4-FFF2-40B4-BE49-F238E27FC236}">
                <a16:creationId xmlns:a16="http://schemas.microsoft.com/office/drawing/2014/main" id="{885D03B7-0D8E-4B23-B491-4DE30058E315}"/>
              </a:ext>
            </a:extLst>
          </p:cNvPr>
          <p:cNvSpPr>
            <a:spLocks noGrp="1"/>
          </p:cNvSpPr>
          <p:nvPr>
            <p:ph type="sldNum" sz="quarter" idx="12"/>
          </p:nvPr>
        </p:nvSpPr>
        <p:spPr/>
        <p:txBody>
          <a:bodyPr/>
          <a:lstStyle/>
          <a:p>
            <a:fld id="{91163C5C-879A-4C9B-B23A-E4C9F12C4DDF}" type="slidenum">
              <a:rPr lang="en-US" smtClean="0"/>
              <a:t>11</a:t>
            </a:fld>
            <a:endParaRPr lang="en-US"/>
          </a:p>
        </p:txBody>
      </p:sp>
      <p:pic>
        <p:nvPicPr>
          <p:cNvPr id="5" name="Content Placeholder 6" descr="A sign on the side of a road&#10;&#10;Description generated with very high confidence">
            <a:extLst>
              <a:ext uri="{FF2B5EF4-FFF2-40B4-BE49-F238E27FC236}">
                <a16:creationId xmlns:a16="http://schemas.microsoft.com/office/drawing/2014/main" id="{15FFC14C-61A2-4D2C-80F7-D0A31FEE27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95" t="11059" r="10258"/>
          <a:stretch/>
        </p:blipFill>
        <p:spPr>
          <a:xfrm>
            <a:off x="4633568" y="3740727"/>
            <a:ext cx="3421121" cy="2603751"/>
          </a:xfrm>
          <a:prstGeom prst="rect">
            <a:avLst/>
          </a:prstGeom>
        </p:spPr>
      </p:pic>
      <p:pic>
        <p:nvPicPr>
          <p:cNvPr id="11" name="Picture 10" descr="Street%20Paving%2008-A (2).JPG">
            <a:extLst>
              <a:ext uri="{FF2B5EF4-FFF2-40B4-BE49-F238E27FC236}">
                <a16:creationId xmlns:a16="http://schemas.microsoft.com/office/drawing/2014/main" id="{3DB2A714-CAAD-447F-891A-53D90301F911}"/>
              </a:ext>
            </a:extLst>
          </p:cNvPr>
          <p:cNvPicPr>
            <a:picLocks noChangeAspect="1"/>
          </p:cNvPicPr>
          <p:nvPr/>
        </p:nvPicPr>
        <p:blipFill rotWithShape="1">
          <a:blip r:embed="rId4" cstate="print"/>
          <a:srcRect t="7591" r="4334" b="7103"/>
          <a:stretch/>
        </p:blipFill>
        <p:spPr>
          <a:xfrm>
            <a:off x="8279365" y="2124085"/>
            <a:ext cx="3550002" cy="2374175"/>
          </a:xfrm>
          <a:prstGeom prst="rect">
            <a:avLst/>
          </a:prstGeom>
        </p:spPr>
      </p:pic>
    </p:spTree>
    <p:extLst>
      <p:ext uri="{BB962C8B-B14F-4D97-AF65-F5344CB8AC3E}">
        <p14:creationId xmlns:p14="http://schemas.microsoft.com/office/powerpoint/2010/main" val="187455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7A0E-9C59-40A9-8147-81904C876A9F}"/>
              </a:ext>
            </a:extLst>
          </p:cNvPr>
          <p:cNvSpPr>
            <a:spLocks noGrp="1"/>
          </p:cNvSpPr>
          <p:nvPr>
            <p:ph type="title"/>
          </p:nvPr>
        </p:nvSpPr>
        <p:spPr/>
        <p:txBody>
          <a:bodyPr/>
          <a:lstStyle/>
          <a:p>
            <a:r>
              <a:rPr lang="en-US" dirty="0"/>
              <a:t>Map of Infrastructure Projects</a:t>
            </a:r>
          </a:p>
        </p:txBody>
      </p:sp>
      <p:sp>
        <p:nvSpPr>
          <p:cNvPr id="4" name="Slide Number Placeholder 3">
            <a:extLst>
              <a:ext uri="{FF2B5EF4-FFF2-40B4-BE49-F238E27FC236}">
                <a16:creationId xmlns:a16="http://schemas.microsoft.com/office/drawing/2014/main" id="{CE1E4C56-8812-4175-B15D-DFEAA2E6ABD2}"/>
              </a:ext>
            </a:extLst>
          </p:cNvPr>
          <p:cNvSpPr>
            <a:spLocks noGrp="1"/>
          </p:cNvSpPr>
          <p:nvPr>
            <p:ph type="sldNum" sz="quarter" idx="12"/>
          </p:nvPr>
        </p:nvSpPr>
        <p:spPr/>
        <p:txBody>
          <a:bodyPr/>
          <a:lstStyle/>
          <a:p>
            <a:fld id="{91163C5C-879A-4C9B-B23A-E4C9F12C4DDF}" type="slidenum">
              <a:rPr lang="en-US" smtClean="0"/>
              <a:t>12</a:t>
            </a:fld>
            <a:endParaRPr lang="en-US"/>
          </a:p>
        </p:txBody>
      </p:sp>
      <p:pic>
        <p:nvPicPr>
          <p:cNvPr id="5" name="Picture 4">
            <a:extLst>
              <a:ext uri="{FF2B5EF4-FFF2-40B4-BE49-F238E27FC236}">
                <a16:creationId xmlns:a16="http://schemas.microsoft.com/office/drawing/2014/main" id="{EDE27932-27D3-448C-ABB5-D3DDE5643A82}"/>
              </a:ext>
            </a:extLst>
          </p:cNvPr>
          <p:cNvPicPr>
            <a:picLocks noChangeAspect="1"/>
          </p:cNvPicPr>
          <p:nvPr/>
        </p:nvPicPr>
        <p:blipFill>
          <a:blip r:embed="rId3"/>
          <a:stretch>
            <a:fillRect/>
          </a:stretch>
        </p:blipFill>
        <p:spPr>
          <a:xfrm>
            <a:off x="3152618" y="1965408"/>
            <a:ext cx="5884681" cy="4457446"/>
          </a:xfrm>
          <a:prstGeom prst="rect">
            <a:avLst/>
          </a:prstGeom>
        </p:spPr>
      </p:pic>
    </p:spTree>
    <p:extLst>
      <p:ext uri="{BB962C8B-B14F-4D97-AF65-F5344CB8AC3E}">
        <p14:creationId xmlns:p14="http://schemas.microsoft.com/office/powerpoint/2010/main" val="239906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D892-28BA-48AA-B000-7FB0417DD792}"/>
              </a:ext>
            </a:extLst>
          </p:cNvPr>
          <p:cNvSpPr>
            <a:spLocks noGrp="1"/>
          </p:cNvSpPr>
          <p:nvPr>
            <p:ph type="title"/>
          </p:nvPr>
        </p:nvSpPr>
        <p:spPr/>
        <p:txBody>
          <a:bodyPr vert="horz" lIns="91440" tIns="45720" rIns="91440" bIns="45720" rtlCol="0" anchor="ctr">
            <a:normAutofit/>
          </a:bodyPr>
          <a:lstStyle/>
          <a:p>
            <a:r>
              <a:rPr lang="en-US" dirty="0"/>
              <a:t>Public Safety Equipment </a:t>
            </a:r>
          </a:p>
        </p:txBody>
      </p:sp>
      <p:sp>
        <p:nvSpPr>
          <p:cNvPr id="3" name="Content Placeholder 2">
            <a:extLst>
              <a:ext uri="{FF2B5EF4-FFF2-40B4-BE49-F238E27FC236}">
                <a16:creationId xmlns:a16="http://schemas.microsoft.com/office/drawing/2014/main" id="{650FCA23-E98D-4B77-9642-E24D4DC850E1}"/>
              </a:ext>
            </a:extLst>
          </p:cNvPr>
          <p:cNvSpPr>
            <a:spLocks noGrp="1"/>
          </p:cNvSpPr>
          <p:nvPr>
            <p:ph idx="1"/>
          </p:nvPr>
        </p:nvSpPr>
        <p:spPr>
          <a:xfrm>
            <a:off x="3614057" y="2058770"/>
            <a:ext cx="4657565" cy="4264391"/>
          </a:xfrm>
        </p:spPr>
        <p:txBody>
          <a:bodyPr>
            <a:normAutofit/>
          </a:bodyPr>
          <a:lstStyle/>
          <a:p>
            <a:pPr marL="0" indent="0" algn="ctr">
              <a:buNone/>
            </a:pPr>
            <a:r>
              <a:rPr lang="en-US" sz="3600" b="1" dirty="0">
                <a:solidFill>
                  <a:schemeClr val="bg1"/>
                </a:solidFill>
              </a:rPr>
              <a:t>50 Police Patrol Vehicles</a:t>
            </a:r>
          </a:p>
          <a:p>
            <a:pPr marL="0" indent="0" algn="ctr">
              <a:buNone/>
            </a:pPr>
            <a:r>
              <a:rPr lang="en-US" sz="3600" b="1" dirty="0">
                <a:solidFill>
                  <a:schemeClr val="bg1"/>
                </a:solidFill>
              </a:rPr>
              <a:t>15 Fire vehicles and ambulances</a:t>
            </a:r>
          </a:p>
          <a:p>
            <a:pPr marL="0" indent="0" algn="ctr">
              <a:buNone/>
            </a:pPr>
            <a:r>
              <a:rPr lang="en-US" sz="3600" b="1" dirty="0">
                <a:solidFill>
                  <a:schemeClr val="bg1"/>
                </a:solidFill>
              </a:rPr>
              <a:t>8 Police motorcycles</a:t>
            </a:r>
          </a:p>
          <a:p>
            <a:pPr marL="0" indent="0" algn="ctr">
              <a:buNone/>
            </a:pPr>
            <a:r>
              <a:rPr lang="en-US" sz="3600" b="1" dirty="0">
                <a:solidFill>
                  <a:schemeClr val="bg1"/>
                </a:solidFill>
              </a:rPr>
              <a:t>Police vehicle and body cameras</a:t>
            </a:r>
          </a:p>
          <a:p>
            <a:pPr marL="0" indent="0" algn="ctr">
              <a:buNone/>
            </a:pPr>
            <a:endParaRPr lang="en-US" sz="3600" b="1" dirty="0">
              <a:solidFill>
                <a:schemeClr val="bg1"/>
              </a:solidFill>
            </a:endParaRPr>
          </a:p>
        </p:txBody>
      </p:sp>
      <p:sp>
        <p:nvSpPr>
          <p:cNvPr id="4" name="Slide Number Placeholder 3">
            <a:extLst>
              <a:ext uri="{FF2B5EF4-FFF2-40B4-BE49-F238E27FC236}">
                <a16:creationId xmlns:a16="http://schemas.microsoft.com/office/drawing/2014/main" id="{885D03B7-0D8E-4B23-B491-4DE30058E315}"/>
              </a:ext>
            </a:extLst>
          </p:cNvPr>
          <p:cNvSpPr>
            <a:spLocks noGrp="1"/>
          </p:cNvSpPr>
          <p:nvPr>
            <p:ph type="sldNum" sz="quarter" idx="12"/>
          </p:nvPr>
        </p:nvSpPr>
        <p:spPr/>
        <p:txBody>
          <a:bodyPr/>
          <a:lstStyle/>
          <a:p>
            <a:fld id="{91163C5C-879A-4C9B-B23A-E4C9F12C4DDF}" type="slidenum">
              <a:rPr lang="en-US" smtClean="0"/>
              <a:t>13</a:t>
            </a:fld>
            <a:endParaRPr lang="en-US"/>
          </a:p>
        </p:txBody>
      </p:sp>
      <p:pic>
        <p:nvPicPr>
          <p:cNvPr id="12" name="Picture 11" descr="A motorcycle parked on the side of a building&#10;&#10;Description generated with very high confidence">
            <a:extLst>
              <a:ext uri="{FF2B5EF4-FFF2-40B4-BE49-F238E27FC236}">
                <a16:creationId xmlns:a16="http://schemas.microsoft.com/office/drawing/2014/main" id="{000FABDA-BAB5-4A08-BEF5-D251B4B6F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39" y="3993346"/>
            <a:ext cx="1845673" cy="2429508"/>
          </a:xfrm>
          <a:prstGeom prst="rect">
            <a:avLst/>
          </a:prstGeom>
        </p:spPr>
      </p:pic>
      <p:pic>
        <p:nvPicPr>
          <p:cNvPr id="9" name="Picture 8" descr="A police car parked on the side of a road&#10;&#10;Description generated with very high confidence">
            <a:extLst>
              <a:ext uri="{FF2B5EF4-FFF2-40B4-BE49-F238E27FC236}">
                <a16:creationId xmlns:a16="http://schemas.microsoft.com/office/drawing/2014/main" id="{8F20F77A-8377-4780-998D-96C9CCB4B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258" y="2279577"/>
            <a:ext cx="3647852" cy="1571625"/>
          </a:xfrm>
          <a:prstGeom prst="rect">
            <a:avLst/>
          </a:prstGeom>
        </p:spPr>
      </p:pic>
      <p:pic>
        <p:nvPicPr>
          <p:cNvPr id="16" name="Picture 15" descr="A fire truck parked in front of a building&#10;&#10;Description generated with very high confidence">
            <a:extLst>
              <a:ext uri="{FF2B5EF4-FFF2-40B4-BE49-F238E27FC236}">
                <a16:creationId xmlns:a16="http://schemas.microsoft.com/office/drawing/2014/main" id="{9FA9AE58-5898-4307-AE2E-28A98A0672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065" y="1997831"/>
            <a:ext cx="3576252" cy="1790620"/>
          </a:xfrm>
          <a:prstGeom prst="rect">
            <a:avLst/>
          </a:prstGeom>
        </p:spPr>
      </p:pic>
      <p:pic>
        <p:nvPicPr>
          <p:cNvPr id="11" name="Picture 10">
            <a:extLst>
              <a:ext uri="{FF2B5EF4-FFF2-40B4-BE49-F238E27FC236}">
                <a16:creationId xmlns:a16="http://schemas.microsoft.com/office/drawing/2014/main" id="{9415B3EE-8CF4-4C0A-8885-D36AD58F68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4574" y="4234508"/>
            <a:ext cx="2910309" cy="1937173"/>
          </a:xfrm>
          <a:prstGeom prst="rect">
            <a:avLst/>
          </a:prstGeom>
        </p:spPr>
      </p:pic>
    </p:spTree>
    <p:extLst>
      <p:ext uri="{BB962C8B-B14F-4D97-AF65-F5344CB8AC3E}">
        <p14:creationId xmlns:p14="http://schemas.microsoft.com/office/powerpoint/2010/main" val="3944262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D892-28BA-48AA-B000-7FB0417DD792}"/>
              </a:ext>
            </a:extLst>
          </p:cNvPr>
          <p:cNvSpPr>
            <a:spLocks noGrp="1"/>
          </p:cNvSpPr>
          <p:nvPr>
            <p:ph type="title"/>
          </p:nvPr>
        </p:nvSpPr>
        <p:spPr/>
        <p:txBody>
          <a:bodyPr vert="horz" lIns="91440" tIns="45720" rIns="91440" bIns="45720" rtlCol="0" anchor="ctr">
            <a:normAutofit/>
          </a:bodyPr>
          <a:lstStyle/>
          <a:p>
            <a:r>
              <a:rPr lang="en-US" dirty="0"/>
              <a:t>Public Safety Facility improvements</a:t>
            </a:r>
          </a:p>
        </p:txBody>
      </p:sp>
      <p:sp>
        <p:nvSpPr>
          <p:cNvPr id="3" name="Content Placeholder 2">
            <a:extLst>
              <a:ext uri="{FF2B5EF4-FFF2-40B4-BE49-F238E27FC236}">
                <a16:creationId xmlns:a16="http://schemas.microsoft.com/office/drawing/2014/main" id="{650FCA23-E98D-4B77-9642-E24D4DC850E1}"/>
              </a:ext>
            </a:extLst>
          </p:cNvPr>
          <p:cNvSpPr>
            <a:spLocks noGrp="1"/>
          </p:cNvSpPr>
          <p:nvPr>
            <p:ph idx="1"/>
          </p:nvPr>
        </p:nvSpPr>
        <p:spPr>
          <a:xfrm>
            <a:off x="838200" y="1825624"/>
            <a:ext cx="10515600" cy="4530725"/>
          </a:xfrm>
        </p:spPr>
        <p:txBody>
          <a:bodyPr/>
          <a:lstStyle/>
          <a:p>
            <a:pPr marL="0" indent="0" algn="ctr">
              <a:buNone/>
            </a:pPr>
            <a:endParaRPr lang="en-US" sz="1600" b="1" dirty="0"/>
          </a:p>
          <a:p>
            <a:pPr marL="0" indent="0" algn="ctr">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85D03B7-0D8E-4B23-B491-4DE30058E315}"/>
              </a:ext>
            </a:extLst>
          </p:cNvPr>
          <p:cNvSpPr>
            <a:spLocks noGrp="1"/>
          </p:cNvSpPr>
          <p:nvPr>
            <p:ph type="sldNum" sz="quarter" idx="12"/>
          </p:nvPr>
        </p:nvSpPr>
        <p:spPr/>
        <p:txBody>
          <a:bodyPr/>
          <a:lstStyle/>
          <a:p>
            <a:fld id="{91163C5C-879A-4C9B-B23A-E4C9F12C4DDF}" type="slidenum">
              <a:rPr lang="en-US" smtClean="0"/>
              <a:t>14</a:t>
            </a:fld>
            <a:endParaRPr lang="en-US"/>
          </a:p>
        </p:txBody>
      </p:sp>
      <p:pic>
        <p:nvPicPr>
          <p:cNvPr id="8" name="Picture 7" descr="A view of a city&#10;&#10;Description generated with very high confidence">
            <a:extLst>
              <a:ext uri="{FF2B5EF4-FFF2-40B4-BE49-F238E27FC236}">
                <a16:creationId xmlns:a16="http://schemas.microsoft.com/office/drawing/2014/main" id="{43CE4185-508E-4B33-9F7E-881502EE682A}"/>
              </a:ext>
            </a:extLst>
          </p:cNvPr>
          <p:cNvPicPr>
            <a:picLocks noChangeAspect="1"/>
          </p:cNvPicPr>
          <p:nvPr/>
        </p:nvPicPr>
        <p:blipFill rotWithShape="1">
          <a:blip r:embed="rId3">
            <a:extLst>
              <a:ext uri="{28A0092B-C50C-407E-A947-70E740481C1C}">
                <a14:useLocalDpi xmlns:a14="http://schemas.microsoft.com/office/drawing/2010/main" val="0"/>
              </a:ext>
            </a:extLst>
          </a:blip>
          <a:srcRect l="11188" r="11272"/>
          <a:stretch/>
        </p:blipFill>
        <p:spPr>
          <a:xfrm>
            <a:off x="398929" y="2693615"/>
            <a:ext cx="3447546" cy="23378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103" y="3200400"/>
            <a:ext cx="4009699" cy="2255456"/>
          </a:xfrm>
          <a:prstGeom prst="rect">
            <a:avLst/>
          </a:prstGeom>
        </p:spPr>
      </p:pic>
      <p:pic>
        <p:nvPicPr>
          <p:cNvPr id="13" name="Picture 12">
            <a:extLst>
              <a:ext uri="{FF2B5EF4-FFF2-40B4-BE49-F238E27FC236}">
                <a16:creationId xmlns:a16="http://schemas.microsoft.com/office/drawing/2014/main" id="{AC16B7D2-7B40-4C4B-9094-62C0B55A991B}"/>
              </a:ext>
            </a:extLst>
          </p:cNvPr>
          <p:cNvPicPr>
            <a:picLocks noChangeAspect="1"/>
          </p:cNvPicPr>
          <p:nvPr/>
        </p:nvPicPr>
        <p:blipFill rotWithShape="1">
          <a:blip r:embed="rId5">
            <a:extLst>
              <a:ext uri="{28A0092B-C50C-407E-A947-70E740481C1C}">
                <a14:useLocalDpi xmlns:a14="http://schemas.microsoft.com/office/drawing/2010/main" val="0"/>
              </a:ext>
            </a:extLst>
          </a:blip>
          <a:srcRect r="2214" b="1381"/>
          <a:stretch/>
        </p:blipFill>
        <p:spPr>
          <a:xfrm>
            <a:off x="8249921" y="2693615"/>
            <a:ext cx="3833070" cy="2418316"/>
          </a:xfrm>
          <a:prstGeom prst="rect">
            <a:avLst/>
          </a:prstGeom>
        </p:spPr>
      </p:pic>
    </p:spTree>
    <p:extLst>
      <p:ext uri="{BB962C8B-B14F-4D97-AF65-F5344CB8AC3E}">
        <p14:creationId xmlns:p14="http://schemas.microsoft.com/office/powerpoint/2010/main" val="199446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D892-28BA-48AA-B000-7FB0417DD792}"/>
              </a:ext>
            </a:extLst>
          </p:cNvPr>
          <p:cNvSpPr>
            <a:spLocks noGrp="1"/>
          </p:cNvSpPr>
          <p:nvPr>
            <p:ph type="title"/>
          </p:nvPr>
        </p:nvSpPr>
        <p:spPr/>
        <p:txBody>
          <a:bodyPr vert="horz" lIns="91440" tIns="45720" rIns="91440" bIns="45720" rtlCol="0" anchor="ctr">
            <a:normAutofit/>
          </a:bodyPr>
          <a:lstStyle/>
          <a:p>
            <a:r>
              <a:rPr lang="en-US" dirty="0"/>
              <a:t>Public Safety Operations</a:t>
            </a:r>
          </a:p>
        </p:txBody>
      </p:sp>
      <p:sp>
        <p:nvSpPr>
          <p:cNvPr id="4" name="Slide Number Placeholder 3">
            <a:extLst>
              <a:ext uri="{FF2B5EF4-FFF2-40B4-BE49-F238E27FC236}">
                <a16:creationId xmlns:a16="http://schemas.microsoft.com/office/drawing/2014/main" id="{885D03B7-0D8E-4B23-B491-4DE30058E31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1163C5C-879A-4C9B-B23A-E4C9F12C4DDF}" type="slidenum">
              <a:rPr kumimoji="0" lang="en-US" sz="12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6" name="Picture 5">
            <a:extLst>
              <a:ext uri="{FF2B5EF4-FFF2-40B4-BE49-F238E27FC236}">
                <a16:creationId xmlns:a16="http://schemas.microsoft.com/office/drawing/2014/main" id="{A8953B9D-4D04-48D1-8CE9-0EF6BD2BE838}"/>
              </a:ext>
            </a:extLst>
          </p:cNvPr>
          <p:cNvPicPr>
            <a:picLocks noChangeAspect="1"/>
          </p:cNvPicPr>
          <p:nvPr/>
        </p:nvPicPr>
        <p:blipFill rotWithShape="1">
          <a:blip r:embed="rId2">
            <a:extLst>
              <a:ext uri="{28A0092B-C50C-407E-A947-70E740481C1C}">
                <a14:useLocalDpi xmlns:a14="http://schemas.microsoft.com/office/drawing/2010/main" val="0"/>
              </a:ext>
            </a:extLst>
          </a:blip>
          <a:srcRect l="15613" t="4991" r="13410" b="4546"/>
          <a:stretch/>
        </p:blipFill>
        <p:spPr>
          <a:xfrm>
            <a:off x="267763" y="1983932"/>
            <a:ext cx="1648325" cy="1699247"/>
          </a:xfrm>
          <a:prstGeom prst="rect">
            <a:avLst/>
          </a:prstGeom>
        </p:spPr>
      </p:pic>
      <p:pic>
        <p:nvPicPr>
          <p:cNvPr id="8" name="Picture 7" descr="A picture containing indoor, table&#10;&#10;Description generated with high confidence">
            <a:extLst>
              <a:ext uri="{FF2B5EF4-FFF2-40B4-BE49-F238E27FC236}">
                <a16:creationId xmlns:a16="http://schemas.microsoft.com/office/drawing/2014/main" id="{59CC365F-D3F4-4243-9599-B488D175E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658" y="1983932"/>
            <a:ext cx="1200802" cy="1781625"/>
          </a:xfrm>
          <a:prstGeom prst="rect">
            <a:avLst/>
          </a:prstGeom>
        </p:spPr>
      </p:pic>
      <p:sp>
        <p:nvSpPr>
          <p:cNvPr id="9" name="TextBox 8">
            <a:extLst>
              <a:ext uri="{FF2B5EF4-FFF2-40B4-BE49-F238E27FC236}">
                <a16:creationId xmlns:a16="http://schemas.microsoft.com/office/drawing/2014/main" id="{116402CC-62A0-4B91-81E4-F818D0E9D7D1}"/>
              </a:ext>
            </a:extLst>
          </p:cNvPr>
          <p:cNvSpPr txBox="1"/>
          <p:nvPr/>
        </p:nvSpPr>
        <p:spPr>
          <a:xfrm>
            <a:off x="149973" y="4440817"/>
            <a:ext cx="1883907"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orbel" panose="020B0503020204020204"/>
                <a:ea typeface="+mn-ea"/>
                <a:cs typeface="+mn-cs"/>
              </a:rPr>
              <a:t>25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Fire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Personnel</a:t>
            </a:r>
          </a:p>
        </p:txBody>
      </p:sp>
      <p:sp>
        <p:nvSpPr>
          <p:cNvPr id="10" name="TextBox 9">
            <a:extLst>
              <a:ext uri="{FF2B5EF4-FFF2-40B4-BE49-F238E27FC236}">
                <a16:creationId xmlns:a16="http://schemas.microsoft.com/office/drawing/2014/main" id="{0285A143-4CAC-49EB-A0FE-6B3404E639BE}"/>
              </a:ext>
            </a:extLst>
          </p:cNvPr>
          <p:cNvSpPr txBox="1"/>
          <p:nvPr/>
        </p:nvSpPr>
        <p:spPr>
          <a:xfrm>
            <a:off x="10333379" y="4466415"/>
            <a:ext cx="1552354"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orbel" panose="020B0503020204020204"/>
                <a:ea typeface="+mn-ea"/>
                <a:cs typeface="+mn-cs"/>
              </a:rPr>
              <a:t>25.25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Police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Personnel</a:t>
            </a:r>
          </a:p>
        </p:txBody>
      </p:sp>
      <p:sp>
        <p:nvSpPr>
          <p:cNvPr id="11" name="TextBox 10">
            <a:extLst>
              <a:ext uri="{FF2B5EF4-FFF2-40B4-BE49-F238E27FC236}">
                <a16:creationId xmlns:a16="http://schemas.microsoft.com/office/drawing/2014/main" id="{29A9921E-10B7-46F1-A31C-9A55AD180090}"/>
              </a:ext>
            </a:extLst>
          </p:cNvPr>
          <p:cNvSpPr txBox="1"/>
          <p:nvPr/>
        </p:nvSpPr>
        <p:spPr>
          <a:xfrm>
            <a:off x="1978460" y="1956830"/>
            <a:ext cx="849777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Sales tax maintains funding</a:t>
            </a:r>
            <a:r>
              <a:rPr kumimoji="0" lang="en-US" sz="2400" b="0" i="0" u="none" strike="noStrike" kern="1200" cap="none" spc="0" normalizeH="0" noProof="0" dirty="0">
                <a:ln>
                  <a:noFill/>
                </a:ln>
                <a:solidFill>
                  <a:srgbClr val="FFFFFF"/>
                </a:solidFill>
                <a:effectLst/>
                <a:uLnTx/>
                <a:uFillTx/>
                <a:latin typeface="Corbel" panose="020B0503020204020204"/>
                <a:ea typeface="+mn-ea"/>
                <a:cs typeface="+mn-cs"/>
              </a:rPr>
              <a:t> for 50 public safety positions annually</a:t>
            </a:r>
            <a:endPar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5" name="Picture 4">
            <a:extLst>
              <a:ext uri="{FF2B5EF4-FFF2-40B4-BE49-F238E27FC236}">
                <a16:creationId xmlns:a16="http://schemas.microsoft.com/office/drawing/2014/main" id="{AF39494B-8EDC-40DB-8727-5DC285703EA8}"/>
              </a:ext>
            </a:extLst>
          </p:cNvPr>
          <p:cNvPicPr>
            <a:picLocks noChangeAspect="1"/>
          </p:cNvPicPr>
          <p:nvPr/>
        </p:nvPicPr>
        <p:blipFill rotWithShape="1">
          <a:blip r:embed="rId4">
            <a:extLst>
              <a:ext uri="{28A0092B-C50C-407E-A947-70E740481C1C}">
                <a14:useLocalDpi xmlns:a14="http://schemas.microsoft.com/office/drawing/2010/main" val="0"/>
              </a:ext>
            </a:extLst>
          </a:blip>
          <a:srcRect r="5987" b="478"/>
          <a:stretch/>
        </p:blipFill>
        <p:spPr>
          <a:xfrm>
            <a:off x="2560320" y="2509976"/>
            <a:ext cx="7246619" cy="3912878"/>
          </a:xfrm>
          <a:prstGeom prst="rect">
            <a:avLst/>
          </a:prstGeom>
        </p:spPr>
      </p:pic>
    </p:spTree>
    <p:extLst>
      <p:ext uri="{BB962C8B-B14F-4D97-AF65-F5344CB8AC3E}">
        <p14:creationId xmlns:p14="http://schemas.microsoft.com/office/powerpoint/2010/main" val="954915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D892-28BA-48AA-B000-7FB0417DD792}"/>
              </a:ext>
            </a:extLst>
          </p:cNvPr>
          <p:cNvSpPr>
            <a:spLocks noGrp="1"/>
          </p:cNvSpPr>
          <p:nvPr>
            <p:ph type="title"/>
          </p:nvPr>
        </p:nvSpPr>
        <p:spPr/>
        <p:txBody>
          <a:bodyPr vert="horz" lIns="91440" tIns="45720" rIns="91440" bIns="45720" rtlCol="0" anchor="ctr">
            <a:normAutofit fontScale="90000"/>
          </a:bodyPr>
          <a:lstStyle/>
          <a:p>
            <a:pPr algn="ctr">
              <a:lnSpc>
                <a:spcPct val="100000"/>
              </a:lnSpc>
            </a:pPr>
            <a:r>
              <a:rPr lang="en-US" dirty="0"/>
              <a:t>How is the dedicated sales tax managed? Where is the accountability?</a:t>
            </a:r>
          </a:p>
        </p:txBody>
      </p:sp>
      <p:sp>
        <p:nvSpPr>
          <p:cNvPr id="3" name="Content Placeholder 2">
            <a:extLst>
              <a:ext uri="{FF2B5EF4-FFF2-40B4-BE49-F238E27FC236}">
                <a16:creationId xmlns:a16="http://schemas.microsoft.com/office/drawing/2014/main" id="{650FCA23-E98D-4B77-9642-E24D4DC850E1}"/>
              </a:ext>
            </a:extLst>
          </p:cNvPr>
          <p:cNvSpPr>
            <a:spLocks noGrp="1"/>
          </p:cNvSpPr>
          <p:nvPr>
            <p:ph idx="1"/>
          </p:nvPr>
        </p:nvSpPr>
        <p:spPr>
          <a:xfrm>
            <a:off x="838200" y="2286000"/>
            <a:ext cx="10515600" cy="4070349"/>
          </a:xfrm>
        </p:spPr>
        <p:txBody>
          <a:bodyPr>
            <a:normAutofit/>
          </a:bodyPr>
          <a:lstStyle/>
          <a:p>
            <a:pPr marL="0" indent="0" algn="ctr">
              <a:buNone/>
            </a:pPr>
            <a:endParaRPr lang="en-US" sz="1200" dirty="0"/>
          </a:p>
          <a:p>
            <a:r>
              <a:rPr lang="en-US" sz="3200" dirty="0"/>
              <a:t>UG Commission approves all appropriations</a:t>
            </a:r>
          </a:p>
          <a:p>
            <a:r>
              <a:rPr lang="en-US" sz="3200" dirty="0"/>
              <a:t>UG Commission reviews revenues and expenditures annually</a:t>
            </a:r>
          </a:p>
          <a:p>
            <a:r>
              <a:rPr lang="en-US" sz="3200" dirty="0"/>
              <a:t>Residents have input into annual budget </a:t>
            </a:r>
          </a:p>
          <a:p>
            <a:r>
              <a:rPr lang="en-US" sz="3200" dirty="0"/>
              <a:t>Expenditure information is available on UG open-data website – www.wycokck.org/SalesTax</a:t>
            </a:r>
          </a:p>
          <a:p>
            <a:endParaRPr lang="en-US" sz="3200" dirty="0"/>
          </a:p>
        </p:txBody>
      </p:sp>
      <p:sp>
        <p:nvSpPr>
          <p:cNvPr id="4" name="Slide Number Placeholder 3">
            <a:extLst>
              <a:ext uri="{FF2B5EF4-FFF2-40B4-BE49-F238E27FC236}">
                <a16:creationId xmlns:a16="http://schemas.microsoft.com/office/drawing/2014/main" id="{885D03B7-0D8E-4B23-B491-4DE30058E315}"/>
              </a:ext>
            </a:extLst>
          </p:cNvPr>
          <p:cNvSpPr>
            <a:spLocks noGrp="1"/>
          </p:cNvSpPr>
          <p:nvPr>
            <p:ph type="sldNum" sz="quarter" idx="12"/>
          </p:nvPr>
        </p:nvSpPr>
        <p:spPr/>
        <p:txBody>
          <a:bodyPr/>
          <a:lstStyle/>
          <a:p>
            <a:fld id="{91163C5C-879A-4C9B-B23A-E4C9F12C4DDF}" type="slidenum">
              <a:rPr lang="en-US" smtClean="0"/>
              <a:t>16</a:t>
            </a:fld>
            <a:endParaRPr lang="en-US"/>
          </a:p>
        </p:txBody>
      </p:sp>
    </p:spTree>
    <p:extLst>
      <p:ext uri="{BB962C8B-B14F-4D97-AF65-F5344CB8AC3E}">
        <p14:creationId xmlns:p14="http://schemas.microsoft.com/office/powerpoint/2010/main" val="221411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D892-28BA-48AA-B000-7FB0417DD792}"/>
              </a:ext>
            </a:extLst>
          </p:cNvPr>
          <p:cNvSpPr>
            <a:spLocks noGrp="1"/>
          </p:cNvSpPr>
          <p:nvPr>
            <p:ph type="title"/>
          </p:nvPr>
        </p:nvSpPr>
        <p:spPr>
          <a:xfrm>
            <a:off x="276046" y="284176"/>
            <a:ext cx="11599652" cy="1508760"/>
          </a:xfrm>
        </p:spPr>
        <p:txBody>
          <a:bodyPr vert="horz" lIns="91440" tIns="45720" rIns="91440" bIns="45720" rtlCol="0" anchor="ctr">
            <a:normAutofit/>
          </a:bodyPr>
          <a:lstStyle/>
          <a:p>
            <a:r>
              <a:rPr lang="en-US" dirty="0"/>
              <a:t>Recap of Public Safety &amp; Neighborhood Infrastructure Dedicated Sales Tax</a:t>
            </a:r>
          </a:p>
        </p:txBody>
      </p:sp>
      <p:sp>
        <p:nvSpPr>
          <p:cNvPr id="3" name="Content Placeholder 2">
            <a:extLst>
              <a:ext uri="{FF2B5EF4-FFF2-40B4-BE49-F238E27FC236}">
                <a16:creationId xmlns:a16="http://schemas.microsoft.com/office/drawing/2014/main" id="{650FCA23-E98D-4B77-9642-E24D4DC850E1}"/>
              </a:ext>
            </a:extLst>
          </p:cNvPr>
          <p:cNvSpPr>
            <a:spLocks noGrp="1"/>
          </p:cNvSpPr>
          <p:nvPr>
            <p:ph idx="1"/>
          </p:nvPr>
        </p:nvSpPr>
        <p:spPr>
          <a:xfrm>
            <a:off x="838199" y="2148290"/>
            <a:ext cx="11118011" cy="4347402"/>
          </a:xfrm>
        </p:spPr>
        <p:txBody>
          <a:bodyPr>
            <a:normAutofit/>
          </a:bodyPr>
          <a:lstStyle/>
          <a:p>
            <a:r>
              <a:rPr lang="en-US" sz="2800" b="1" dirty="0"/>
              <a:t>NOT A TAX INCREASE </a:t>
            </a:r>
            <a:r>
              <a:rPr lang="en-US" sz="2800" dirty="0"/>
              <a:t>– retains current 3/8 cent dedicated sales tax</a:t>
            </a:r>
          </a:p>
          <a:p>
            <a:r>
              <a:rPr lang="en-US" sz="2800" dirty="0"/>
              <a:t>Paid by millions of annual visitors</a:t>
            </a:r>
          </a:p>
          <a:p>
            <a:r>
              <a:rPr lang="en-US" sz="2800" dirty="0"/>
              <a:t>Generates over $10 million annually</a:t>
            </a:r>
          </a:p>
          <a:p>
            <a:r>
              <a:rPr lang="en-US" sz="2800" dirty="0"/>
              <a:t>Funds Neighborhood Infrastructure improvements, including streets, sidewalks, safe routes to schools, and parks</a:t>
            </a:r>
          </a:p>
          <a:p>
            <a:r>
              <a:rPr lang="en-US" sz="2800" dirty="0"/>
              <a:t>Funds Police and Fire operations, facilities, equipment &amp; technology</a:t>
            </a:r>
          </a:p>
          <a:p>
            <a:r>
              <a:rPr lang="en-US" sz="2800" dirty="0"/>
              <a:t>10-year continuance period – July 1, 2020 through June 30, 2030</a:t>
            </a:r>
          </a:p>
          <a:p>
            <a:pPr marL="0" indent="0" algn="ctr">
              <a:buNone/>
            </a:pPr>
            <a:r>
              <a:rPr lang="en-US" sz="2800" b="1" dirty="0"/>
              <a:t>www.wycokck.org/SalesTax</a:t>
            </a:r>
          </a:p>
          <a:p>
            <a:endParaRPr lang="en-US" sz="2000" dirty="0">
              <a:solidFill>
                <a:srgbClr val="FF0000"/>
              </a:solidFill>
            </a:endParaRPr>
          </a:p>
        </p:txBody>
      </p:sp>
      <p:sp>
        <p:nvSpPr>
          <p:cNvPr id="4" name="Slide Number Placeholder 3">
            <a:extLst>
              <a:ext uri="{FF2B5EF4-FFF2-40B4-BE49-F238E27FC236}">
                <a16:creationId xmlns:a16="http://schemas.microsoft.com/office/drawing/2014/main" id="{885D03B7-0D8E-4B23-B491-4DE30058E315}"/>
              </a:ext>
            </a:extLst>
          </p:cNvPr>
          <p:cNvSpPr>
            <a:spLocks noGrp="1"/>
          </p:cNvSpPr>
          <p:nvPr>
            <p:ph type="sldNum" sz="quarter" idx="12"/>
          </p:nvPr>
        </p:nvSpPr>
        <p:spPr/>
        <p:txBody>
          <a:bodyPr/>
          <a:lstStyle/>
          <a:p>
            <a:fld id="{91163C5C-879A-4C9B-B23A-E4C9F12C4DDF}" type="slidenum">
              <a:rPr lang="en-US" smtClean="0"/>
              <a:t>17</a:t>
            </a:fld>
            <a:endParaRPr lang="en-US"/>
          </a:p>
        </p:txBody>
      </p:sp>
    </p:spTree>
    <p:extLst>
      <p:ext uri="{BB962C8B-B14F-4D97-AF65-F5344CB8AC3E}">
        <p14:creationId xmlns:p14="http://schemas.microsoft.com/office/powerpoint/2010/main" val="1920602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5D03B7-0D8E-4B23-B491-4DE30058E315}"/>
              </a:ext>
            </a:extLst>
          </p:cNvPr>
          <p:cNvSpPr>
            <a:spLocks noGrp="1"/>
          </p:cNvSpPr>
          <p:nvPr>
            <p:ph type="sldNum" sz="quarter" idx="12"/>
          </p:nvPr>
        </p:nvSpPr>
        <p:spPr/>
        <p:txBody>
          <a:bodyPr/>
          <a:lstStyle/>
          <a:p>
            <a:fld id="{91163C5C-879A-4C9B-B23A-E4C9F12C4DDF}" type="slidenum">
              <a:rPr lang="en-US" smtClean="0"/>
              <a:t>18</a:t>
            </a:fld>
            <a:endParaRPr lang="en-US"/>
          </a:p>
        </p:txBody>
      </p:sp>
    </p:spTree>
    <p:extLst>
      <p:ext uri="{BB962C8B-B14F-4D97-AF65-F5344CB8AC3E}">
        <p14:creationId xmlns:p14="http://schemas.microsoft.com/office/powerpoint/2010/main" val="1270861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D892-28BA-48AA-B000-7FB0417DD792}"/>
              </a:ext>
            </a:extLst>
          </p:cNvPr>
          <p:cNvSpPr>
            <a:spLocks noGrp="1"/>
          </p:cNvSpPr>
          <p:nvPr>
            <p:ph type="title"/>
          </p:nvPr>
        </p:nvSpPr>
        <p:spPr/>
        <p:txBody>
          <a:bodyPr vert="horz" lIns="91440" tIns="45720" rIns="91440" bIns="45720" rtlCol="0" anchor="ctr">
            <a:normAutofit/>
          </a:bodyPr>
          <a:lstStyle/>
          <a:p>
            <a:r>
              <a:rPr lang="en-US" dirty="0"/>
              <a:t>Ballot Language</a:t>
            </a:r>
          </a:p>
        </p:txBody>
      </p:sp>
      <p:sp>
        <p:nvSpPr>
          <p:cNvPr id="3" name="Content Placeholder 2">
            <a:extLst>
              <a:ext uri="{FF2B5EF4-FFF2-40B4-BE49-F238E27FC236}">
                <a16:creationId xmlns:a16="http://schemas.microsoft.com/office/drawing/2014/main" id="{650FCA23-E98D-4B77-9642-E24D4DC850E1}"/>
              </a:ext>
            </a:extLst>
          </p:cNvPr>
          <p:cNvSpPr>
            <a:spLocks noGrp="1"/>
          </p:cNvSpPr>
          <p:nvPr>
            <p:ph idx="1"/>
          </p:nvPr>
        </p:nvSpPr>
        <p:spPr>
          <a:xfrm>
            <a:off x="838200" y="2013626"/>
            <a:ext cx="10959790" cy="4342723"/>
          </a:xfrm>
        </p:spPr>
        <p:txBody>
          <a:bodyPr>
            <a:normAutofit/>
          </a:bodyPr>
          <a:lstStyle/>
          <a:p>
            <a:pPr marL="0" indent="0">
              <a:lnSpc>
                <a:spcPct val="150000"/>
              </a:lnSpc>
              <a:buNone/>
            </a:pPr>
            <a:r>
              <a:rPr lang="en-US" sz="2400" b="1" i="1" dirty="0"/>
              <a:t>Shall the City of Kansas City, Kansas be authorized to impose an additional three-eighths of one percent citywide retailers’ tax, the proceeds of which shall be used for the purposes of financing Public Safety operations and Neighborhood Infrastructure  improvements, including the construction, repair, and maintenance of roads, curbs and sidewalks, the collection of such Sales Tax commencing on July 1, 2020, or as soon thereafter as permitted by law, and terminating ten years after its commencement?</a:t>
            </a:r>
          </a:p>
          <a:p>
            <a:pPr marL="0" indent="0">
              <a:buNone/>
            </a:pPr>
            <a:endParaRPr lang="en-US" dirty="0"/>
          </a:p>
          <a:p>
            <a:pPr marL="0" indent="0">
              <a:buNone/>
            </a:pPr>
            <a:endParaRPr lang="en-US" b="1" dirty="0"/>
          </a:p>
        </p:txBody>
      </p:sp>
      <p:sp>
        <p:nvSpPr>
          <p:cNvPr id="4" name="Slide Number Placeholder 3">
            <a:extLst>
              <a:ext uri="{FF2B5EF4-FFF2-40B4-BE49-F238E27FC236}">
                <a16:creationId xmlns:a16="http://schemas.microsoft.com/office/drawing/2014/main" id="{885D03B7-0D8E-4B23-B491-4DE30058E315}"/>
              </a:ext>
            </a:extLst>
          </p:cNvPr>
          <p:cNvSpPr>
            <a:spLocks noGrp="1"/>
          </p:cNvSpPr>
          <p:nvPr>
            <p:ph type="sldNum" sz="quarter" idx="12"/>
          </p:nvPr>
        </p:nvSpPr>
        <p:spPr/>
        <p:txBody>
          <a:bodyPr/>
          <a:lstStyle/>
          <a:p>
            <a:fld id="{91163C5C-879A-4C9B-B23A-E4C9F12C4DDF}" type="slidenum">
              <a:rPr lang="en-US" smtClean="0"/>
              <a:t>19</a:t>
            </a:fld>
            <a:endParaRPr lang="en-US"/>
          </a:p>
        </p:txBody>
      </p:sp>
    </p:spTree>
    <p:extLst>
      <p:ext uri="{BB962C8B-B14F-4D97-AF65-F5344CB8AC3E}">
        <p14:creationId xmlns:p14="http://schemas.microsoft.com/office/powerpoint/2010/main" val="329297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9A00-7362-4767-B61C-ACECE1155F5C}"/>
              </a:ext>
            </a:extLst>
          </p:cNvPr>
          <p:cNvSpPr>
            <a:spLocks noGrp="1"/>
          </p:cNvSpPr>
          <p:nvPr>
            <p:ph type="title"/>
          </p:nvPr>
        </p:nvSpPr>
        <p:spPr>
          <a:xfrm>
            <a:off x="532660" y="284176"/>
            <a:ext cx="10975427" cy="1508760"/>
          </a:xfrm>
        </p:spPr>
        <p:txBody>
          <a:bodyPr vert="horz" lIns="91440" tIns="45720" rIns="91440" bIns="45720" rtlCol="0" anchor="ctr">
            <a:normAutofit/>
          </a:bodyPr>
          <a:lstStyle/>
          <a:p>
            <a:r>
              <a:rPr lang="en-US" dirty="0"/>
              <a:t>Investing in Our Future:</a:t>
            </a:r>
            <a:br>
              <a:rPr lang="en-US" dirty="0"/>
            </a:br>
            <a:r>
              <a:rPr lang="en-US" dirty="0"/>
              <a:t>what sales tax continuance means</a:t>
            </a:r>
          </a:p>
        </p:txBody>
      </p:sp>
      <p:sp>
        <p:nvSpPr>
          <p:cNvPr id="3" name="Content Placeholder 2">
            <a:extLst>
              <a:ext uri="{FF2B5EF4-FFF2-40B4-BE49-F238E27FC236}">
                <a16:creationId xmlns:a16="http://schemas.microsoft.com/office/drawing/2014/main" id="{0D454BE9-BCFA-49DA-BA17-8BE3B5D9CA0A}"/>
              </a:ext>
            </a:extLst>
          </p:cNvPr>
          <p:cNvSpPr>
            <a:spLocks noGrp="1"/>
          </p:cNvSpPr>
          <p:nvPr>
            <p:ph idx="1"/>
          </p:nvPr>
        </p:nvSpPr>
        <p:spPr>
          <a:xfrm>
            <a:off x="838200" y="2207941"/>
            <a:ext cx="10515600" cy="3969022"/>
          </a:xfrm>
        </p:spPr>
        <p:txBody>
          <a:bodyPr/>
          <a:lstStyle/>
          <a:p>
            <a:pPr marL="0" indent="0" algn="ctr">
              <a:buNone/>
            </a:pPr>
            <a:r>
              <a:rPr lang="en-US" sz="3200" b="1" i="1" dirty="0"/>
              <a:t>If approved by voters, the Public Safety &amp; Neighborhood Infrastructure sales tax continuance will:</a:t>
            </a:r>
            <a:endParaRPr lang="en-US" dirty="0"/>
          </a:p>
          <a:p>
            <a:r>
              <a:rPr lang="en-US" sz="2400" b="1" dirty="0"/>
              <a:t>NO TAX INCREASE – </a:t>
            </a:r>
            <a:r>
              <a:rPr lang="en-US" sz="2400" dirty="0"/>
              <a:t>Maintain the current sales tax rate </a:t>
            </a:r>
            <a:endParaRPr lang="en-US" sz="2400" b="1" dirty="0"/>
          </a:p>
          <a:p>
            <a:r>
              <a:rPr lang="en-US" sz="2400" dirty="0"/>
              <a:t>Dedicate 3/8</a:t>
            </a:r>
            <a:r>
              <a:rPr lang="en-US" sz="2400" baseline="30000" dirty="0"/>
              <a:t>th</a:t>
            </a:r>
            <a:r>
              <a:rPr lang="en-US" sz="2400" dirty="0"/>
              <a:t> cent to Public Safety &amp; Neighborhood Infrastructure  </a:t>
            </a:r>
          </a:p>
          <a:p>
            <a:r>
              <a:rPr lang="en-US" sz="2400" dirty="0"/>
              <a:t>August 7, 2018 election</a:t>
            </a:r>
          </a:p>
          <a:p>
            <a:r>
              <a:rPr lang="en-US" sz="2400" dirty="0"/>
              <a:t>Continues from July 1, 2020 – remains in effect for ten years </a:t>
            </a:r>
            <a:endParaRPr lang="en-US" sz="2400" dirty="0">
              <a:solidFill>
                <a:srgbClr val="FF0000"/>
              </a:solidFill>
            </a:endParaRPr>
          </a:p>
          <a:p>
            <a:r>
              <a:rPr lang="en-US" sz="2400" dirty="0"/>
              <a:t>Expenditures approved annually by the Board of Commissioners</a:t>
            </a:r>
          </a:p>
          <a:p>
            <a:endParaRPr lang="en-US" dirty="0"/>
          </a:p>
        </p:txBody>
      </p:sp>
      <p:sp>
        <p:nvSpPr>
          <p:cNvPr id="4" name="Slide Number Placeholder 3">
            <a:extLst>
              <a:ext uri="{FF2B5EF4-FFF2-40B4-BE49-F238E27FC236}">
                <a16:creationId xmlns:a16="http://schemas.microsoft.com/office/drawing/2014/main" id="{FC21DB00-D688-498D-9998-8F34EFCB6ED5}"/>
              </a:ext>
            </a:extLst>
          </p:cNvPr>
          <p:cNvSpPr>
            <a:spLocks noGrp="1"/>
          </p:cNvSpPr>
          <p:nvPr>
            <p:ph type="sldNum" sz="quarter" idx="12"/>
          </p:nvPr>
        </p:nvSpPr>
        <p:spPr/>
        <p:txBody>
          <a:bodyPr/>
          <a:lstStyle/>
          <a:p>
            <a:fld id="{91163C5C-879A-4C9B-B23A-E4C9F12C4DDF}" type="slidenum">
              <a:rPr lang="en-US" smtClean="0"/>
              <a:t>2</a:t>
            </a:fld>
            <a:endParaRPr lang="en-US"/>
          </a:p>
        </p:txBody>
      </p:sp>
      <p:pic>
        <p:nvPicPr>
          <p:cNvPr id="6" name="Picture 5">
            <a:extLst>
              <a:ext uri="{FF2B5EF4-FFF2-40B4-BE49-F238E27FC236}">
                <a16:creationId xmlns:a16="http://schemas.microsoft.com/office/drawing/2014/main" id="{F1C4C844-D479-4084-B054-3A955EB44E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07" r="9535"/>
          <a:stretch/>
        </p:blipFill>
        <p:spPr>
          <a:xfrm>
            <a:off x="9620655" y="4069405"/>
            <a:ext cx="1887432" cy="1790428"/>
          </a:xfrm>
          <a:prstGeom prst="rect">
            <a:avLst/>
          </a:prstGeom>
          <a:solidFill>
            <a:schemeClr val="bg2"/>
          </a:solidFill>
        </p:spPr>
      </p:pic>
    </p:spTree>
    <p:extLst>
      <p:ext uri="{BB962C8B-B14F-4D97-AF65-F5344CB8AC3E}">
        <p14:creationId xmlns:p14="http://schemas.microsoft.com/office/powerpoint/2010/main" val="54585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0B99-9276-4EEA-B871-6A42592BE118}"/>
              </a:ext>
            </a:extLst>
          </p:cNvPr>
          <p:cNvSpPr>
            <a:spLocks noGrp="1"/>
          </p:cNvSpPr>
          <p:nvPr>
            <p:ph type="title"/>
          </p:nvPr>
        </p:nvSpPr>
        <p:spPr>
          <a:xfrm>
            <a:off x="834704" y="284176"/>
            <a:ext cx="10695963" cy="1508760"/>
          </a:xfrm>
        </p:spPr>
        <p:txBody>
          <a:bodyPr>
            <a:normAutofit fontScale="90000"/>
          </a:bodyPr>
          <a:lstStyle/>
          <a:p>
            <a:r>
              <a:rPr lang="en-US" dirty="0"/>
              <a:t>History of the Public Safety &amp; Neighborhood Infrastructure dedicated sales tax</a:t>
            </a:r>
          </a:p>
        </p:txBody>
      </p:sp>
      <p:sp>
        <p:nvSpPr>
          <p:cNvPr id="3" name="Content Placeholder 2">
            <a:extLst>
              <a:ext uri="{FF2B5EF4-FFF2-40B4-BE49-F238E27FC236}">
                <a16:creationId xmlns:a16="http://schemas.microsoft.com/office/drawing/2014/main" id="{E245FD11-B740-46CB-B012-5CCB644E871A}"/>
              </a:ext>
            </a:extLst>
          </p:cNvPr>
          <p:cNvSpPr>
            <a:spLocks noGrp="1"/>
          </p:cNvSpPr>
          <p:nvPr>
            <p:ph idx="1"/>
          </p:nvPr>
        </p:nvSpPr>
        <p:spPr>
          <a:xfrm>
            <a:off x="834704" y="2132451"/>
            <a:ext cx="10546413" cy="4206240"/>
          </a:xfrm>
        </p:spPr>
        <p:txBody>
          <a:bodyPr>
            <a:normAutofit/>
          </a:bodyPr>
          <a:lstStyle/>
          <a:p>
            <a:r>
              <a:rPr lang="en-US" sz="3200" dirty="0"/>
              <a:t>Passed in April 2010 with 70% voter support</a:t>
            </a:r>
          </a:p>
          <a:p>
            <a:r>
              <a:rPr lang="en-US" sz="3200" dirty="0"/>
              <a:t>City tax – only collected within Kansas City, Kansas</a:t>
            </a:r>
          </a:p>
          <a:p>
            <a:r>
              <a:rPr lang="en-US" sz="3200" dirty="0"/>
              <a:t>10 year original term, expires June 30, 2020</a:t>
            </a:r>
          </a:p>
          <a:p>
            <a:r>
              <a:rPr lang="en-US" sz="3200" dirty="0"/>
              <a:t>Collection started July 1, 2010</a:t>
            </a:r>
          </a:p>
          <a:p>
            <a:r>
              <a:rPr lang="en-US" sz="3200" dirty="0"/>
              <a:t>More than $54M collected to date, expect $80M by 2020</a:t>
            </a:r>
          </a:p>
          <a:p>
            <a:r>
              <a:rPr lang="en-US" sz="3200" dirty="0"/>
              <a:t>Funds can only be used for public safety and neighborhood infrastructure as specified in the ballot language</a:t>
            </a:r>
          </a:p>
          <a:p>
            <a:endParaRPr lang="en-US" sz="3200" dirty="0"/>
          </a:p>
        </p:txBody>
      </p:sp>
      <p:sp>
        <p:nvSpPr>
          <p:cNvPr id="4" name="Slide Number Placeholder 3">
            <a:extLst>
              <a:ext uri="{FF2B5EF4-FFF2-40B4-BE49-F238E27FC236}">
                <a16:creationId xmlns:a16="http://schemas.microsoft.com/office/drawing/2014/main" id="{12CD29BF-8A7B-4913-8FAA-B51D324EFED3}"/>
              </a:ext>
            </a:extLst>
          </p:cNvPr>
          <p:cNvSpPr>
            <a:spLocks noGrp="1"/>
          </p:cNvSpPr>
          <p:nvPr>
            <p:ph type="sldNum" sz="quarter" idx="12"/>
          </p:nvPr>
        </p:nvSpPr>
        <p:spPr/>
        <p:txBody>
          <a:bodyPr/>
          <a:lstStyle/>
          <a:p>
            <a:fld id="{91163C5C-879A-4C9B-B23A-E4C9F12C4DDF}" type="slidenum">
              <a:rPr lang="en-US" smtClean="0"/>
              <a:t>3</a:t>
            </a:fld>
            <a:endParaRPr lang="en-US"/>
          </a:p>
        </p:txBody>
      </p:sp>
    </p:spTree>
    <p:extLst>
      <p:ext uri="{BB962C8B-B14F-4D97-AF65-F5344CB8AC3E}">
        <p14:creationId xmlns:p14="http://schemas.microsoft.com/office/powerpoint/2010/main" val="1689104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FB40-7616-47D6-AC53-90EADE3225DE}"/>
              </a:ext>
            </a:extLst>
          </p:cNvPr>
          <p:cNvSpPr>
            <a:spLocks noGrp="1"/>
          </p:cNvSpPr>
          <p:nvPr>
            <p:ph type="title"/>
          </p:nvPr>
        </p:nvSpPr>
        <p:spPr/>
        <p:txBody>
          <a:bodyPr/>
          <a:lstStyle/>
          <a:p>
            <a:r>
              <a:rPr lang="en-US" dirty="0"/>
              <a:t>Where does the sales tax come from?</a:t>
            </a:r>
          </a:p>
        </p:txBody>
      </p:sp>
      <p:sp>
        <p:nvSpPr>
          <p:cNvPr id="3" name="Content Placeholder 2">
            <a:extLst>
              <a:ext uri="{FF2B5EF4-FFF2-40B4-BE49-F238E27FC236}">
                <a16:creationId xmlns:a16="http://schemas.microsoft.com/office/drawing/2014/main" id="{C62F3735-96E0-4D51-9FD6-2E85BAC32839}"/>
              </a:ext>
            </a:extLst>
          </p:cNvPr>
          <p:cNvSpPr>
            <a:spLocks noGrp="1"/>
          </p:cNvSpPr>
          <p:nvPr>
            <p:ph idx="1"/>
          </p:nvPr>
        </p:nvSpPr>
        <p:spPr>
          <a:xfrm>
            <a:off x="928254" y="2247900"/>
            <a:ext cx="10588010" cy="3970020"/>
          </a:xfrm>
        </p:spPr>
        <p:txBody>
          <a:bodyPr>
            <a:normAutofit/>
          </a:bodyPr>
          <a:lstStyle/>
          <a:p>
            <a:r>
              <a:rPr lang="en-US" sz="3200" dirty="0"/>
              <a:t>All retail sales within Kansas City, Kansas collect the dedicated 3/8 cent tax</a:t>
            </a:r>
          </a:p>
          <a:p>
            <a:r>
              <a:rPr lang="en-US" sz="3200" dirty="0"/>
              <a:t>Village West receives 12 million visitors per year - sales tax is paid by tourists and visitors, benefitting all KCK residents</a:t>
            </a:r>
            <a:endParaRPr lang="en-US" sz="2800" dirty="0"/>
          </a:p>
          <a:p>
            <a:r>
              <a:rPr lang="en-US" sz="3200" dirty="0"/>
              <a:t>Continuance of the Public Safety and Neighborhood Infrastructure dedicated sales tax will keep sales tax rate unchanged</a:t>
            </a:r>
          </a:p>
        </p:txBody>
      </p:sp>
      <p:sp>
        <p:nvSpPr>
          <p:cNvPr id="4" name="Slide Number Placeholder 3">
            <a:extLst>
              <a:ext uri="{FF2B5EF4-FFF2-40B4-BE49-F238E27FC236}">
                <a16:creationId xmlns:a16="http://schemas.microsoft.com/office/drawing/2014/main" id="{3C7BF44F-4449-4C10-A2B3-75C0407AC7B4}"/>
              </a:ext>
            </a:extLst>
          </p:cNvPr>
          <p:cNvSpPr>
            <a:spLocks noGrp="1"/>
          </p:cNvSpPr>
          <p:nvPr>
            <p:ph type="sldNum" sz="quarter" idx="12"/>
          </p:nvPr>
        </p:nvSpPr>
        <p:spPr/>
        <p:txBody>
          <a:bodyPr/>
          <a:lstStyle/>
          <a:p>
            <a:fld id="{91163C5C-879A-4C9B-B23A-E4C9F12C4DDF}" type="slidenum">
              <a:rPr lang="en-US" smtClean="0"/>
              <a:t>4</a:t>
            </a:fld>
            <a:endParaRPr lang="en-US"/>
          </a:p>
        </p:txBody>
      </p:sp>
    </p:spTree>
    <p:extLst>
      <p:ext uri="{BB962C8B-B14F-4D97-AF65-F5344CB8AC3E}">
        <p14:creationId xmlns:p14="http://schemas.microsoft.com/office/powerpoint/2010/main" val="221979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D416D-AA72-4DF9-9853-3CEE6C343318}"/>
              </a:ext>
            </a:extLst>
          </p:cNvPr>
          <p:cNvSpPr>
            <a:spLocks noGrp="1"/>
          </p:cNvSpPr>
          <p:nvPr>
            <p:ph type="title"/>
          </p:nvPr>
        </p:nvSpPr>
        <p:spPr>
          <a:xfrm>
            <a:off x="1202918" y="284176"/>
            <a:ext cx="9974597" cy="1508760"/>
          </a:xfrm>
        </p:spPr>
        <p:txBody>
          <a:bodyPr/>
          <a:lstStyle/>
          <a:p>
            <a:r>
              <a:rPr lang="en-US" dirty="0"/>
              <a:t>Kansas city Kansas current sales tax</a:t>
            </a:r>
          </a:p>
        </p:txBody>
      </p:sp>
      <p:sp>
        <p:nvSpPr>
          <p:cNvPr id="4" name="Slide Number Placeholder 3">
            <a:extLst>
              <a:ext uri="{FF2B5EF4-FFF2-40B4-BE49-F238E27FC236}">
                <a16:creationId xmlns:a16="http://schemas.microsoft.com/office/drawing/2014/main" id="{34F1B44D-4178-40F6-8345-8EF632828208}"/>
              </a:ext>
            </a:extLst>
          </p:cNvPr>
          <p:cNvSpPr>
            <a:spLocks noGrp="1"/>
          </p:cNvSpPr>
          <p:nvPr>
            <p:ph type="sldNum" sz="quarter" idx="12"/>
          </p:nvPr>
        </p:nvSpPr>
        <p:spPr/>
        <p:txBody>
          <a:bodyPr/>
          <a:lstStyle/>
          <a:p>
            <a:fld id="{91163C5C-879A-4C9B-B23A-E4C9F12C4DDF}" type="slidenum">
              <a:rPr lang="en-US" smtClean="0"/>
              <a:t>5</a:t>
            </a:fld>
            <a:endParaRPr lang="en-US"/>
          </a:p>
        </p:txBody>
      </p:sp>
      <p:pic>
        <p:nvPicPr>
          <p:cNvPr id="10" name="Content Placeholder 5">
            <a:extLst>
              <a:ext uri="{FF2B5EF4-FFF2-40B4-BE49-F238E27FC236}">
                <a16:creationId xmlns:a16="http://schemas.microsoft.com/office/drawing/2014/main" id="{310FB000-4B4C-4A32-AFCA-97C3BA491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573" y="2576780"/>
            <a:ext cx="3211442" cy="3211442"/>
          </a:xfrm>
          <a:prstGeom prst="rect">
            <a:avLst/>
          </a:prstGeom>
        </p:spPr>
      </p:pic>
      <p:sp>
        <p:nvSpPr>
          <p:cNvPr id="14" name="TextBox 13">
            <a:extLst>
              <a:ext uri="{FF2B5EF4-FFF2-40B4-BE49-F238E27FC236}">
                <a16:creationId xmlns:a16="http://schemas.microsoft.com/office/drawing/2014/main" id="{6B638BF4-8520-4296-AAD8-FE8E44144471}"/>
              </a:ext>
            </a:extLst>
          </p:cNvPr>
          <p:cNvSpPr txBox="1"/>
          <p:nvPr/>
        </p:nvSpPr>
        <p:spPr>
          <a:xfrm>
            <a:off x="9156438" y="4182501"/>
            <a:ext cx="2552131" cy="830997"/>
          </a:xfrm>
          <a:prstGeom prst="rect">
            <a:avLst/>
          </a:prstGeom>
          <a:noFill/>
        </p:spPr>
        <p:txBody>
          <a:bodyPr wrap="square" rtlCol="0">
            <a:spAutoFit/>
          </a:bodyPr>
          <a:lstStyle/>
          <a:p>
            <a:r>
              <a:rPr lang="en-US" sz="4800" dirty="0">
                <a:solidFill>
                  <a:schemeClr val="bg1"/>
                </a:solidFill>
              </a:rPr>
              <a:t>9.125%</a:t>
            </a:r>
          </a:p>
        </p:txBody>
      </p:sp>
      <p:graphicFrame>
        <p:nvGraphicFramePr>
          <p:cNvPr id="8" name="Chart 7">
            <a:extLst>
              <a:ext uri="{FF2B5EF4-FFF2-40B4-BE49-F238E27FC236}">
                <a16:creationId xmlns:a16="http://schemas.microsoft.com/office/drawing/2014/main" id="{64D8EB69-2E39-4B68-82A7-44153772A8B8}"/>
              </a:ext>
            </a:extLst>
          </p:cNvPr>
          <p:cNvGraphicFramePr>
            <a:graphicFrameLocks/>
          </p:cNvGraphicFramePr>
          <p:nvPr>
            <p:extLst>
              <p:ext uri="{D42A27DB-BD31-4B8C-83A1-F6EECF244321}">
                <p14:modId xmlns:p14="http://schemas.microsoft.com/office/powerpoint/2010/main" val="2219219514"/>
              </p:ext>
            </p:extLst>
          </p:nvPr>
        </p:nvGraphicFramePr>
        <p:xfrm>
          <a:off x="218387" y="1942150"/>
          <a:ext cx="7502165" cy="44807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774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5B92-7064-4315-BA0A-33544C36E369}"/>
              </a:ext>
            </a:extLst>
          </p:cNvPr>
          <p:cNvSpPr>
            <a:spLocks noGrp="1"/>
          </p:cNvSpPr>
          <p:nvPr>
            <p:ph type="title"/>
          </p:nvPr>
        </p:nvSpPr>
        <p:spPr/>
        <p:txBody>
          <a:bodyPr/>
          <a:lstStyle/>
          <a:p>
            <a:r>
              <a:rPr lang="en-US" dirty="0"/>
              <a:t>Sales Tax Compared to other areas</a:t>
            </a:r>
          </a:p>
        </p:txBody>
      </p:sp>
      <p:sp>
        <p:nvSpPr>
          <p:cNvPr id="4" name="Slide Number Placeholder 3">
            <a:extLst>
              <a:ext uri="{FF2B5EF4-FFF2-40B4-BE49-F238E27FC236}">
                <a16:creationId xmlns:a16="http://schemas.microsoft.com/office/drawing/2014/main" id="{8DF67BC6-848E-4CB8-ADFE-DF713EA692AF}"/>
              </a:ext>
            </a:extLst>
          </p:cNvPr>
          <p:cNvSpPr>
            <a:spLocks noGrp="1"/>
          </p:cNvSpPr>
          <p:nvPr>
            <p:ph type="sldNum" sz="quarter" idx="12"/>
          </p:nvPr>
        </p:nvSpPr>
        <p:spPr/>
        <p:txBody>
          <a:bodyPr/>
          <a:lstStyle/>
          <a:p>
            <a:fld id="{91163C5C-879A-4C9B-B23A-E4C9F12C4DDF}" type="slidenum">
              <a:rPr lang="en-US" smtClean="0"/>
              <a:t>6</a:t>
            </a:fld>
            <a:endParaRPr lang="en-US"/>
          </a:p>
        </p:txBody>
      </p:sp>
      <p:graphicFrame>
        <p:nvGraphicFramePr>
          <p:cNvPr id="6" name="Content Placeholder 5">
            <a:extLst>
              <a:ext uri="{FF2B5EF4-FFF2-40B4-BE49-F238E27FC236}">
                <a16:creationId xmlns:a16="http://schemas.microsoft.com/office/drawing/2014/main" id="{50C7F7E7-B1B3-46A2-9615-CE136CBE6158}"/>
              </a:ext>
            </a:extLst>
          </p:cNvPr>
          <p:cNvGraphicFramePr>
            <a:graphicFrameLocks noGrp="1"/>
          </p:cNvGraphicFramePr>
          <p:nvPr>
            <p:ph idx="1"/>
            <p:extLst>
              <p:ext uri="{D42A27DB-BD31-4B8C-83A1-F6EECF244321}">
                <p14:modId xmlns:p14="http://schemas.microsoft.com/office/powerpoint/2010/main" val="968481459"/>
              </p:ext>
            </p:extLst>
          </p:nvPr>
        </p:nvGraphicFramePr>
        <p:xfrm>
          <a:off x="445771" y="2011363"/>
          <a:ext cx="11159420" cy="4206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627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D892-28BA-48AA-B000-7FB0417DD792}"/>
              </a:ext>
            </a:extLst>
          </p:cNvPr>
          <p:cNvSpPr>
            <a:spLocks noGrp="1"/>
          </p:cNvSpPr>
          <p:nvPr>
            <p:ph type="title"/>
          </p:nvPr>
        </p:nvSpPr>
        <p:spPr/>
        <p:txBody>
          <a:bodyPr vert="horz" lIns="91440" tIns="45720" rIns="91440" bIns="45720" rtlCol="0" anchor="ctr">
            <a:normAutofit/>
          </a:bodyPr>
          <a:lstStyle/>
          <a:p>
            <a:r>
              <a:rPr lang="en-US" dirty="0"/>
              <a:t>How much does 3/8 cent cost?</a:t>
            </a:r>
          </a:p>
        </p:txBody>
      </p:sp>
      <p:sp>
        <p:nvSpPr>
          <p:cNvPr id="3" name="Content Placeholder 2">
            <a:extLst>
              <a:ext uri="{FF2B5EF4-FFF2-40B4-BE49-F238E27FC236}">
                <a16:creationId xmlns:a16="http://schemas.microsoft.com/office/drawing/2014/main" id="{650FCA23-E98D-4B77-9642-E24D4DC850E1}"/>
              </a:ext>
            </a:extLst>
          </p:cNvPr>
          <p:cNvSpPr>
            <a:spLocks noGrp="1"/>
          </p:cNvSpPr>
          <p:nvPr>
            <p:ph idx="1"/>
          </p:nvPr>
        </p:nvSpPr>
        <p:spPr>
          <a:xfrm>
            <a:off x="1202919" y="1881429"/>
            <a:ext cx="8472824" cy="4204623"/>
          </a:xfrm>
        </p:spPr>
        <p:txBody>
          <a:bodyPr/>
          <a:lstStyle/>
          <a:p>
            <a:pPr marL="0" indent="0" algn="ctr">
              <a:buNone/>
            </a:pPr>
            <a:r>
              <a:rPr lang="en-US" sz="2000" dirty="0"/>
              <a:t>				</a:t>
            </a:r>
          </a:p>
        </p:txBody>
      </p:sp>
      <p:sp>
        <p:nvSpPr>
          <p:cNvPr id="4" name="Slide Number Placeholder 3">
            <a:extLst>
              <a:ext uri="{FF2B5EF4-FFF2-40B4-BE49-F238E27FC236}">
                <a16:creationId xmlns:a16="http://schemas.microsoft.com/office/drawing/2014/main" id="{885D03B7-0D8E-4B23-B491-4DE30058E315}"/>
              </a:ext>
            </a:extLst>
          </p:cNvPr>
          <p:cNvSpPr>
            <a:spLocks noGrp="1"/>
          </p:cNvSpPr>
          <p:nvPr>
            <p:ph type="sldNum" sz="quarter" idx="12"/>
          </p:nvPr>
        </p:nvSpPr>
        <p:spPr/>
        <p:txBody>
          <a:bodyPr/>
          <a:lstStyle/>
          <a:p>
            <a:fld id="{91163C5C-879A-4C9B-B23A-E4C9F12C4DDF}" type="slidenum">
              <a:rPr lang="en-US" smtClean="0"/>
              <a:t>7</a:t>
            </a:fld>
            <a:endParaRPr lang="en-US"/>
          </a:p>
        </p:txBody>
      </p:sp>
      <p:sp>
        <p:nvSpPr>
          <p:cNvPr id="9" name="Rectangle 8">
            <a:extLst>
              <a:ext uri="{FF2B5EF4-FFF2-40B4-BE49-F238E27FC236}">
                <a16:creationId xmlns:a16="http://schemas.microsoft.com/office/drawing/2014/main" id="{DD4AFBCE-AABE-493B-B7C8-2AA32803DB90}"/>
              </a:ext>
            </a:extLst>
          </p:cNvPr>
          <p:cNvSpPr/>
          <p:nvPr/>
        </p:nvSpPr>
        <p:spPr>
          <a:xfrm>
            <a:off x="1102181" y="3358123"/>
            <a:ext cx="2796438" cy="51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$15  Large Pizza = 6¢</a:t>
            </a:r>
          </a:p>
        </p:txBody>
      </p:sp>
      <p:sp>
        <p:nvSpPr>
          <p:cNvPr id="10" name="Rectangle 9">
            <a:extLst>
              <a:ext uri="{FF2B5EF4-FFF2-40B4-BE49-F238E27FC236}">
                <a16:creationId xmlns:a16="http://schemas.microsoft.com/office/drawing/2014/main" id="{8B356ABC-05E8-4065-BBFD-F582D24A8451}"/>
              </a:ext>
            </a:extLst>
          </p:cNvPr>
          <p:cNvSpPr/>
          <p:nvPr/>
        </p:nvSpPr>
        <p:spPr>
          <a:xfrm>
            <a:off x="6381184" y="5672088"/>
            <a:ext cx="2872789" cy="51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$20 clothing = 8¢</a:t>
            </a:r>
          </a:p>
        </p:txBody>
      </p:sp>
      <p:sp>
        <p:nvSpPr>
          <p:cNvPr id="12" name="Rectangle 11">
            <a:extLst>
              <a:ext uri="{FF2B5EF4-FFF2-40B4-BE49-F238E27FC236}">
                <a16:creationId xmlns:a16="http://schemas.microsoft.com/office/drawing/2014/main" id="{7B77B7B3-9627-4382-8E7E-922496AD18B7}"/>
              </a:ext>
            </a:extLst>
          </p:cNvPr>
          <p:cNvSpPr/>
          <p:nvPr/>
        </p:nvSpPr>
        <p:spPr>
          <a:xfrm>
            <a:off x="7621118" y="3558626"/>
            <a:ext cx="4870775" cy="461665"/>
          </a:xfrm>
          <a:prstGeom prst="rect">
            <a:avLst/>
          </a:prstGeom>
        </p:spPr>
        <p:txBody>
          <a:bodyPr wrap="square">
            <a:spAutoFit/>
          </a:bodyPr>
          <a:lstStyle/>
          <a:p>
            <a:pPr algn="ctr"/>
            <a:r>
              <a:rPr lang="en-US" sz="2400" dirty="0"/>
              <a:t>$12  Laundry Detergent = 5¢</a:t>
            </a:r>
          </a:p>
        </p:txBody>
      </p:sp>
      <p:pic>
        <p:nvPicPr>
          <p:cNvPr id="16" name="Picture 15" descr="A large pepperoni pizza&#10;&#10;Description generated with very high confidence">
            <a:extLst>
              <a:ext uri="{FF2B5EF4-FFF2-40B4-BE49-F238E27FC236}">
                <a16:creationId xmlns:a16="http://schemas.microsoft.com/office/drawing/2014/main" id="{055992D5-7E4C-474E-A726-6F1098BAAF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2919" y="2402196"/>
            <a:ext cx="2159269" cy="1089462"/>
          </a:xfrm>
          <a:prstGeom prst="rect">
            <a:avLst/>
          </a:prstGeom>
        </p:spPr>
      </p:pic>
      <p:sp>
        <p:nvSpPr>
          <p:cNvPr id="17" name="Rectangle 16">
            <a:extLst>
              <a:ext uri="{FF2B5EF4-FFF2-40B4-BE49-F238E27FC236}">
                <a16:creationId xmlns:a16="http://schemas.microsoft.com/office/drawing/2014/main" id="{90378024-5993-4E26-83CF-442209D58DA3}"/>
              </a:ext>
            </a:extLst>
          </p:cNvPr>
          <p:cNvSpPr/>
          <p:nvPr/>
        </p:nvSpPr>
        <p:spPr>
          <a:xfrm>
            <a:off x="4580964" y="3485375"/>
            <a:ext cx="2586117" cy="51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$2.50 Coffee = 1¢</a:t>
            </a:r>
          </a:p>
        </p:txBody>
      </p:sp>
      <p:pic>
        <p:nvPicPr>
          <p:cNvPr id="19" name="Picture 18" descr="A cup of coffee on a table&#10;&#10;Description generated with very high confidence">
            <a:extLst>
              <a:ext uri="{FF2B5EF4-FFF2-40B4-BE49-F238E27FC236}">
                <a16:creationId xmlns:a16="http://schemas.microsoft.com/office/drawing/2014/main" id="{FDCC6C91-C825-4C9E-8482-79F11FDD1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174" y="2402196"/>
            <a:ext cx="1945470" cy="1089463"/>
          </a:xfrm>
          <a:prstGeom prst="rect">
            <a:avLst/>
          </a:prstGeom>
        </p:spPr>
      </p:pic>
      <p:pic>
        <p:nvPicPr>
          <p:cNvPr id="21" name="Picture 20" descr="A picture containing bottle, wall, indoor, table&#10;&#10;Description generated with very high confidence">
            <a:extLst>
              <a:ext uri="{FF2B5EF4-FFF2-40B4-BE49-F238E27FC236}">
                <a16:creationId xmlns:a16="http://schemas.microsoft.com/office/drawing/2014/main" id="{6DC91FE5-34A6-49BF-9327-5FD0CE55A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9217" y="2295556"/>
            <a:ext cx="2654578" cy="1234500"/>
          </a:xfrm>
          <a:prstGeom prst="rect">
            <a:avLst/>
          </a:prstGeom>
        </p:spPr>
      </p:pic>
      <p:pic>
        <p:nvPicPr>
          <p:cNvPr id="23" name="Picture 22" descr="A bowl of fruit&#10;&#10;Description generated with very high confidence">
            <a:extLst>
              <a:ext uri="{FF2B5EF4-FFF2-40B4-BE49-F238E27FC236}">
                <a16:creationId xmlns:a16="http://schemas.microsoft.com/office/drawing/2014/main" id="{BC7C6FA6-A371-4261-B6EC-B4367E11C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1826" y="4322191"/>
            <a:ext cx="1666427" cy="1440223"/>
          </a:xfrm>
          <a:prstGeom prst="rect">
            <a:avLst/>
          </a:prstGeom>
        </p:spPr>
      </p:pic>
      <p:sp>
        <p:nvSpPr>
          <p:cNvPr id="24" name="Rectangle 23">
            <a:extLst>
              <a:ext uri="{FF2B5EF4-FFF2-40B4-BE49-F238E27FC236}">
                <a16:creationId xmlns:a16="http://schemas.microsoft.com/office/drawing/2014/main" id="{6589C730-CEAD-47D9-9200-218FA6A80393}"/>
              </a:ext>
            </a:extLst>
          </p:cNvPr>
          <p:cNvSpPr/>
          <p:nvPr/>
        </p:nvSpPr>
        <p:spPr>
          <a:xfrm>
            <a:off x="2741925" y="5764327"/>
            <a:ext cx="3011229" cy="51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$100 groceries = 38¢</a:t>
            </a:r>
          </a:p>
        </p:txBody>
      </p:sp>
      <p:pic>
        <p:nvPicPr>
          <p:cNvPr id="26" name="Picture 25" descr="A picture containing person&#10;&#10;Description generated with high confidence">
            <a:extLst>
              <a:ext uri="{FF2B5EF4-FFF2-40B4-BE49-F238E27FC236}">
                <a16:creationId xmlns:a16="http://schemas.microsoft.com/office/drawing/2014/main" id="{A6D88076-F59C-49A5-A8C9-53243A4E21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9026" y="4322191"/>
            <a:ext cx="1945470" cy="1313446"/>
          </a:xfrm>
          <a:prstGeom prst="rect">
            <a:avLst/>
          </a:prstGeom>
        </p:spPr>
      </p:pic>
      <p:pic>
        <p:nvPicPr>
          <p:cNvPr id="6" name="Picture 5">
            <a:extLst>
              <a:ext uri="{FF2B5EF4-FFF2-40B4-BE49-F238E27FC236}">
                <a16:creationId xmlns:a16="http://schemas.microsoft.com/office/drawing/2014/main" id="{FFAC9C91-AE6D-4FC0-97F4-208E27AA3AC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63" r="9060"/>
          <a:stretch/>
        </p:blipFill>
        <p:spPr>
          <a:xfrm>
            <a:off x="9253973" y="255606"/>
            <a:ext cx="1605064" cy="1498322"/>
          </a:xfrm>
          <a:prstGeom prst="rect">
            <a:avLst/>
          </a:prstGeom>
        </p:spPr>
      </p:pic>
    </p:spTree>
    <p:extLst>
      <p:ext uri="{BB962C8B-B14F-4D97-AF65-F5344CB8AC3E}">
        <p14:creationId xmlns:p14="http://schemas.microsoft.com/office/powerpoint/2010/main" val="139810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D9F40-5164-49E4-B49E-147BD389FCF0}"/>
              </a:ext>
            </a:extLst>
          </p:cNvPr>
          <p:cNvSpPr>
            <a:spLocks noGrp="1"/>
          </p:cNvSpPr>
          <p:nvPr>
            <p:ph type="title"/>
          </p:nvPr>
        </p:nvSpPr>
        <p:spPr/>
        <p:txBody>
          <a:bodyPr/>
          <a:lstStyle/>
          <a:p>
            <a:r>
              <a:rPr lang="en-US" dirty="0"/>
              <a:t>2018 dedicated sales tax allocation</a:t>
            </a:r>
          </a:p>
        </p:txBody>
      </p:sp>
      <p:sp>
        <p:nvSpPr>
          <p:cNvPr id="4" name="Slide Number Placeholder 3">
            <a:extLst>
              <a:ext uri="{FF2B5EF4-FFF2-40B4-BE49-F238E27FC236}">
                <a16:creationId xmlns:a16="http://schemas.microsoft.com/office/drawing/2014/main" id="{D93C5DA4-29EA-472D-B48F-8AA37F02B9B2}"/>
              </a:ext>
            </a:extLst>
          </p:cNvPr>
          <p:cNvSpPr>
            <a:spLocks noGrp="1"/>
          </p:cNvSpPr>
          <p:nvPr>
            <p:ph type="sldNum" sz="quarter" idx="12"/>
          </p:nvPr>
        </p:nvSpPr>
        <p:spPr/>
        <p:txBody>
          <a:bodyPr/>
          <a:lstStyle/>
          <a:p>
            <a:fld id="{91163C5C-879A-4C9B-B23A-E4C9F12C4DDF}" type="slidenum">
              <a:rPr lang="en-US" smtClean="0"/>
              <a:t>8</a:t>
            </a:fld>
            <a:endParaRPr lang="en-US"/>
          </a:p>
        </p:txBody>
      </p:sp>
      <p:grpSp>
        <p:nvGrpSpPr>
          <p:cNvPr id="32" name="Group 31">
            <a:extLst>
              <a:ext uri="{FF2B5EF4-FFF2-40B4-BE49-F238E27FC236}">
                <a16:creationId xmlns:a16="http://schemas.microsoft.com/office/drawing/2014/main" id="{5AF51F10-B523-4EAC-9DB3-FEBFE2DB78CA}"/>
              </a:ext>
            </a:extLst>
          </p:cNvPr>
          <p:cNvGrpSpPr/>
          <p:nvPr/>
        </p:nvGrpSpPr>
        <p:grpSpPr>
          <a:xfrm>
            <a:off x="1299592" y="1823713"/>
            <a:ext cx="9310948" cy="4352585"/>
            <a:chOff x="1299592" y="1823713"/>
            <a:chExt cx="9310948" cy="4352585"/>
          </a:xfrm>
        </p:grpSpPr>
        <p:grpSp>
          <p:nvGrpSpPr>
            <p:cNvPr id="19" name="Group 18">
              <a:extLst>
                <a:ext uri="{FF2B5EF4-FFF2-40B4-BE49-F238E27FC236}">
                  <a16:creationId xmlns:a16="http://schemas.microsoft.com/office/drawing/2014/main" id="{0BE6CE55-F90D-4B7B-823F-02D159D49D90}"/>
                </a:ext>
              </a:extLst>
            </p:cNvPr>
            <p:cNvGrpSpPr/>
            <p:nvPr/>
          </p:nvGrpSpPr>
          <p:grpSpPr>
            <a:xfrm>
              <a:off x="1299592" y="2268681"/>
              <a:ext cx="9310948" cy="3678428"/>
              <a:chOff x="0" y="0"/>
              <a:chExt cx="7800973" cy="2505075"/>
            </a:xfrm>
          </p:grpSpPr>
          <p:graphicFrame>
            <p:nvGraphicFramePr>
              <p:cNvPr id="20" name="Chart 19">
                <a:extLst>
                  <a:ext uri="{FF2B5EF4-FFF2-40B4-BE49-F238E27FC236}">
                    <a16:creationId xmlns:a16="http://schemas.microsoft.com/office/drawing/2014/main" id="{A96A48EF-A55F-4408-8950-6143152B2725}"/>
                  </a:ext>
                </a:extLst>
              </p:cNvPr>
              <p:cNvGraphicFramePr/>
              <p:nvPr/>
            </p:nvGraphicFramePr>
            <p:xfrm>
              <a:off x="0" y="0"/>
              <a:ext cx="2419349" cy="250507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7">
                <a:extLst>
                  <a:ext uri="{FF2B5EF4-FFF2-40B4-BE49-F238E27FC236}">
                    <a16:creationId xmlns:a16="http://schemas.microsoft.com/office/drawing/2014/main" id="{D0FD0DC7-D366-410B-82A1-2CD50DCAC35E}"/>
                  </a:ext>
                </a:extLst>
              </p:cNvPr>
              <p:cNvSpPr txBox="1"/>
              <p:nvPr/>
            </p:nvSpPr>
            <p:spPr>
              <a:xfrm>
                <a:off x="542924" y="581025"/>
                <a:ext cx="1314450" cy="1295399"/>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fld id="{36BB5A93-C817-4A00-BF31-E2E5412F950B}" type="TxLink">
                  <a:rPr kumimoji="0" lang="en-US" sz="4000" b="1" i="0" u="none" strike="noStrike" kern="0" cap="none" spc="0" normalizeH="0" baseline="0" noProof="0">
                    <a:ln>
                      <a:noFill/>
                    </a:ln>
                    <a:solidFill>
                      <a:sysClr val="windowText" lastClr="000000"/>
                    </a:solidFill>
                    <a:effectLst/>
                    <a:uLnTx/>
                    <a:uFillTx/>
                    <a:latin typeface="Calibri"/>
                    <a:ea typeface="+mn-ea"/>
                    <a:cs typeface="Calibri"/>
                  </a:rPr>
                  <a:pPr marL="0" marR="0" lvl="0" indent="0" algn="ctr" defTabSz="914400" eaLnBrk="1" fontAlgn="auto" latinLnBrk="0" hangingPunct="1">
                    <a:lnSpc>
                      <a:spcPct val="100000"/>
                    </a:lnSpc>
                    <a:spcBef>
                      <a:spcPts val="0"/>
                    </a:spcBef>
                    <a:spcAft>
                      <a:spcPts val="0"/>
                    </a:spcAft>
                    <a:buClrTx/>
                    <a:buSzTx/>
                    <a:buFontTx/>
                    <a:buNone/>
                    <a:tabLst/>
                    <a:defRPr/>
                  </a:pPr>
                  <a:t>35%</a:t>
                </a:fld>
                <a:endParaRPr kumimoji="0" lang="en-US" sz="4000" b="1" i="0" u="none" strike="noStrike" kern="0" cap="none" spc="0" normalizeH="0" baseline="0" noProof="0">
                  <a:ln>
                    <a:noFill/>
                  </a:ln>
                  <a:solidFill>
                    <a:sysClr val="windowText" lastClr="000000"/>
                  </a:solidFill>
                  <a:effectLst/>
                  <a:uLnTx/>
                  <a:uFillTx/>
                  <a:latin typeface="Calibri"/>
                  <a:ea typeface="+mn-ea"/>
                  <a:cs typeface="Calibri"/>
                </a:endParaRPr>
              </a:p>
            </p:txBody>
          </p:sp>
          <p:graphicFrame>
            <p:nvGraphicFramePr>
              <p:cNvPr id="22" name="Chart 21">
                <a:extLst>
                  <a:ext uri="{FF2B5EF4-FFF2-40B4-BE49-F238E27FC236}">
                    <a16:creationId xmlns:a16="http://schemas.microsoft.com/office/drawing/2014/main" id="{46BAB8C9-EB17-4EC7-B94D-894B7CE4DAF4}"/>
                  </a:ext>
                </a:extLst>
              </p:cNvPr>
              <p:cNvGraphicFramePr>
                <a:graphicFrameLocks/>
              </p:cNvGraphicFramePr>
              <p:nvPr/>
            </p:nvGraphicFramePr>
            <p:xfrm>
              <a:off x="2676524" y="0"/>
              <a:ext cx="2419349" cy="2505075"/>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9">
                <a:extLst>
                  <a:ext uri="{FF2B5EF4-FFF2-40B4-BE49-F238E27FC236}">
                    <a16:creationId xmlns:a16="http://schemas.microsoft.com/office/drawing/2014/main" id="{F128B85C-C777-4AAC-B7E7-10194C1CA28C}"/>
                  </a:ext>
                </a:extLst>
              </p:cNvPr>
              <p:cNvSpPr txBox="1"/>
              <p:nvPr/>
            </p:nvSpPr>
            <p:spPr>
              <a:xfrm>
                <a:off x="3200398" y="600075"/>
                <a:ext cx="1314450" cy="1295399"/>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fld id="{2B0213A2-5CD5-481D-851F-5B85177349E1}" type="TxLink">
                  <a:rPr kumimoji="0" lang="en-US" sz="4000" b="1" i="0" u="none" strike="noStrike" kern="0" cap="none" spc="0" normalizeH="0" baseline="0" noProof="0">
                    <a:ln>
                      <a:noFill/>
                    </a:ln>
                    <a:solidFill>
                      <a:sysClr val="windowText" lastClr="000000"/>
                    </a:solidFill>
                    <a:effectLst/>
                    <a:uLnTx/>
                    <a:uFillTx/>
                    <a:latin typeface="Calibri"/>
                    <a:ea typeface="+mn-ea"/>
                    <a:cs typeface="Calibri"/>
                  </a:rPr>
                  <a:pPr marL="0" marR="0" lvl="0" indent="0" algn="ctr" defTabSz="914400" eaLnBrk="1" fontAlgn="auto" latinLnBrk="0" hangingPunct="1">
                    <a:lnSpc>
                      <a:spcPct val="100000"/>
                    </a:lnSpc>
                    <a:spcBef>
                      <a:spcPts val="0"/>
                    </a:spcBef>
                    <a:spcAft>
                      <a:spcPts val="0"/>
                    </a:spcAft>
                    <a:buClrTx/>
                    <a:buSzTx/>
                    <a:buFontTx/>
                    <a:buNone/>
                    <a:tabLst/>
                    <a:defRPr/>
                  </a:pPr>
                  <a:t>30%</a:t>
                </a:fld>
                <a:endParaRPr kumimoji="0" lang="en-US" sz="4000" b="1" i="0" u="none" strike="noStrike" kern="0" cap="none" spc="0" normalizeH="0" baseline="0" noProof="0">
                  <a:ln>
                    <a:noFill/>
                  </a:ln>
                  <a:solidFill>
                    <a:sysClr val="windowText" lastClr="000000"/>
                  </a:solidFill>
                  <a:effectLst/>
                  <a:uLnTx/>
                  <a:uFillTx/>
                  <a:latin typeface="Calibri"/>
                  <a:ea typeface="+mn-ea"/>
                  <a:cs typeface="Calibri"/>
                </a:endParaRPr>
              </a:p>
            </p:txBody>
          </p:sp>
          <p:graphicFrame>
            <p:nvGraphicFramePr>
              <p:cNvPr id="24" name="Chart 23">
                <a:extLst>
                  <a:ext uri="{FF2B5EF4-FFF2-40B4-BE49-F238E27FC236}">
                    <a16:creationId xmlns:a16="http://schemas.microsoft.com/office/drawing/2014/main" id="{22ECD046-CB7F-492D-A505-65FDEE4892FC}"/>
                  </a:ext>
                </a:extLst>
              </p:cNvPr>
              <p:cNvGraphicFramePr>
                <a:graphicFrameLocks/>
              </p:cNvGraphicFramePr>
              <p:nvPr/>
            </p:nvGraphicFramePr>
            <p:xfrm>
              <a:off x="5381624" y="0"/>
              <a:ext cx="2419349" cy="2505075"/>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31">
                <a:extLst>
                  <a:ext uri="{FF2B5EF4-FFF2-40B4-BE49-F238E27FC236}">
                    <a16:creationId xmlns:a16="http://schemas.microsoft.com/office/drawing/2014/main" id="{8BECFEC6-94AB-4342-B811-0C68CE4A309E}"/>
                  </a:ext>
                </a:extLst>
              </p:cNvPr>
              <p:cNvSpPr txBox="1"/>
              <p:nvPr/>
            </p:nvSpPr>
            <p:spPr>
              <a:xfrm>
                <a:off x="5924548" y="581025"/>
                <a:ext cx="1314450" cy="1295399"/>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fld id="{76468328-2C3C-4975-9599-2D2CE808C16F}" type="TxLink">
                  <a:rPr kumimoji="0" lang="en-US" sz="4000" b="1" i="0" u="none" strike="noStrike" kern="0" cap="none" spc="0" normalizeH="0" baseline="0" noProof="0">
                    <a:ln>
                      <a:noFill/>
                    </a:ln>
                    <a:solidFill>
                      <a:sysClr val="windowText" lastClr="000000"/>
                    </a:solidFill>
                    <a:effectLst/>
                    <a:uLnTx/>
                    <a:uFillTx/>
                    <a:latin typeface="Calibri"/>
                    <a:ea typeface="+mn-ea"/>
                    <a:cs typeface="Calibri"/>
                  </a:rPr>
                  <a:pPr marL="0" marR="0" lvl="0" indent="0" algn="ctr" defTabSz="914400" eaLnBrk="1" fontAlgn="auto" latinLnBrk="0" hangingPunct="1">
                    <a:lnSpc>
                      <a:spcPct val="100000"/>
                    </a:lnSpc>
                    <a:spcBef>
                      <a:spcPts val="0"/>
                    </a:spcBef>
                    <a:spcAft>
                      <a:spcPts val="0"/>
                    </a:spcAft>
                    <a:buClrTx/>
                    <a:buSzTx/>
                    <a:buFontTx/>
                    <a:buNone/>
                    <a:tabLst/>
                    <a:defRPr/>
                  </a:pPr>
                  <a:t>35%</a:t>
                </a:fld>
                <a:endParaRPr kumimoji="0" lang="en-US" sz="4000" b="1" i="0" u="none" strike="noStrike" kern="0" cap="none" spc="0" normalizeH="0" baseline="0" noProof="0">
                  <a:ln>
                    <a:noFill/>
                  </a:ln>
                  <a:solidFill>
                    <a:sysClr val="windowText" lastClr="000000"/>
                  </a:solidFill>
                  <a:effectLst/>
                  <a:uLnTx/>
                  <a:uFillTx/>
                  <a:latin typeface="Calibri"/>
                  <a:ea typeface="+mn-ea"/>
                  <a:cs typeface="Calibri"/>
                </a:endParaRPr>
              </a:p>
            </p:txBody>
          </p:sp>
        </p:grpSp>
        <p:sp>
          <p:nvSpPr>
            <p:cNvPr id="26" name="TextBox 25">
              <a:extLst>
                <a:ext uri="{FF2B5EF4-FFF2-40B4-BE49-F238E27FC236}">
                  <a16:creationId xmlns:a16="http://schemas.microsoft.com/office/drawing/2014/main" id="{99EAF0D6-3533-4C9A-AD1E-8F49369C4148}"/>
                </a:ext>
              </a:extLst>
            </p:cNvPr>
            <p:cNvSpPr txBox="1"/>
            <p:nvPr/>
          </p:nvSpPr>
          <p:spPr>
            <a:xfrm>
              <a:off x="2277168" y="2039156"/>
              <a:ext cx="1084034" cy="523220"/>
            </a:xfrm>
            <a:prstGeom prst="rect">
              <a:avLst/>
            </a:prstGeom>
            <a:noFill/>
          </p:spPr>
          <p:txBody>
            <a:bodyPr wrap="square" rtlCol="0">
              <a:spAutoFit/>
            </a:bodyPr>
            <a:lstStyle/>
            <a:p>
              <a:r>
                <a:rPr lang="en-US" sz="2800" dirty="0"/>
                <a:t>Fire</a:t>
              </a:r>
            </a:p>
          </p:txBody>
        </p:sp>
        <p:sp>
          <p:nvSpPr>
            <p:cNvPr id="27" name="TextBox 26">
              <a:extLst>
                <a:ext uri="{FF2B5EF4-FFF2-40B4-BE49-F238E27FC236}">
                  <a16:creationId xmlns:a16="http://schemas.microsoft.com/office/drawing/2014/main" id="{148D930C-27A5-4764-890F-0826A1A43A8E}"/>
                </a:ext>
              </a:extLst>
            </p:cNvPr>
            <p:cNvSpPr txBox="1"/>
            <p:nvPr/>
          </p:nvSpPr>
          <p:spPr>
            <a:xfrm>
              <a:off x="4747239" y="1823713"/>
              <a:ext cx="2415654" cy="954107"/>
            </a:xfrm>
            <a:prstGeom prst="rect">
              <a:avLst/>
            </a:prstGeom>
            <a:noFill/>
          </p:spPr>
          <p:txBody>
            <a:bodyPr wrap="square" rtlCol="0">
              <a:spAutoFit/>
            </a:bodyPr>
            <a:lstStyle/>
            <a:p>
              <a:pPr algn="ctr"/>
              <a:r>
                <a:rPr lang="en-US" sz="2800" dirty="0"/>
                <a:t>Neighborhood</a:t>
              </a:r>
              <a:r>
                <a:rPr lang="en-US" sz="2800" b="1" dirty="0"/>
                <a:t> </a:t>
              </a:r>
              <a:r>
                <a:rPr lang="en-US" sz="2800" dirty="0"/>
                <a:t>Infrastructure</a:t>
              </a:r>
            </a:p>
          </p:txBody>
        </p:sp>
        <p:sp>
          <p:nvSpPr>
            <p:cNvPr id="28" name="TextBox 27">
              <a:extLst>
                <a:ext uri="{FF2B5EF4-FFF2-40B4-BE49-F238E27FC236}">
                  <a16:creationId xmlns:a16="http://schemas.microsoft.com/office/drawing/2014/main" id="{FF892FA6-A3D9-477E-A37E-67694E7DDE14}"/>
                </a:ext>
              </a:extLst>
            </p:cNvPr>
            <p:cNvSpPr txBox="1"/>
            <p:nvPr/>
          </p:nvSpPr>
          <p:spPr>
            <a:xfrm>
              <a:off x="8641601" y="2051230"/>
              <a:ext cx="1082593" cy="800219"/>
            </a:xfrm>
            <a:prstGeom prst="rect">
              <a:avLst/>
            </a:prstGeom>
            <a:noFill/>
          </p:spPr>
          <p:txBody>
            <a:bodyPr wrap="square" rtlCol="0">
              <a:spAutoFit/>
            </a:bodyPr>
            <a:lstStyle/>
            <a:p>
              <a:r>
                <a:rPr lang="en-US" sz="2800" dirty="0"/>
                <a:t>Police</a:t>
              </a:r>
            </a:p>
            <a:p>
              <a:endParaRPr lang="en-US" dirty="0"/>
            </a:p>
          </p:txBody>
        </p:sp>
        <p:sp>
          <p:nvSpPr>
            <p:cNvPr id="29" name="TextBox 28">
              <a:extLst>
                <a:ext uri="{FF2B5EF4-FFF2-40B4-BE49-F238E27FC236}">
                  <a16:creationId xmlns:a16="http://schemas.microsoft.com/office/drawing/2014/main" id="{50D4BDF5-02D8-410A-819D-A0BEDBF2EE68}"/>
                </a:ext>
              </a:extLst>
            </p:cNvPr>
            <p:cNvSpPr txBox="1"/>
            <p:nvPr/>
          </p:nvSpPr>
          <p:spPr>
            <a:xfrm>
              <a:off x="1548836" y="5653078"/>
              <a:ext cx="2415654" cy="523220"/>
            </a:xfrm>
            <a:prstGeom prst="rect">
              <a:avLst/>
            </a:prstGeom>
            <a:noFill/>
          </p:spPr>
          <p:txBody>
            <a:bodyPr wrap="square" rtlCol="0">
              <a:spAutoFit/>
            </a:bodyPr>
            <a:lstStyle/>
            <a:p>
              <a:pPr algn="ctr"/>
              <a:r>
                <a:rPr lang="en-US" sz="2800" b="1" dirty="0"/>
                <a:t>$3.9 Million</a:t>
              </a:r>
            </a:p>
          </p:txBody>
        </p:sp>
        <p:sp>
          <p:nvSpPr>
            <p:cNvPr id="30" name="TextBox 29">
              <a:extLst>
                <a:ext uri="{FF2B5EF4-FFF2-40B4-BE49-F238E27FC236}">
                  <a16:creationId xmlns:a16="http://schemas.microsoft.com/office/drawing/2014/main" id="{A1D84557-3F58-439D-8FFE-14D56116D9FB}"/>
                </a:ext>
              </a:extLst>
            </p:cNvPr>
            <p:cNvSpPr txBox="1"/>
            <p:nvPr/>
          </p:nvSpPr>
          <p:spPr>
            <a:xfrm>
              <a:off x="7986603" y="5653078"/>
              <a:ext cx="2415654" cy="523220"/>
            </a:xfrm>
            <a:prstGeom prst="rect">
              <a:avLst/>
            </a:prstGeom>
            <a:noFill/>
          </p:spPr>
          <p:txBody>
            <a:bodyPr wrap="square" rtlCol="0">
              <a:spAutoFit/>
            </a:bodyPr>
            <a:lstStyle/>
            <a:p>
              <a:pPr algn="ctr"/>
              <a:r>
                <a:rPr lang="en-US" sz="2800" b="1" dirty="0"/>
                <a:t>$3.9 Million</a:t>
              </a:r>
            </a:p>
          </p:txBody>
        </p:sp>
        <p:sp>
          <p:nvSpPr>
            <p:cNvPr id="31" name="TextBox 30">
              <a:extLst>
                <a:ext uri="{FF2B5EF4-FFF2-40B4-BE49-F238E27FC236}">
                  <a16:creationId xmlns:a16="http://schemas.microsoft.com/office/drawing/2014/main" id="{3AD72F6C-CEDE-4AE9-B4FD-CA921267CB1D}"/>
                </a:ext>
              </a:extLst>
            </p:cNvPr>
            <p:cNvSpPr txBox="1"/>
            <p:nvPr/>
          </p:nvSpPr>
          <p:spPr>
            <a:xfrm>
              <a:off x="4636233" y="5653078"/>
              <a:ext cx="2649538" cy="523220"/>
            </a:xfrm>
            <a:prstGeom prst="rect">
              <a:avLst/>
            </a:prstGeom>
            <a:noFill/>
          </p:spPr>
          <p:txBody>
            <a:bodyPr wrap="square" rtlCol="0">
              <a:spAutoFit/>
            </a:bodyPr>
            <a:lstStyle/>
            <a:p>
              <a:pPr algn="ctr"/>
              <a:r>
                <a:rPr lang="en-US" sz="2800" b="1" dirty="0"/>
                <a:t>$3.3 Million</a:t>
              </a:r>
            </a:p>
          </p:txBody>
        </p:sp>
      </p:grpSp>
    </p:spTree>
    <p:extLst>
      <p:ext uri="{BB962C8B-B14F-4D97-AF65-F5344CB8AC3E}">
        <p14:creationId xmlns:p14="http://schemas.microsoft.com/office/powerpoint/2010/main" val="185880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724F-61C2-43F9-8F83-8BCE85955EA2}"/>
              </a:ext>
            </a:extLst>
          </p:cNvPr>
          <p:cNvSpPr>
            <a:spLocks noGrp="1"/>
          </p:cNvSpPr>
          <p:nvPr>
            <p:ph type="title"/>
          </p:nvPr>
        </p:nvSpPr>
        <p:spPr>
          <a:xfrm>
            <a:off x="753374" y="284176"/>
            <a:ext cx="10851817" cy="1508760"/>
          </a:xfrm>
        </p:spPr>
        <p:txBody>
          <a:bodyPr>
            <a:normAutofit fontScale="90000"/>
          </a:bodyPr>
          <a:lstStyle/>
          <a:p>
            <a:r>
              <a:rPr lang="en-US" dirty="0"/>
              <a:t>Resident survey: Services that should receive the most emphasis over next two years</a:t>
            </a:r>
          </a:p>
        </p:txBody>
      </p:sp>
      <p:sp>
        <p:nvSpPr>
          <p:cNvPr id="3" name="Content Placeholder 2">
            <a:extLst>
              <a:ext uri="{FF2B5EF4-FFF2-40B4-BE49-F238E27FC236}">
                <a16:creationId xmlns:a16="http://schemas.microsoft.com/office/drawing/2014/main" id="{819FC1F6-6B9E-4726-A0F4-3B8430E09F2D}"/>
              </a:ext>
            </a:extLst>
          </p:cNvPr>
          <p:cNvSpPr>
            <a:spLocks noGrp="1"/>
          </p:cNvSpPr>
          <p:nvPr>
            <p:ph idx="1"/>
          </p:nvPr>
        </p:nvSpPr>
        <p:spPr>
          <a:xfrm>
            <a:off x="1202919" y="2628181"/>
            <a:ext cx="3875164" cy="3589738"/>
          </a:xfrm>
        </p:spPr>
        <p:txBody>
          <a:bodyPr>
            <a:normAutofit/>
          </a:bodyPr>
          <a:lstStyle/>
          <a:p>
            <a:r>
              <a:rPr lang="en-US" sz="3200" dirty="0"/>
              <a:t>#1 Priority – Streets</a:t>
            </a:r>
          </a:p>
          <a:p>
            <a:r>
              <a:rPr lang="en-US" sz="3200" dirty="0"/>
              <a:t>#2 Priority – Police</a:t>
            </a:r>
          </a:p>
        </p:txBody>
      </p:sp>
      <p:sp>
        <p:nvSpPr>
          <p:cNvPr id="4" name="Slide Number Placeholder 3">
            <a:extLst>
              <a:ext uri="{FF2B5EF4-FFF2-40B4-BE49-F238E27FC236}">
                <a16:creationId xmlns:a16="http://schemas.microsoft.com/office/drawing/2014/main" id="{BB19DBF6-6942-41A8-99BF-0DA338B45C4E}"/>
              </a:ext>
            </a:extLst>
          </p:cNvPr>
          <p:cNvSpPr>
            <a:spLocks noGrp="1"/>
          </p:cNvSpPr>
          <p:nvPr>
            <p:ph type="sldNum" sz="quarter" idx="12"/>
          </p:nvPr>
        </p:nvSpPr>
        <p:spPr/>
        <p:txBody>
          <a:bodyPr/>
          <a:lstStyle/>
          <a:p>
            <a:fld id="{91163C5C-879A-4C9B-B23A-E4C9F12C4DDF}" type="slidenum">
              <a:rPr lang="en-US" smtClean="0"/>
              <a:t>9</a:t>
            </a:fld>
            <a:endParaRPr lang="en-US"/>
          </a:p>
        </p:txBody>
      </p:sp>
      <p:pic>
        <p:nvPicPr>
          <p:cNvPr id="6" name="Picture 5">
            <a:extLst>
              <a:ext uri="{FF2B5EF4-FFF2-40B4-BE49-F238E27FC236}">
                <a16:creationId xmlns:a16="http://schemas.microsoft.com/office/drawing/2014/main" id="{2EAADA00-3DBE-43AF-82F3-C2B5394C127D}"/>
              </a:ext>
            </a:extLst>
          </p:cNvPr>
          <p:cNvPicPr>
            <a:picLocks noChangeAspect="1"/>
          </p:cNvPicPr>
          <p:nvPr/>
        </p:nvPicPr>
        <p:blipFill>
          <a:blip r:embed="rId3"/>
          <a:stretch>
            <a:fillRect/>
          </a:stretch>
        </p:blipFill>
        <p:spPr>
          <a:xfrm>
            <a:off x="5278995" y="2011680"/>
            <a:ext cx="5791279" cy="4320740"/>
          </a:xfrm>
          <a:prstGeom prst="rect">
            <a:avLst/>
          </a:prstGeom>
          <a:ln>
            <a:solidFill>
              <a:schemeClr val="tx1"/>
            </a:solidFill>
          </a:ln>
        </p:spPr>
      </p:pic>
    </p:spTree>
    <p:extLst>
      <p:ext uri="{BB962C8B-B14F-4D97-AF65-F5344CB8AC3E}">
        <p14:creationId xmlns:p14="http://schemas.microsoft.com/office/powerpoint/2010/main" val="40177033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9ED2B04712414FB64792111AD968E8" ma:contentTypeVersion="0" ma:contentTypeDescription="Create a new document." ma:contentTypeScope="" ma:versionID="bc0c0031fe7c4f00d92667fd687c37c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13670F-FD80-4584-9E91-33C0FCA2CF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7E811F-32D5-4FC3-8E74-D6314330DEB1}">
  <ds:schemaRefs>
    <ds:schemaRef ds:uri="http://www.w3.org/XML/1998/namespace"/>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45AC2680-2736-4DD5-AF3A-0A695D1C0E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Banded</Template>
  <TotalTime>0</TotalTime>
  <Words>661</Words>
  <Application>Microsoft Office PowerPoint</Application>
  <PresentationFormat>Widescreen</PresentationFormat>
  <Paragraphs>123</Paragraphs>
  <Slides>19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Calibri Light</vt:lpstr>
      <vt:lpstr>Corbel</vt:lpstr>
      <vt:lpstr>Wingdings</vt:lpstr>
      <vt:lpstr>Banded</vt:lpstr>
      <vt:lpstr>Public Safety &amp; Neighborhood Infrastructure   Dedicated Sales Tax continuance</vt:lpstr>
      <vt:lpstr>Investing in Our Future: what sales tax continuance means</vt:lpstr>
      <vt:lpstr>History of the Public Safety &amp; Neighborhood Infrastructure dedicated sales tax</vt:lpstr>
      <vt:lpstr>Where does the sales tax come from?</vt:lpstr>
      <vt:lpstr>Kansas city Kansas current sales tax</vt:lpstr>
      <vt:lpstr>Sales Tax Compared to other areas</vt:lpstr>
      <vt:lpstr>How much does 3/8 cent cost?</vt:lpstr>
      <vt:lpstr>2018 dedicated sales tax allocation</vt:lpstr>
      <vt:lpstr>Resident survey: Services that should receive the most emphasis over next two years</vt:lpstr>
      <vt:lpstr>Resident support for continuance</vt:lpstr>
      <vt:lpstr>Neighborhood Infrastructure </vt:lpstr>
      <vt:lpstr>Map of Infrastructure Projects</vt:lpstr>
      <vt:lpstr>Public Safety Equipment </vt:lpstr>
      <vt:lpstr>Public Safety Facility improvements</vt:lpstr>
      <vt:lpstr>Public Safety Operations</vt:lpstr>
      <vt:lpstr>How is the dedicated sales tax managed? Where is the accountability?</vt:lpstr>
      <vt:lpstr>Recap of Public Safety &amp; Neighborhood Infrastructure Dedicated Sales Tax</vt:lpstr>
      <vt:lpstr>PowerPoint Presentation</vt:lpstr>
      <vt:lpstr>Ballot Language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Public Safety &amp; Neighborhood Infrastructure Sales Tax Renewal</dc:title>
  <dc:creator/>
  <cp:keywords/>
  <cp:lastModifiedBy/>
  <cp:revision>10</cp:revision>
  <dcterms:created xsi:type="dcterms:W3CDTF">2018-04-05T23:33:00Z</dcterms:created>
  <dcterms:modified xsi:type="dcterms:W3CDTF">2018-05-10T20:13:20Z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TC040144429991</vt:lpwstr>
  </property>
  <property fmtid="{D5CDD505-2E9C-101B-9397-08002B2CF9AE}" pid="3" name="ContentTypeId">
    <vt:lpwstr>0x010100739ED2B04712414FB64792111AD968E8</vt:lpwstr>
  </property>
</Properties>
</file>