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
  </p:notesMasterIdLst>
  <p:sldIdLst>
    <p:sldId id="1903" r:id="rId2"/>
    <p:sldId id="1905" r:id="rId3"/>
    <p:sldId id="1778" r:id="rId4"/>
    <p:sldId id="1716" r:id="rId5"/>
    <p:sldId id="1717" r:id="rId6"/>
    <p:sldId id="1921" r:id="rId7"/>
    <p:sldId id="1910" r:id="rId8"/>
    <p:sldId id="1922" r:id="rId9"/>
    <p:sldId id="1906" r:id="rId10"/>
    <p:sldId id="1907" r:id="rId11"/>
    <p:sldId id="1924" r:id="rId12"/>
    <p:sldId id="1923"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1F4D"/>
    <a:srgbClr val="131E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039"/>
    <p:restoredTop sz="86804" autoAdjust="0"/>
  </p:normalViewPr>
  <p:slideViewPr>
    <p:cSldViewPr snapToGrid="0">
      <p:cViewPr varScale="1">
        <p:scale>
          <a:sx n="94" d="100"/>
          <a:sy n="94" d="100"/>
        </p:scale>
        <p:origin x="100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2B6535-86A7-2144-9C00-4D315048FBA0}" type="datetimeFigureOut">
              <a:rPr lang="en-US" smtClean="0"/>
              <a:t>8/31/2023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59A0CE-B7A0-0344-B310-A8CA52E015E9}" type="slidenum">
              <a:rPr lang="en-US" smtClean="0"/>
              <a:t>‹#›</a:t>
            </a:fld>
            <a:endParaRPr lang="en-US"/>
          </a:p>
        </p:txBody>
      </p:sp>
    </p:spTree>
    <p:extLst>
      <p:ext uri="{BB962C8B-B14F-4D97-AF65-F5344CB8AC3E}">
        <p14:creationId xmlns:p14="http://schemas.microsoft.com/office/powerpoint/2010/main" val="3874562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Overview of community engagement and input and draft strategy development to date. This component of </a:t>
            </a:r>
            <a:r>
              <a:rPr lang="en-US" dirty="0" err="1"/>
              <a:t>PlanKCK</a:t>
            </a:r>
            <a:r>
              <a:rPr lang="en-US" dirty="0"/>
              <a:t> is led by the </a:t>
            </a:r>
            <a:r>
              <a:rPr lang="en-US" dirty="0" err="1"/>
              <a:t>FutureIQ</a:t>
            </a:r>
            <a:r>
              <a:rPr lang="en-US" dirty="0"/>
              <a:t> consultant team.</a:t>
            </a:r>
            <a:endParaRPr dirty="0"/>
          </a:p>
        </p:txBody>
      </p:sp>
      <p:sp>
        <p:nvSpPr>
          <p:cNvPr id="87" name="Google Shape;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Overall, there was an overwhelming desire to support small business, to build up both Downtown KCK and the Legends area but connect the two. There was also a lot of interest in building up along the river and making that regional connection as well. Another important theme in the discussion was the importance of cultural heritage related to the Quindaro ruins and townsite.</a:t>
            </a:r>
            <a:endParaRPr dirty="0"/>
          </a:p>
        </p:txBody>
      </p:sp>
      <p:sp>
        <p:nvSpPr>
          <p:cNvPr id="87" name="Google Shape;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4986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On </a:t>
            </a:r>
            <a:endParaRPr dirty="0"/>
          </a:p>
        </p:txBody>
      </p:sp>
      <p:sp>
        <p:nvSpPr>
          <p:cNvPr id="170" name="Google Shape;17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6586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On </a:t>
            </a:r>
            <a:endParaRPr dirty="0"/>
          </a:p>
        </p:txBody>
      </p:sp>
      <p:sp>
        <p:nvSpPr>
          <p:cNvPr id="170" name="Google Shape;17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 am going to briefly take you through the three step It was first important to establish a vision of prosperity in KCK – what does it mean to have economic prosperity in our community and what might that look like?</a:t>
            </a:r>
            <a:endParaRPr dirty="0"/>
          </a:p>
        </p:txBody>
      </p:sp>
      <p:sp>
        <p:nvSpPr>
          <p:cNvPr id="87" name="Google Shape;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0556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kick off for the economic development strategy began in May 2023 with the Vision Summit. This engagement event invited community members, business owners, developers, and government staff to explore different economic futures.</a:t>
            </a:r>
          </a:p>
        </p:txBody>
      </p:sp>
      <p:sp>
        <p:nvSpPr>
          <p:cNvPr id="4" name="Slide Number Placeholder 3"/>
          <p:cNvSpPr>
            <a:spLocks noGrp="1"/>
          </p:cNvSpPr>
          <p:nvPr>
            <p:ph type="sldNum" sz="quarter" idx="5"/>
          </p:nvPr>
        </p:nvSpPr>
        <p:spPr/>
        <p:txBody>
          <a:bodyPr/>
          <a:lstStyle/>
          <a:p>
            <a:fld id="{8C59A0CE-B7A0-0344-B310-A8CA52E015E9}" type="slidenum">
              <a:rPr lang="en-US" smtClean="0"/>
              <a:t>3</a:t>
            </a:fld>
            <a:endParaRPr lang="en-US"/>
          </a:p>
        </p:txBody>
      </p:sp>
    </p:spTree>
    <p:extLst>
      <p:ext uri="{BB962C8B-B14F-4D97-AF65-F5344CB8AC3E}">
        <p14:creationId xmlns:p14="http://schemas.microsoft.com/office/powerpoint/2010/main" val="136057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Vision Summit asked participants to partake in an exercise to define very different economic futures, challenging community members to think about how different economic approaches </a:t>
            </a:r>
            <a:r>
              <a:rPr lang="en-US"/>
              <a:t>might look.</a:t>
            </a:r>
            <a:endParaRPr lang="en-US" dirty="0"/>
          </a:p>
        </p:txBody>
      </p:sp>
      <p:sp>
        <p:nvSpPr>
          <p:cNvPr id="4" name="Slide Number Placeholder 3"/>
          <p:cNvSpPr>
            <a:spLocks noGrp="1"/>
          </p:cNvSpPr>
          <p:nvPr>
            <p:ph type="sldNum" sz="quarter" idx="5"/>
          </p:nvPr>
        </p:nvSpPr>
        <p:spPr/>
        <p:txBody>
          <a:bodyPr/>
          <a:lstStyle/>
          <a:p>
            <a:fld id="{8C59A0CE-B7A0-0344-B310-A8CA52E015E9}" type="slidenum">
              <a:rPr lang="en-US" smtClean="0"/>
              <a:t>4</a:t>
            </a:fld>
            <a:endParaRPr lang="en-US"/>
          </a:p>
        </p:txBody>
      </p:sp>
    </p:spTree>
    <p:extLst>
      <p:ext uri="{BB962C8B-B14F-4D97-AF65-F5344CB8AC3E}">
        <p14:creationId xmlns:p14="http://schemas.microsoft.com/office/powerpoint/2010/main" val="2421729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here, attendees were asked to select their least desired future, the expected future if we continue on our current path, and a preferred future. Once all information was aggregated, it showed that our expected future differs drastically for our current future. Not only that, but it shows that the community has appetite for change.</a:t>
            </a:r>
          </a:p>
        </p:txBody>
      </p:sp>
      <p:sp>
        <p:nvSpPr>
          <p:cNvPr id="4" name="Slide Number Placeholder 3"/>
          <p:cNvSpPr>
            <a:spLocks noGrp="1"/>
          </p:cNvSpPr>
          <p:nvPr>
            <p:ph type="sldNum" sz="quarter" idx="5"/>
          </p:nvPr>
        </p:nvSpPr>
        <p:spPr/>
        <p:txBody>
          <a:bodyPr/>
          <a:lstStyle/>
          <a:p>
            <a:fld id="{8C59A0CE-B7A0-0344-B310-A8CA52E015E9}" type="slidenum">
              <a:rPr lang="en-US" smtClean="0"/>
              <a:t>5</a:t>
            </a:fld>
            <a:endParaRPr lang="en-US"/>
          </a:p>
        </p:txBody>
      </p:sp>
    </p:spTree>
    <p:extLst>
      <p:ext uri="{BB962C8B-B14F-4D97-AF65-F5344CB8AC3E}">
        <p14:creationId xmlns:p14="http://schemas.microsoft.com/office/powerpoint/2010/main" val="1873744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From here, </a:t>
            </a:r>
            <a:r>
              <a:rPr lang="en-US" dirty="0" err="1"/>
              <a:t>FutureIQ</a:t>
            </a:r>
            <a:r>
              <a:rPr lang="en-US" dirty="0"/>
              <a:t> held multiple focus groups with developers, business owners, and economic development organizations across Wyandotte County. A bilingual small business survey was also circulated.</a:t>
            </a:r>
            <a:endParaRPr dirty="0"/>
          </a:p>
        </p:txBody>
      </p:sp>
      <p:sp>
        <p:nvSpPr>
          <p:cNvPr id="87" name="Google Shape;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5241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groups themselves looked at six “strategic pillars” six areas or topics identified as important elements to an economic development strategy, particularly as they relate to the preferred future identified at the Vision Summit. These pillars were selected based on the results of stakeholder interviews and market trends.</a:t>
            </a:r>
          </a:p>
        </p:txBody>
      </p:sp>
      <p:sp>
        <p:nvSpPr>
          <p:cNvPr id="4" name="Slide Number Placeholder 3"/>
          <p:cNvSpPr>
            <a:spLocks noGrp="1"/>
          </p:cNvSpPr>
          <p:nvPr>
            <p:ph type="sldNum" sz="quarter" idx="5"/>
          </p:nvPr>
        </p:nvSpPr>
        <p:spPr/>
        <p:txBody>
          <a:bodyPr/>
          <a:lstStyle/>
          <a:p>
            <a:fld id="{8C59A0CE-B7A0-0344-B310-A8CA52E015E9}" type="slidenum">
              <a:rPr lang="en-US" smtClean="0"/>
              <a:t>7</a:t>
            </a:fld>
            <a:endParaRPr lang="en-US"/>
          </a:p>
        </p:txBody>
      </p:sp>
    </p:spTree>
    <p:extLst>
      <p:ext uri="{BB962C8B-B14F-4D97-AF65-F5344CB8AC3E}">
        <p14:creationId xmlns:p14="http://schemas.microsoft.com/office/powerpoint/2010/main" val="6192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Following the focus groups, the Community Prosperity summit served as the final economic development specific event for </a:t>
            </a:r>
            <a:r>
              <a:rPr lang="en-US" dirty="0" err="1"/>
              <a:t>PlanKCK</a:t>
            </a:r>
            <a:r>
              <a:rPr lang="en-US" dirty="0"/>
              <a:t>.</a:t>
            </a:r>
            <a:endParaRPr dirty="0"/>
          </a:p>
        </p:txBody>
      </p:sp>
      <p:sp>
        <p:nvSpPr>
          <p:cNvPr id="87" name="Google Shape;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6789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 strong desire of the community is increasing economic development that benefits all community members, revitalizes our neighborhoods, and equitably distributes benefits. We reviewed results of the countywide market analysis, which will be finalized by the end of this month, and asked attendees to prioritize actions related to the strategic pillars.</a:t>
            </a:r>
            <a:endParaRPr dirty="0"/>
          </a:p>
        </p:txBody>
      </p:sp>
      <p:sp>
        <p:nvSpPr>
          <p:cNvPr id="87" name="Google Shape;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9000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E314445-B3A6-D145-93B7-701D2FA82944}" type="datetimeFigureOut">
              <a:rPr lang="en-US" smtClean="0"/>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DA2F4D-5EED-5942-B631-095C9AFC1F3C}" type="slidenum">
              <a:rPr lang="en-US" smtClean="0"/>
              <a:t>‹#›</a:t>
            </a:fld>
            <a:endParaRPr lang="en-US"/>
          </a:p>
        </p:txBody>
      </p:sp>
    </p:spTree>
    <p:extLst>
      <p:ext uri="{BB962C8B-B14F-4D97-AF65-F5344CB8AC3E}">
        <p14:creationId xmlns:p14="http://schemas.microsoft.com/office/powerpoint/2010/main" val="4233269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14445-B3A6-D145-93B7-701D2FA82944}" type="datetimeFigureOut">
              <a:rPr lang="en-US" smtClean="0"/>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DA2F4D-5EED-5942-B631-095C9AFC1F3C}" type="slidenum">
              <a:rPr lang="en-US" smtClean="0"/>
              <a:t>‹#›</a:t>
            </a:fld>
            <a:endParaRPr lang="en-US"/>
          </a:p>
        </p:txBody>
      </p:sp>
    </p:spTree>
    <p:extLst>
      <p:ext uri="{BB962C8B-B14F-4D97-AF65-F5344CB8AC3E}">
        <p14:creationId xmlns:p14="http://schemas.microsoft.com/office/powerpoint/2010/main" val="3440925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14445-B3A6-D145-93B7-701D2FA82944}" type="datetimeFigureOut">
              <a:rPr lang="en-US" smtClean="0"/>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DA2F4D-5EED-5942-B631-095C9AFC1F3C}" type="slidenum">
              <a:rPr lang="en-US" smtClean="0"/>
              <a:t>‹#›</a:t>
            </a:fld>
            <a:endParaRPr lang="en-US"/>
          </a:p>
        </p:txBody>
      </p:sp>
    </p:spTree>
    <p:extLst>
      <p:ext uri="{BB962C8B-B14F-4D97-AF65-F5344CB8AC3E}">
        <p14:creationId xmlns:p14="http://schemas.microsoft.com/office/powerpoint/2010/main" val="398099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14445-B3A6-D145-93B7-701D2FA82944}" type="datetimeFigureOut">
              <a:rPr lang="en-US" smtClean="0"/>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DA2F4D-5EED-5942-B631-095C9AFC1F3C}" type="slidenum">
              <a:rPr lang="en-US" smtClean="0"/>
              <a:t>‹#›</a:t>
            </a:fld>
            <a:endParaRPr lang="en-US"/>
          </a:p>
        </p:txBody>
      </p:sp>
    </p:spTree>
    <p:extLst>
      <p:ext uri="{BB962C8B-B14F-4D97-AF65-F5344CB8AC3E}">
        <p14:creationId xmlns:p14="http://schemas.microsoft.com/office/powerpoint/2010/main" val="3009331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314445-B3A6-D145-93B7-701D2FA82944}" type="datetimeFigureOut">
              <a:rPr lang="en-US" smtClean="0"/>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DA2F4D-5EED-5942-B631-095C9AFC1F3C}" type="slidenum">
              <a:rPr lang="en-US" smtClean="0"/>
              <a:t>‹#›</a:t>
            </a:fld>
            <a:endParaRPr lang="en-US"/>
          </a:p>
        </p:txBody>
      </p:sp>
    </p:spTree>
    <p:extLst>
      <p:ext uri="{BB962C8B-B14F-4D97-AF65-F5344CB8AC3E}">
        <p14:creationId xmlns:p14="http://schemas.microsoft.com/office/powerpoint/2010/main" val="2732926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314445-B3A6-D145-93B7-701D2FA82944}" type="datetimeFigureOut">
              <a:rPr lang="en-US" smtClean="0"/>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DA2F4D-5EED-5942-B631-095C9AFC1F3C}" type="slidenum">
              <a:rPr lang="en-US" smtClean="0"/>
              <a:t>‹#›</a:t>
            </a:fld>
            <a:endParaRPr lang="en-US"/>
          </a:p>
        </p:txBody>
      </p:sp>
    </p:spTree>
    <p:extLst>
      <p:ext uri="{BB962C8B-B14F-4D97-AF65-F5344CB8AC3E}">
        <p14:creationId xmlns:p14="http://schemas.microsoft.com/office/powerpoint/2010/main" val="3153353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314445-B3A6-D145-93B7-701D2FA82944}" type="datetimeFigureOut">
              <a:rPr lang="en-US" smtClean="0"/>
              <a:t>8/31/2023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DA2F4D-5EED-5942-B631-095C9AFC1F3C}" type="slidenum">
              <a:rPr lang="en-US" smtClean="0"/>
              <a:t>‹#›</a:t>
            </a:fld>
            <a:endParaRPr lang="en-US"/>
          </a:p>
        </p:txBody>
      </p:sp>
    </p:spTree>
    <p:extLst>
      <p:ext uri="{BB962C8B-B14F-4D97-AF65-F5344CB8AC3E}">
        <p14:creationId xmlns:p14="http://schemas.microsoft.com/office/powerpoint/2010/main" val="2494239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314445-B3A6-D145-93B7-701D2FA82944}" type="datetimeFigureOut">
              <a:rPr lang="en-US" smtClean="0"/>
              <a:t>8/31/2023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DA2F4D-5EED-5942-B631-095C9AFC1F3C}" type="slidenum">
              <a:rPr lang="en-US" smtClean="0"/>
              <a:t>‹#›</a:t>
            </a:fld>
            <a:endParaRPr lang="en-US"/>
          </a:p>
        </p:txBody>
      </p:sp>
    </p:spTree>
    <p:extLst>
      <p:ext uri="{BB962C8B-B14F-4D97-AF65-F5344CB8AC3E}">
        <p14:creationId xmlns:p14="http://schemas.microsoft.com/office/powerpoint/2010/main" val="2832883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14445-B3A6-D145-93B7-701D2FA82944}" type="datetimeFigureOut">
              <a:rPr lang="en-US" smtClean="0"/>
              <a:t>8/31/2023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DA2F4D-5EED-5942-B631-095C9AFC1F3C}" type="slidenum">
              <a:rPr lang="en-US" smtClean="0"/>
              <a:t>‹#›</a:t>
            </a:fld>
            <a:endParaRPr lang="en-US"/>
          </a:p>
        </p:txBody>
      </p:sp>
    </p:spTree>
    <p:extLst>
      <p:ext uri="{BB962C8B-B14F-4D97-AF65-F5344CB8AC3E}">
        <p14:creationId xmlns:p14="http://schemas.microsoft.com/office/powerpoint/2010/main" val="1985181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314445-B3A6-D145-93B7-701D2FA82944}" type="datetimeFigureOut">
              <a:rPr lang="en-US" smtClean="0"/>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DA2F4D-5EED-5942-B631-095C9AFC1F3C}" type="slidenum">
              <a:rPr lang="en-US" smtClean="0"/>
              <a:t>‹#›</a:t>
            </a:fld>
            <a:endParaRPr lang="en-US"/>
          </a:p>
        </p:txBody>
      </p:sp>
    </p:spTree>
    <p:extLst>
      <p:ext uri="{BB962C8B-B14F-4D97-AF65-F5344CB8AC3E}">
        <p14:creationId xmlns:p14="http://schemas.microsoft.com/office/powerpoint/2010/main" val="3519780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314445-B3A6-D145-93B7-701D2FA82944}" type="datetimeFigureOut">
              <a:rPr lang="en-US" smtClean="0"/>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DA2F4D-5EED-5942-B631-095C9AFC1F3C}" type="slidenum">
              <a:rPr lang="en-US" smtClean="0"/>
              <a:t>‹#›</a:t>
            </a:fld>
            <a:endParaRPr lang="en-US"/>
          </a:p>
        </p:txBody>
      </p:sp>
    </p:spTree>
    <p:extLst>
      <p:ext uri="{BB962C8B-B14F-4D97-AF65-F5344CB8AC3E}">
        <p14:creationId xmlns:p14="http://schemas.microsoft.com/office/powerpoint/2010/main" val="544223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314445-B3A6-D145-93B7-701D2FA82944}" type="datetimeFigureOut">
              <a:rPr lang="en-US" smtClean="0"/>
              <a:t>8/31/2023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DA2F4D-5EED-5942-B631-095C9AFC1F3C}" type="slidenum">
              <a:rPr lang="en-US" smtClean="0"/>
              <a:t>‹#›</a:t>
            </a:fld>
            <a:endParaRPr lang="en-US"/>
          </a:p>
        </p:txBody>
      </p:sp>
    </p:spTree>
    <p:extLst>
      <p:ext uri="{BB962C8B-B14F-4D97-AF65-F5344CB8AC3E}">
        <p14:creationId xmlns:p14="http://schemas.microsoft.com/office/powerpoint/2010/main" val="231042704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hyperlink" Target="http://www.wycokck.org/planKCK"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21F4D"/>
        </a:solidFill>
        <a:effectLst/>
      </p:bgPr>
    </p:bg>
    <p:spTree>
      <p:nvGrpSpPr>
        <p:cNvPr id="1" name="Shape 88"/>
        <p:cNvGrpSpPr/>
        <p:nvPr/>
      </p:nvGrpSpPr>
      <p:grpSpPr>
        <a:xfrm>
          <a:off x="0" y="0"/>
          <a:ext cx="0" cy="0"/>
          <a:chOff x="0" y="0"/>
          <a:chExt cx="0" cy="0"/>
        </a:xfrm>
      </p:grpSpPr>
      <p:sp>
        <p:nvSpPr>
          <p:cNvPr id="89" name="Google Shape;89;p1"/>
          <p:cNvSpPr txBox="1">
            <a:spLocks noGrp="1"/>
          </p:cNvSpPr>
          <p:nvPr>
            <p:ph type="ctrTitle"/>
          </p:nvPr>
        </p:nvSpPr>
        <p:spPr>
          <a:xfrm>
            <a:off x="-442531" y="1033361"/>
            <a:ext cx="6222753" cy="4700047"/>
          </a:xfrm>
          <a:prstGeom prst="rect">
            <a:avLst/>
          </a:prstGeom>
          <a:noFill/>
          <a:ln>
            <a:noFill/>
          </a:ln>
        </p:spPr>
        <p:txBody>
          <a:bodyPr spcFirstLastPara="1" wrap="square" lIns="91425" tIns="45700" rIns="91425" bIns="45700" anchor="b" anchorCtr="0">
            <a:noAutofit/>
          </a:bodyPr>
          <a:lstStyle/>
          <a:p>
            <a:pPr marL="0" lvl="0" indent="0" algn="r" rtl="0">
              <a:lnSpc>
                <a:spcPct val="90000"/>
              </a:lnSpc>
              <a:spcBef>
                <a:spcPts val="0"/>
              </a:spcBef>
              <a:spcAft>
                <a:spcPts val="0"/>
              </a:spcAft>
              <a:buClr>
                <a:schemeClr val="lt1"/>
              </a:buClr>
              <a:buSzPts val="4400"/>
              <a:buFont typeface="Montserrat"/>
              <a:buNone/>
            </a:pPr>
            <a:r>
              <a:rPr lang="en-US" sz="4400" b="1" dirty="0">
                <a:solidFill>
                  <a:schemeClr val="lt1"/>
                </a:solidFill>
                <a:latin typeface="Montserrat"/>
                <a:ea typeface="Montserrat"/>
                <a:cs typeface="Montserrat"/>
                <a:sym typeface="Montserrat"/>
              </a:rPr>
              <a:t>Economic Development Strategic Plan Process Update </a:t>
            </a:r>
            <a:br>
              <a:rPr lang="en-US" sz="4400" b="1" dirty="0">
                <a:solidFill>
                  <a:schemeClr val="lt1"/>
                </a:solidFill>
                <a:latin typeface="Montserrat"/>
                <a:ea typeface="Montserrat"/>
                <a:cs typeface="Montserrat"/>
                <a:sym typeface="Montserrat"/>
              </a:rPr>
            </a:br>
            <a:br>
              <a:rPr lang="en-US" sz="4400" b="1" dirty="0">
                <a:solidFill>
                  <a:schemeClr val="lt1"/>
                </a:solidFill>
                <a:latin typeface="Montserrat"/>
                <a:ea typeface="Montserrat"/>
                <a:cs typeface="Montserrat"/>
                <a:sym typeface="Montserrat"/>
              </a:rPr>
            </a:br>
            <a:br>
              <a:rPr lang="en-US" sz="4400" b="1" dirty="0">
                <a:solidFill>
                  <a:schemeClr val="lt1"/>
                </a:solidFill>
                <a:latin typeface="Montserrat"/>
                <a:ea typeface="Montserrat"/>
                <a:cs typeface="Montserrat"/>
                <a:sym typeface="Montserrat"/>
              </a:rPr>
            </a:br>
            <a:r>
              <a:rPr lang="en-US" sz="2000" b="1" dirty="0">
                <a:solidFill>
                  <a:schemeClr val="lt1"/>
                </a:solidFill>
                <a:latin typeface="Montserrat"/>
                <a:ea typeface="Montserrat"/>
                <a:cs typeface="Montserrat"/>
                <a:sym typeface="Montserrat"/>
              </a:rPr>
              <a:t> </a:t>
            </a:r>
            <a:br>
              <a:rPr lang="en-US" sz="2000" b="1" dirty="0">
                <a:solidFill>
                  <a:schemeClr val="lt1"/>
                </a:solidFill>
                <a:latin typeface="Montserrat"/>
                <a:ea typeface="Montserrat"/>
                <a:cs typeface="Montserrat"/>
                <a:sym typeface="Montserrat"/>
              </a:rPr>
            </a:br>
            <a:r>
              <a:rPr lang="en-US" sz="2000" b="1" dirty="0">
                <a:solidFill>
                  <a:schemeClr val="lt1"/>
                </a:solidFill>
                <a:latin typeface="Montserrat"/>
                <a:ea typeface="Montserrat"/>
                <a:cs typeface="Montserrat"/>
                <a:sym typeface="Montserrat"/>
              </a:rPr>
              <a:t>Aug 31, 2023</a:t>
            </a:r>
            <a:br>
              <a:rPr lang="en-US" sz="3200" b="1" dirty="0">
                <a:solidFill>
                  <a:schemeClr val="lt1"/>
                </a:solidFill>
                <a:latin typeface="Montserrat"/>
                <a:ea typeface="Montserrat"/>
                <a:cs typeface="Montserrat"/>
                <a:sym typeface="Montserrat"/>
              </a:rPr>
            </a:br>
            <a:r>
              <a:rPr lang="en-US" sz="2000" b="1" dirty="0">
                <a:solidFill>
                  <a:schemeClr val="lt1"/>
                </a:solidFill>
                <a:latin typeface="Montserrat"/>
                <a:ea typeface="Montserrat"/>
                <a:cs typeface="Montserrat"/>
                <a:sym typeface="Montserrat"/>
              </a:rPr>
              <a:t>Alyssa Marcy – Planning + Urban Design</a:t>
            </a:r>
            <a:endParaRPr sz="3200" dirty="0">
              <a:solidFill>
                <a:schemeClr val="lt1"/>
              </a:solidFill>
              <a:latin typeface="Montserrat"/>
              <a:ea typeface="Montserrat"/>
              <a:cs typeface="Montserrat"/>
              <a:sym typeface="Montserrat"/>
            </a:endParaRPr>
          </a:p>
        </p:txBody>
      </p:sp>
      <p:pic>
        <p:nvPicPr>
          <p:cNvPr id="90" name="Google Shape;90;p1" descr="Background pattern&#10;&#10;Description automatically generated"/>
          <p:cNvPicPr preferRelativeResize="0"/>
          <p:nvPr/>
        </p:nvPicPr>
        <p:blipFill rotWithShape="1">
          <a:blip r:embed="rId3">
            <a:alphaModFix/>
          </a:blip>
          <a:srcRect/>
          <a:stretch/>
        </p:blipFill>
        <p:spPr>
          <a:xfrm>
            <a:off x="6264813" y="1033361"/>
            <a:ext cx="5174178" cy="5147211"/>
          </a:xfrm>
          <a:prstGeom prst="rect">
            <a:avLst/>
          </a:prstGeom>
          <a:noFill/>
          <a:ln>
            <a:noFill/>
          </a:ln>
        </p:spPr>
      </p:pic>
      <p:pic>
        <p:nvPicPr>
          <p:cNvPr id="91" name="Google Shape;91;p1" descr="A picture containing logo&#10;&#10;Description automatically generated"/>
          <p:cNvPicPr preferRelativeResize="0"/>
          <p:nvPr/>
        </p:nvPicPr>
        <p:blipFill rotWithShape="1">
          <a:blip r:embed="rId4">
            <a:alphaModFix/>
          </a:blip>
          <a:srcRect t="56411"/>
          <a:stretch/>
        </p:blipFill>
        <p:spPr>
          <a:xfrm>
            <a:off x="8602608" y="1950703"/>
            <a:ext cx="3210340" cy="246843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21F4D"/>
        </a:solidFill>
        <a:effectLst/>
      </p:bgPr>
    </p:bg>
    <p:spTree>
      <p:nvGrpSpPr>
        <p:cNvPr id="1" name="Shape 88"/>
        <p:cNvGrpSpPr/>
        <p:nvPr/>
      </p:nvGrpSpPr>
      <p:grpSpPr>
        <a:xfrm>
          <a:off x="0" y="0"/>
          <a:ext cx="0" cy="0"/>
          <a:chOff x="0" y="0"/>
          <a:chExt cx="0" cy="0"/>
        </a:xfrm>
      </p:grpSpPr>
      <p:sp>
        <p:nvSpPr>
          <p:cNvPr id="89" name="Google Shape;89;p1"/>
          <p:cNvSpPr txBox="1">
            <a:spLocks noGrp="1"/>
          </p:cNvSpPr>
          <p:nvPr>
            <p:ph type="ctrTitle"/>
          </p:nvPr>
        </p:nvSpPr>
        <p:spPr>
          <a:xfrm>
            <a:off x="-489895" y="-600948"/>
            <a:ext cx="9896086" cy="2873789"/>
          </a:xfrm>
          <a:prstGeom prst="rect">
            <a:avLst/>
          </a:prstGeom>
          <a:noFill/>
          <a:ln>
            <a:noFill/>
          </a:ln>
        </p:spPr>
        <p:txBody>
          <a:bodyPr spcFirstLastPara="1" wrap="square" lIns="91425" tIns="45700" rIns="91425" bIns="45700" anchor="b" anchorCtr="0">
            <a:noAutofit/>
          </a:bodyPr>
          <a:lstStyle/>
          <a:p>
            <a:pPr marL="0" lvl="0" indent="0" algn="r" rtl="0">
              <a:lnSpc>
                <a:spcPct val="90000"/>
              </a:lnSpc>
              <a:spcBef>
                <a:spcPts val="0"/>
              </a:spcBef>
              <a:spcAft>
                <a:spcPts val="0"/>
              </a:spcAft>
              <a:buClr>
                <a:schemeClr val="lt1"/>
              </a:buClr>
              <a:buSzPts val="4400"/>
              <a:buFont typeface="Montserrat"/>
              <a:buNone/>
            </a:pPr>
            <a:r>
              <a:rPr lang="en-US" sz="4000" b="1" dirty="0">
                <a:solidFill>
                  <a:schemeClr val="lt1"/>
                </a:solidFill>
                <a:latin typeface="Montserrat"/>
                <a:ea typeface="Montserrat"/>
                <a:cs typeface="Montserrat"/>
                <a:sym typeface="Montserrat"/>
              </a:rPr>
              <a:t>Community Prosperity Roundtable</a:t>
            </a:r>
            <a:br>
              <a:rPr lang="en-US" sz="4400" b="1" dirty="0">
                <a:solidFill>
                  <a:schemeClr val="lt1"/>
                </a:solidFill>
                <a:latin typeface="Montserrat"/>
                <a:ea typeface="Montserrat"/>
                <a:cs typeface="Montserrat"/>
                <a:sym typeface="Montserrat"/>
              </a:rPr>
            </a:br>
            <a:br>
              <a:rPr lang="en-US" sz="4400" b="1" dirty="0">
                <a:solidFill>
                  <a:schemeClr val="lt1"/>
                </a:solidFill>
                <a:latin typeface="Montserrat"/>
                <a:ea typeface="Montserrat"/>
                <a:cs typeface="Montserrat"/>
                <a:sym typeface="Montserrat"/>
              </a:rPr>
            </a:br>
            <a:endParaRPr sz="4800" dirty="0">
              <a:solidFill>
                <a:schemeClr val="lt1"/>
              </a:solidFill>
              <a:latin typeface="Montserrat"/>
              <a:ea typeface="Montserrat"/>
              <a:cs typeface="Montserrat"/>
              <a:sym typeface="Montserrat"/>
            </a:endParaRPr>
          </a:p>
        </p:txBody>
      </p:sp>
      <p:sp>
        <p:nvSpPr>
          <p:cNvPr id="2" name="Google Shape;89;p1">
            <a:extLst>
              <a:ext uri="{FF2B5EF4-FFF2-40B4-BE49-F238E27FC236}">
                <a16:creationId xmlns:a16="http://schemas.microsoft.com/office/drawing/2014/main" id="{1B371186-5480-79DD-8F9D-E4ACB5F73A8E}"/>
              </a:ext>
            </a:extLst>
          </p:cNvPr>
          <p:cNvSpPr txBox="1">
            <a:spLocks/>
          </p:cNvSpPr>
          <p:nvPr/>
        </p:nvSpPr>
        <p:spPr>
          <a:xfrm>
            <a:off x="351861" y="1182757"/>
            <a:ext cx="8212574" cy="4552122"/>
          </a:xfrm>
          <a:prstGeom prst="rect">
            <a:avLst/>
          </a:prstGeom>
          <a:noFill/>
          <a:ln>
            <a:noFill/>
          </a:ln>
        </p:spPr>
        <p:txBody>
          <a:bodyPr spcFirstLastPara="1" vert="horz" wrap="square" lIns="91425" tIns="45700" rIns="91425" bIns="457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71450" indent="-171450" algn="l">
              <a:spcBef>
                <a:spcPts val="0"/>
              </a:spcBef>
              <a:buClr>
                <a:schemeClr val="lt1"/>
              </a:buClr>
              <a:buSzPts val="4400"/>
              <a:buFont typeface="Arial" panose="020B0604020202020204" pitchFamily="34" charset="0"/>
              <a:buChar char="•"/>
            </a:pPr>
            <a:endParaRPr lang="en-US" sz="1000" b="1" dirty="0">
              <a:solidFill>
                <a:schemeClr val="lt1"/>
              </a:solidFill>
              <a:latin typeface="Montserrat"/>
              <a:ea typeface="Montserrat"/>
              <a:cs typeface="Montserrat"/>
              <a:sym typeface="Montserrat"/>
            </a:endParaRPr>
          </a:p>
          <a:p>
            <a:pPr marL="342900" indent="-342900" algn="l">
              <a:lnSpc>
                <a:spcPct val="100000"/>
              </a:lnSpc>
              <a:spcBef>
                <a:spcPts val="600"/>
              </a:spcBef>
              <a:buClr>
                <a:schemeClr val="lt1"/>
              </a:buClr>
              <a:buSzPts val="4400"/>
              <a:buFont typeface="Arial" panose="020B0604020202020204" pitchFamily="34" charset="0"/>
              <a:buChar char="•"/>
            </a:pPr>
            <a:r>
              <a:rPr lang="en-US" sz="2000" b="1" dirty="0">
                <a:solidFill>
                  <a:schemeClr val="lt1"/>
                </a:solidFill>
                <a:latin typeface="Montserrat"/>
                <a:ea typeface="Montserrat"/>
                <a:cs typeface="Montserrat"/>
                <a:sym typeface="Montserrat"/>
              </a:rPr>
              <a:t>Strong support for small business development and entrepreneurship </a:t>
            </a:r>
          </a:p>
          <a:p>
            <a:pPr marL="342900" indent="-342900" algn="l">
              <a:lnSpc>
                <a:spcPct val="100000"/>
              </a:lnSpc>
              <a:spcBef>
                <a:spcPts val="600"/>
              </a:spcBef>
              <a:buClr>
                <a:schemeClr val="lt1"/>
              </a:buClr>
              <a:buSzPts val="4400"/>
              <a:buFont typeface="Arial" panose="020B0604020202020204" pitchFamily="34" charset="0"/>
              <a:buChar char="•"/>
            </a:pPr>
            <a:r>
              <a:rPr lang="en-US" sz="2000" b="1" dirty="0">
                <a:solidFill>
                  <a:schemeClr val="lt1"/>
                </a:solidFill>
                <a:latin typeface="Montserrat"/>
                <a:ea typeface="Montserrat"/>
                <a:cs typeface="Montserrat"/>
                <a:sym typeface="Montserrat"/>
              </a:rPr>
              <a:t>Desire to better connect Legends/Village West with urban core</a:t>
            </a:r>
          </a:p>
          <a:p>
            <a:pPr marL="342900" indent="-342900" algn="l">
              <a:lnSpc>
                <a:spcPct val="100000"/>
              </a:lnSpc>
              <a:spcBef>
                <a:spcPts val="600"/>
              </a:spcBef>
              <a:buClr>
                <a:schemeClr val="lt1"/>
              </a:buClr>
              <a:buSzPts val="4400"/>
              <a:buFont typeface="Arial" panose="020B0604020202020204" pitchFamily="34" charset="0"/>
              <a:buChar char="•"/>
            </a:pPr>
            <a:r>
              <a:rPr lang="en-US" sz="2000" b="1" dirty="0">
                <a:solidFill>
                  <a:schemeClr val="lt1"/>
                </a:solidFill>
                <a:latin typeface="Montserrat"/>
                <a:ea typeface="Montserrat"/>
                <a:cs typeface="Montserrat"/>
                <a:sym typeface="Montserrat"/>
              </a:rPr>
              <a:t>Downtown KCK and Main Street are seen as key to regeneration of community and economy</a:t>
            </a:r>
          </a:p>
          <a:p>
            <a:pPr marL="342900" indent="-342900" algn="l">
              <a:lnSpc>
                <a:spcPct val="100000"/>
              </a:lnSpc>
              <a:spcBef>
                <a:spcPts val="600"/>
              </a:spcBef>
              <a:buClr>
                <a:schemeClr val="lt1"/>
              </a:buClr>
              <a:buSzPts val="4400"/>
              <a:buFont typeface="Arial" panose="020B0604020202020204" pitchFamily="34" charset="0"/>
              <a:buChar char="•"/>
            </a:pPr>
            <a:r>
              <a:rPr lang="en-US" sz="2000" b="1" dirty="0">
                <a:solidFill>
                  <a:schemeClr val="lt1"/>
                </a:solidFill>
                <a:latin typeface="Montserrat"/>
                <a:ea typeface="Montserrat"/>
                <a:cs typeface="Montserrat"/>
                <a:sym typeface="Montserrat"/>
              </a:rPr>
              <a:t>Interest in fostering a ‘River City’ approach including affordable housing</a:t>
            </a:r>
          </a:p>
          <a:p>
            <a:pPr marL="342900" indent="-342900" algn="l">
              <a:lnSpc>
                <a:spcPct val="100000"/>
              </a:lnSpc>
              <a:spcBef>
                <a:spcPts val="600"/>
              </a:spcBef>
              <a:buClr>
                <a:schemeClr val="lt1"/>
              </a:buClr>
              <a:buSzPts val="4400"/>
              <a:buFont typeface="Arial" panose="020B0604020202020204" pitchFamily="34" charset="0"/>
              <a:buChar char="•"/>
            </a:pPr>
            <a:r>
              <a:rPr lang="en-US" sz="2000" b="1" dirty="0">
                <a:solidFill>
                  <a:schemeClr val="lt1"/>
                </a:solidFill>
                <a:latin typeface="Montserrat"/>
                <a:ea typeface="Montserrat"/>
                <a:cs typeface="Montserrat"/>
                <a:sym typeface="Montserrat"/>
              </a:rPr>
              <a:t>High interest in historic preservation, specifically Quindaro Townsite and its cultural importance and economic potential </a:t>
            </a:r>
          </a:p>
          <a:p>
            <a:pPr algn="l">
              <a:spcBef>
                <a:spcPts val="0"/>
              </a:spcBef>
              <a:buClr>
                <a:schemeClr val="lt1"/>
              </a:buClr>
              <a:buSzPts val="4400"/>
              <a:buFont typeface="Montserrat"/>
              <a:buNone/>
            </a:pPr>
            <a:endParaRPr lang="en-US" sz="4800" b="1" dirty="0">
              <a:solidFill>
                <a:schemeClr val="lt1"/>
              </a:solidFill>
              <a:latin typeface="Montserrat"/>
              <a:ea typeface="Montserrat"/>
              <a:cs typeface="Montserrat"/>
              <a:sym typeface="Montserrat"/>
            </a:endParaRPr>
          </a:p>
        </p:txBody>
      </p:sp>
      <p:pic>
        <p:nvPicPr>
          <p:cNvPr id="4" name="Picture 3" descr="A white paper with different colored circles&#10;&#10;Description automatically generated">
            <a:extLst>
              <a:ext uri="{FF2B5EF4-FFF2-40B4-BE49-F238E27FC236}">
                <a16:creationId xmlns:a16="http://schemas.microsoft.com/office/drawing/2014/main" id="{D533D7F2-5BC7-8474-E856-22F229E04915}"/>
              </a:ext>
            </a:extLst>
          </p:cNvPr>
          <p:cNvPicPr>
            <a:picLocks noChangeAspect="1"/>
          </p:cNvPicPr>
          <p:nvPr/>
        </p:nvPicPr>
        <p:blipFill rotWithShape="1">
          <a:blip r:embed="rId3"/>
          <a:srcRect l="12446" t="16377" r="20068" b="26745"/>
          <a:stretch/>
        </p:blipFill>
        <p:spPr>
          <a:xfrm>
            <a:off x="9405770" y="96819"/>
            <a:ext cx="2603350" cy="39007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A paper with different colored spots on it&#10;&#10;Description automatically generated">
            <a:extLst>
              <a:ext uri="{FF2B5EF4-FFF2-40B4-BE49-F238E27FC236}">
                <a16:creationId xmlns:a16="http://schemas.microsoft.com/office/drawing/2014/main" id="{7BC70C5F-EF9F-621F-A7D5-48B2FD467940}"/>
              </a:ext>
            </a:extLst>
          </p:cNvPr>
          <p:cNvPicPr>
            <a:picLocks noChangeAspect="1"/>
          </p:cNvPicPr>
          <p:nvPr/>
        </p:nvPicPr>
        <p:blipFill rotWithShape="1">
          <a:blip r:embed="rId4"/>
          <a:srcRect l="20254" t="27137" r="22299" b="27192"/>
          <a:stretch/>
        </p:blipFill>
        <p:spPr>
          <a:xfrm>
            <a:off x="8025836" y="2957299"/>
            <a:ext cx="2759868" cy="39007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4390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21F4D"/>
        </a:solidFill>
        <a:effectLst/>
      </p:bgPr>
    </p:bg>
    <p:spTree>
      <p:nvGrpSpPr>
        <p:cNvPr id="1" name="Shape 171"/>
        <p:cNvGrpSpPr/>
        <p:nvPr/>
      </p:nvGrpSpPr>
      <p:grpSpPr>
        <a:xfrm>
          <a:off x="0" y="0"/>
          <a:ext cx="0" cy="0"/>
          <a:chOff x="0" y="0"/>
          <a:chExt cx="0" cy="0"/>
        </a:xfrm>
      </p:grpSpPr>
      <p:pic>
        <p:nvPicPr>
          <p:cNvPr id="3" name="Google Shape;91;p1" descr="A picture containing logo&#10;&#10;Description automatically generated">
            <a:extLst>
              <a:ext uri="{FF2B5EF4-FFF2-40B4-BE49-F238E27FC236}">
                <a16:creationId xmlns:a16="http://schemas.microsoft.com/office/drawing/2014/main" id="{8ADDC095-781C-62D3-8CD8-0F619CA9B3DD}"/>
              </a:ext>
            </a:extLst>
          </p:cNvPr>
          <p:cNvPicPr preferRelativeResize="0"/>
          <p:nvPr/>
        </p:nvPicPr>
        <p:blipFill rotWithShape="1">
          <a:blip r:embed="rId3">
            <a:alphaModFix/>
          </a:blip>
          <a:srcRect t="56411"/>
          <a:stretch/>
        </p:blipFill>
        <p:spPr>
          <a:xfrm>
            <a:off x="443915" y="402131"/>
            <a:ext cx="3210340" cy="2468436"/>
          </a:xfrm>
          <a:prstGeom prst="rect">
            <a:avLst/>
          </a:prstGeom>
          <a:noFill/>
          <a:ln>
            <a:noFill/>
          </a:ln>
        </p:spPr>
      </p:pic>
      <p:pic>
        <p:nvPicPr>
          <p:cNvPr id="7" name="Picture 6">
            <a:extLst>
              <a:ext uri="{FF2B5EF4-FFF2-40B4-BE49-F238E27FC236}">
                <a16:creationId xmlns:a16="http://schemas.microsoft.com/office/drawing/2014/main" id="{6B7FC902-9556-4A4C-61FD-5BE828196769}"/>
              </a:ext>
            </a:extLst>
          </p:cNvPr>
          <p:cNvPicPr>
            <a:picLocks noChangeAspect="1"/>
          </p:cNvPicPr>
          <p:nvPr/>
        </p:nvPicPr>
        <p:blipFill>
          <a:blip r:embed="rId4"/>
          <a:stretch>
            <a:fillRect/>
          </a:stretch>
        </p:blipFill>
        <p:spPr>
          <a:xfrm>
            <a:off x="3924041" y="866417"/>
            <a:ext cx="8002117" cy="5125165"/>
          </a:xfrm>
          <a:prstGeom prst="rect">
            <a:avLst/>
          </a:prstGeom>
        </p:spPr>
      </p:pic>
      <p:pic>
        <p:nvPicPr>
          <p:cNvPr id="8" name="Google Shape;90;p1" descr="Background pattern&#10;&#10;Description automatically generated">
            <a:extLst>
              <a:ext uri="{FF2B5EF4-FFF2-40B4-BE49-F238E27FC236}">
                <a16:creationId xmlns:a16="http://schemas.microsoft.com/office/drawing/2014/main" id="{476A23E8-81B0-958D-9239-7DF399148966}"/>
              </a:ext>
            </a:extLst>
          </p:cNvPr>
          <p:cNvPicPr preferRelativeResize="0"/>
          <p:nvPr/>
        </p:nvPicPr>
        <p:blipFill rotWithShape="1">
          <a:blip r:embed="rId5">
            <a:alphaModFix/>
          </a:blip>
          <a:srcRect/>
          <a:stretch/>
        </p:blipFill>
        <p:spPr>
          <a:xfrm>
            <a:off x="454031" y="2870567"/>
            <a:ext cx="2942312" cy="3268976"/>
          </a:xfrm>
          <a:prstGeom prst="rect">
            <a:avLst/>
          </a:prstGeom>
          <a:noFill/>
          <a:ln>
            <a:noFill/>
          </a:ln>
        </p:spPr>
      </p:pic>
    </p:spTree>
    <p:extLst>
      <p:ext uri="{BB962C8B-B14F-4D97-AF65-F5344CB8AC3E}">
        <p14:creationId xmlns:p14="http://schemas.microsoft.com/office/powerpoint/2010/main" val="4523103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21F4D"/>
        </a:solidFill>
        <a:effectLst/>
      </p:bgPr>
    </p:bg>
    <p:spTree>
      <p:nvGrpSpPr>
        <p:cNvPr id="1" name="Shape 171"/>
        <p:cNvGrpSpPr/>
        <p:nvPr/>
      </p:nvGrpSpPr>
      <p:grpSpPr>
        <a:xfrm>
          <a:off x="0" y="0"/>
          <a:ext cx="0" cy="0"/>
          <a:chOff x="0" y="0"/>
          <a:chExt cx="0" cy="0"/>
        </a:xfrm>
      </p:grpSpPr>
      <p:sp>
        <p:nvSpPr>
          <p:cNvPr id="172" name="Google Shape;172;p7"/>
          <p:cNvSpPr txBox="1">
            <a:spLocks noGrp="1"/>
          </p:cNvSpPr>
          <p:nvPr>
            <p:ph type="title"/>
          </p:nvPr>
        </p:nvSpPr>
        <p:spPr>
          <a:xfrm>
            <a:off x="837725" y="2568350"/>
            <a:ext cx="4908600" cy="2725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Arial"/>
              <a:buNone/>
            </a:pPr>
            <a:r>
              <a:rPr lang="en-US" sz="4800" b="1" dirty="0">
                <a:solidFill>
                  <a:schemeClr val="lt1"/>
                </a:solidFill>
                <a:latin typeface="Montserrat"/>
                <a:ea typeface="Montserrat"/>
                <a:cs typeface="Montserrat"/>
                <a:sym typeface="Montserrat"/>
              </a:rPr>
              <a:t>Feedback?</a:t>
            </a:r>
            <a:endParaRPr sz="4800" b="1" dirty="0">
              <a:solidFill>
                <a:schemeClr val="lt1"/>
              </a:solidFill>
              <a:latin typeface="Montserrat"/>
              <a:ea typeface="Montserrat"/>
              <a:cs typeface="Montserrat"/>
              <a:sym typeface="Montserrat"/>
            </a:endParaRPr>
          </a:p>
          <a:p>
            <a:pPr marL="0" lvl="0" indent="0" algn="l" rtl="0">
              <a:lnSpc>
                <a:spcPct val="90000"/>
              </a:lnSpc>
              <a:spcBef>
                <a:spcPts val="0"/>
              </a:spcBef>
              <a:spcAft>
                <a:spcPts val="0"/>
              </a:spcAft>
              <a:buClr>
                <a:schemeClr val="lt1"/>
              </a:buClr>
              <a:buSzPts val="4400"/>
              <a:buFont typeface="Arial"/>
              <a:buNone/>
            </a:pPr>
            <a:endParaRPr sz="2400" b="1" dirty="0">
              <a:solidFill>
                <a:schemeClr val="lt1"/>
              </a:solidFill>
              <a:latin typeface="Montserrat"/>
              <a:ea typeface="Montserrat"/>
              <a:cs typeface="Montserrat"/>
              <a:sym typeface="Montserrat"/>
            </a:endParaRPr>
          </a:p>
          <a:p>
            <a:pPr marL="0" marR="0" lvl="0" indent="0" rtl="0">
              <a:lnSpc>
                <a:spcPct val="90000"/>
              </a:lnSpc>
              <a:spcBef>
                <a:spcPts val="0"/>
              </a:spcBef>
              <a:spcAft>
                <a:spcPts val="0"/>
              </a:spcAft>
              <a:buClr>
                <a:schemeClr val="lt1"/>
              </a:buClr>
              <a:buSzPts val="1200"/>
              <a:buFont typeface="Montserrat"/>
              <a:buNone/>
            </a:pPr>
            <a:r>
              <a:rPr lang="en-US" sz="2400" b="0" i="0" u="none" strike="noStrike" cap="none" dirty="0">
                <a:solidFill>
                  <a:schemeClr val="lt1"/>
                </a:solidFill>
                <a:latin typeface="Montserrat"/>
                <a:ea typeface="Montserrat"/>
                <a:cs typeface="Montserrat"/>
                <a:sym typeface="Montserrat"/>
              </a:rPr>
              <a:t>Alyssa Marcy</a:t>
            </a:r>
            <a:br>
              <a:rPr lang="en-US" sz="900" dirty="0"/>
            </a:br>
            <a:r>
              <a:rPr lang="en-US" sz="2400" b="0" i="0" u="none" strike="noStrike" cap="none" dirty="0">
                <a:solidFill>
                  <a:schemeClr val="lt1"/>
                </a:solidFill>
                <a:latin typeface="Montserrat"/>
                <a:ea typeface="Montserrat"/>
                <a:cs typeface="Montserrat"/>
                <a:sym typeface="Montserrat"/>
              </a:rPr>
              <a:t>Long Range Planning</a:t>
            </a:r>
            <a:br>
              <a:rPr lang="en-US" sz="900" dirty="0"/>
            </a:br>
            <a:r>
              <a:rPr lang="en-US" sz="2400" b="0" i="0" u="none" strike="noStrike" cap="none" dirty="0">
                <a:solidFill>
                  <a:schemeClr val="lt1"/>
                </a:solidFill>
                <a:latin typeface="Montserrat"/>
                <a:ea typeface="Montserrat"/>
                <a:cs typeface="Montserrat"/>
                <a:sym typeface="Montserrat"/>
              </a:rPr>
              <a:t>UG Planning + Urban Design amarcy@wycokck.org</a:t>
            </a:r>
            <a:br>
              <a:rPr lang="en-US" sz="900" dirty="0"/>
            </a:br>
            <a:endParaRPr sz="2400" b="1" dirty="0">
              <a:solidFill>
                <a:schemeClr val="bg1"/>
              </a:solidFill>
              <a:latin typeface="Montserrat"/>
              <a:ea typeface="Montserrat"/>
              <a:cs typeface="Montserrat"/>
              <a:sym typeface="Montserrat"/>
            </a:endParaRPr>
          </a:p>
          <a:p>
            <a:pPr marL="0" lvl="0" indent="0" algn="l" rtl="0">
              <a:lnSpc>
                <a:spcPct val="90000"/>
              </a:lnSpc>
              <a:spcBef>
                <a:spcPts val="0"/>
              </a:spcBef>
              <a:spcAft>
                <a:spcPts val="0"/>
              </a:spcAft>
              <a:buClr>
                <a:schemeClr val="lt1"/>
              </a:buClr>
              <a:buSzPts val="4400"/>
              <a:buFont typeface="Arial"/>
              <a:buNone/>
            </a:pPr>
            <a:r>
              <a:rPr lang="en-US" sz="2400" b="1" dirty="0">
                <a:solidFill>
                  <a:srgbClr val="FFC000"/>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wycokck.org/</a:t>
            </a:r>
            <a:r>
              <a:rPr lang="en-US" sz="2400" b="1" dirty="0" err="1">
                <a:solidFill>
                  <a:srgbClr val="FFC000"/>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planKCK</a:t>
            </a:r>
            <a:r>
              <a:rPr lang="en-US" sz="2400" b="1" dirty="0">
                <a:solidFill>
                  <a:srgbClr val="FFC000"/>
                </a:solidFill>
                <a:latin typeface="Montserrat"/>
                <a:ea typeface="Montserrat"/>
                <a:cs typeface="Montserrat"/>
                <a:sym typeface="Montserrat"/>
              </a:rPr>
              <a:t>  </a:t>
            </a:r>
            <a:endParaRPr sz="2400" b="1" dirty="0">
              <a:solidFill>
                <a:srgbClr val="FFC000"/>
              </a:solidFill>
              <a:latin typeface="Montserrat"/>
              <a:ea typeface="Montserrat"/>
              <a:cs typeface="Montserrat"/>
              <a:sym typeface="Montserrat"/>
            </a:endParaRPr>
          </a:p>
        </p:txBody>
      </p:sp>
      <p:pic>
        <p:nvPicPr>
          <p:cNvPr id="2" name="Google Shape;90;p1" descr="Background pattern&#10;&#10;Description automatically generated">
            <a:extLst>
              <a:ext uri="{FF2B5EF4-FFF2-40B4-BE49-F238E27FC236}">
                <a16:creationId xmlns:a16="http://schemas.microsoft.com/office/drawing/2014/main" id="{C902556C-9240-60B4-90E0-EBA73D23A298}"/>
              </a:ext>
            </a:extLst>
          </p:cNvPr>
          <p:cNvPicPr preferRelativeResize="0"/>
          <p:nvPr/>
        </p:nvPicPr>
        <p:blipFill rotWithShape="1">
          <a:blip r:embed="rId4">
            <a:alphaModFix/>
          </a:blip>
          <a:srcRect/>
          <a:stretch/>
        </p:blipFill>
        <p:spPr>
          <a:xfrm>
            <a:off x="6264813" y="1033361"/>
            <a:ext cx="5174178" cy="5147211"/>
          </a:xfrm>
          <a:prstGeom prst="rect">
            <a:avLst/>
          </a:prstGeom>
          <a:noFill/>
          <a:ln>
            <a:noFill/>
          </a:ln>
        </p:spPr>
      </p:pic>
      <p:pic>
        <p:nvPicPr>
          <p:cNvPr id="3" name="Google Shape;91;p1" descr="A picture containing logo&#10;&#10;Description automatically generated">
            <a:extLst>
              <a:ext uri="{FF2B5EF4-FFF2-40B4-BE49-F238E27FC236}">
                <a16:creationId xmlns:a16="http://schemas.microsoft.com/office/drawing/2014/main" id="{8ADDC095-781C-62D3-8CD8-0F619CA9B3DD}"/>
              </a:ext>
            </a:extLst>
          </p:cNvPr>
          <p:cNvPicPr preferRelativeResize="0"/>
          <p:nvPr/>
        </p:nvPicPr>
        <p:blipFill rotWithShape="1">
          <a:blip r:embed="rId5">
            <a:alphaModFix/>
          </a:blip>
          <a:srcRect t="56411"/>
          <a:stretch/>
        </p:blipFill>
        <p:spPr>
          <a:xfrm>
            <a:off x="8602608" y="1950703"/>
            <a:ext cx="3210340" cy="246843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21F4D"/>
        </a:solidFill>
        <a:effectLst/>
      </p:bgPr>
    </p:bg>
    <p:spTree>
      <p:nvGrpSpPr>
        <p:cNvPr id="1" name="Shape 88"/>
        <p:cNvGrpSpPr/>
        <p:nvPr/>
      </p:nvGrpSpPr>
      <p:grpSpPr>
        <a:xfrm>
          <a:off x="0" y="0"/>
          <a:ext cx="0" cy="0"/>
          <a:chOff x="0" y="0"/>
          <a:chExt cx="0" cy="0"/>
        </a:xfrm>
      </p:grpSpPr>
      <p:sp>
        <p:nvSpPr>
          <p:cNvPr id="89" name="Google Shape;89;p1"/>
          <p:cNvSpPr txBox="1">
            <a:spLocks noGrp="1"/>
          </p:cNvSpPr>
          <p:nvPr>
            <p:ph type="ctrTitle"/>
          </p:nvPr>
        </p:nvSpPr>
        <p:spPr>
          <a:xfrm>
            <a:off x="90153" y="479685"/>
            <a:ext cx="6511654" cy="5875506"/>
          </a:xfrm>
          <a:prstGeom prst="rect">
            <a:avLst/>
          </a:prstGeom>
          <a:noFill/>
          <a:ln>
            <a:noFill/>
          </a:ln>
        </p:spPr>
        <p:txBody>
          <a:bodyPr spcFirstLastPara="1" wrap="square" lIns="91425" tIns="45700" rIns="91425" bIns="45700" anchor="b" anchorCtr="0">
            <a:noAutofit/>
          </a:bodyPr>
          <a:lstStyle/>
          <a:p>
            <a:pPr marL="0" lvl="0" indent="0" algn="r" rtl="0">
              <a:lnSpc>
                <a:spcPct val="90000"/>
              </a:lnSpc>
              <a:spcBef>
                <a:spcPts val="0"/>
              </a:spcBef>
              <a:spcAft>
                <a:spcPts val="0"/>
              </a:spcAft>
              <a:buClr>
                <a:schemeClr val="lt1"/>
              </a:buClr>
              <a:buSzPts val="4400"/>
              <a:buFont typeface="Montserrat"/>
              <a:buNone/>
            </a:pPr>
            <a:r>
              <a:rPr lang="en-US" sz="4000" b="1" dirty="0">
                <a:solidFill>
                  <a:schemeClr val="lt1"/>
                </a:solidFill>
                <a:latin typeface="Montserrat"/>
                <a:ea typeface="Montserrat"/>
                <a:cs typeface="Montserrat"/>
                <a:sym typeface="Montserrat"/>
              </a:rPr>
              <a:t> </a:t>
            </a:r>
            <a:br>
              <a:rPr lang="en-US" sz="4400" b="1" dirty="0">
                <a:solidFill>
                  <a:schemeClr val="lt1"/>
                </a:solidFill>
                <a:latin typeface="Montserrat"/>
                <a:ea typeface="Montserrat"/>
                <a:cs typeface="Montserrat"/>
                <a:sym typeface="Montserrat"/>
              </a:rPr>
            </a:br>
            <a:br>
              <a:rPr lang="en-US" sz="4400" b="1" dirty="0">
                <a:solidFill>
                  <a:schemeClr val="lt1"/>
                </a:solidFill>
                <a:latin typeface="Montserrat"/>
                <a:ea typeface="Montserrat"/>
                <a:cs typeface="Montserrat"/>
                <a:sym typeface="Montserrat"/>
              </a:rPr>
            </a:br>
            <a:br>
              <a:rPr lang="en-US" sz="4400" b="1" dirty="0">
                <a:solidFill>
                  <a:schemeClr val="lt1"/>
                </a:solidFill>
                <a:latin typeface="Montserrat"/>
                <a:ea typeface="Montserrat"/>
                <a:cs typeface="Montserrat"/>
                <a:sym typeface="Montserrat"/>
              </a:rPr>
            </a:br>
            <a:r>
              <a:rPr lang="en-US" sz="4800" b="1" dirty="0">
                <a:solidFill>
                  <a:schemeClr val="lt1"/>
                </a:solidFill>
                <a:latin typeface="Montserrat"/>
                <a:ea typeface="Montserrat"/>
                <a:cs typeface="Montserrat"/>
                <a:sym typeface="Montserrat"/>
              </a:rPr>
              <a:t>A VISION FOR COMMUNITY PROSPERITY IN KCK</a:t>
            </a:r>
            <a:br>
              <a:rPr lang="en-US" sz="4800" b="1" dirty="0">
                <a:solidFill>
                  <a:schemeClr val="lt1"/>
                </a:solidFill>
                <a:latin typeface="Montserrat"/>
                <a:ea typeface="Montserrat"/>
                <a:cs typeface="Montserrat"/>
                <a:sym typeface="Montserrat"/>
              </a:rPr>
            </a:br>
            <a:endParaRPr sz="4800" dirty="0">
              <a:solidFill>
                <a:schemeClr val="lt1"/>
              </a:solidFill>
              <a:latin typeface="Montserrat"/>
              <a:ea typeface="Montserrat"/>
              <a:cs typeface="Montserrat"/>
              <a:sym typeface="Montserrat"/>
            </a:endParaRPr>
          </a:p>
        </p:txBody>
      </p:sp>
      <p:pic>
        <p:nvPicPr>
          <p:cNvPr id="90" name="Google Shape;90;p1" descr="Background pattern&#10;&#10;Description automatically generated"/>
          <p:cNvPicPr preferRelativeResize="0"/>
          <p:nvPr/>
        </p:nvPicPr>
        <p:blipFill rotWithShape="1">
          <a:blip r:embed="rId3">
            <a:alphaModFix/>
          </a:blip>
          <a:srcRect/>
          <a:stretch/>
        </p:blipFill>
        <p:spPr>
          <a:xfrm>
            <a:off x="7150672" y="1196041"/>
            <a:ext cx="4456338" cy="4465918"/>
          </a:xfrm>
          <a:prstGeom prst="rect">
            <a:avLst/>
          </a:prstGeom>
          <a:noFill/>
          <a:ln>
            <a:noFill/>
          </a:ln>
        </p:spPr>
      </p:pic>
      <p:pic>
        <p:nvPicPr>
          <p:cNvPr id="91" name="Google Shape;91;p1" descr="A picture containing logo&#10;&#10;Description automatically generated"/>
          <p:cNvPicPr preferRelativeResize="0"/>
          <p:nvPr/>
        </p:nvPicPr>
        <p:blipFill rotWithShape="1">
          <a:blip r:embed="rId4">
            <a:alphaModFix/>
          </a:blip>
          <a:srcRect t="56411"/>
          <a:stretch/>
        </p:blipFill>
        <p:spPr>
          <a:xfrm>
            <a:off x="9453092" y="1950703"/>
            <a:ext cx="2359855" cy="1964474"/>
          </a:xfrm>
          <a:prstGeom prst="rect">
            <a:avLst/>
          </a:prstGeom>
          <a:noFill/>
          <a:ln>
            <a:noFill/>
          </a:ln>
        </p:spPr>
      </p:pic>
      <p:sp>
        <p:nvSpPr>
          <p:cNvPr id="2" name="Google Shape;89;p1">
            <a:extLst>
              <a:ext uri="{FF2B5EF4-FFF2-40B4-BE49-F238E27FC236}">
                <a16:creationId xmlns:a16="http://schemas.microsoft.com/office/drawing/2014/main" id="{57E572C6-5D15-4822-73B6-9C7B3FD569C2}"/>
              </a:ext>
            </a:extLst>
          </p:cNvPr>
          <p:cNvSpPr txBox="1">
            <a:spLocks/>
          </p:cNvSpPr>
          <p:nvPr/>
        </p:nvSpPr>
        <p:spPr>
          <a:xfrm>
            <a:off x="304102" y="-231710"/>
            <a:ext cx="2379137" cy="1469037"/>
          </a:xfrm>
          <a:prstGeom prst="rect">
            <a:avLst/>
          </a:prstGeom>
          <a:noFill/>
          <a:ln>
            <a:noFill/>
          </a:ln>
        </p:spPr>
        <p:txBody>
          <a:bodyPr spcFirstLastPara="1" vert="horz" wrap="square" lIns="91425" tIns="45700" rIns="91425" bIns="457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spcBef>
                <a:spcPts val="0"/>
              </a:spcBef>
              <a:buClr>
                <a:schemeClr val="lt1"/>
              </a:buClr>
              <a:buSzPts val="4400"/>
              <a:buFont typeface="Montserrat"/>
              <a:buNone/>
            </a:pPr>
            <a:r>
              <a:rPr lang="en-US" sz="4800" b="1" dirty="0">
                <a:solidFill>
                  <a:schemeClr val="lt1"/>
                </a:solidFill>
                <a:latin typeface="Montserrat"/>
                <a:ea typeface="Montserrat"/>
                <a:cs typeface="Montserrat"/>
                <a:sym typeface="Montserrat"/>
              </a:rPr>
              <a:t>STEP 1 </a:t>
            </a:r>
            <a:endParaRPr lang="en-US" sz="4800" dirty="0">
              <a:solidFill>
                <a:schemeClr val="lt1"/>
              </a:solidFill>
              <a:latin typeface="Montserrat"/>
              <a:ea typeface="Montserrat"/>
              <a:cs typeface="Montserrat"/>
              <a:sym typeface="Montserrat"/>
            </a:endParaRPr>
          </a:p>
        </p:txBody>
      </p:sp>
    </p:spTree>
    <p:extLst>
      <p:ext uri="{BB962C8B-B14F-4D97-AF65-F5344CB8AC3E}">
        <p14:creationId xmlns:p14="http://schemas.microsoft.com/office/powerpoint/2010/main" val="3197168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21F4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3756A9-94A1-A5EA-9AB9-EDEAF8111A8A}"/>
              </a:ext>
            </a:extLst>
          </p:cNvPr>
          <p:cNvSpPr txBox="1"/>
          <p:nvPr/>
        </p:nvSpPr>
        <p:spPr>
          <a:xfrm>
            <a:off x="584616" y="316793"/>
            <a:ext cx="9473784" cy="1384995"/>
          </a:xfrm>
          <a:prstGeom prst="rect">
            <a:avLst/>
          </a:prstGeom>
          <a:solidFill>
            <a:srgbClr val="121F4D"/>
          </a:solidFill>
        </p:spPr>
        <p:txBody>
          <a:bodyPr wrap="square" rtlCol="0">
            <a:spAutoFit/>
          </a:bodyPr>
          <a:lstStyle/>
          <a:p>
            <a:pPr algn="ctr"/>
            <a:r>
              <a:rPr lang="en-US" sz="4800" b="1" dirty="0">
                <a:latin typeface="Montserrat" pitchFamily="2" charset="77"/>
              </a:rPr>
              <a:t>PlanKCK</a:t>
            </a:r>
            <a:r>
              <a:rPr lang="en-US" sz="4000" b="1" dirty="0">
                <a:latin typeface="Montserrat" pitchFamily="2" charset="77"/>
              </a:rPr>
              <a:t> </a:t>
            </a:r>
            <a:endParaRPr lang="en-US" sz="3600" b="1" dirty="0">
              <a:latin typeface="Montserrat" pitchFamily="2" charset="77"/>
            </a:endParaRPr>
          </a:p>
          <a:p>
            <a:pPr algn="ctr"/>
            <a:r>
              <a:rPr lang="en-US" sz="3600" b="1" dirty="0">
                <a:latin typeface="Montserrat" pitchFamily="2" charset="77"/>
              </a:rPr>
              <a:t>Vision Summit – May 16, 2023 </a:t>
            </a:r>
          </a:p>
        </p:txBody>
      </p:sp>
      <p:pic>
        <p:nvPicPr>
          <p:cNvPr id="5" name="Picture 4" descr="A group of people in a room&#10;&#10;Description automatically generated">
            <a:extLst>
              <a:ext uri="{FF2B5EF4-FFF2-40B4-BE49-F238E27FC236}">
                <a16:creationId xmlns:a16="http://schemas.microsoft.com/office/drawing/2014/main" id="{00312F1F-3ADD-ACA4-61DC-A893545293E4}"/>
              </a:ext>
            </a:extLst>
          </p:cNvPr>
          <p:cNvPicPr>
            <a:picLocks noChangeAspect="1"/>
          </p:cNvPicPr>
          <p:nvPr/>
        </p:nvPicPr>
        <p:blipFill>
          <a:blip r:embed="rId3"/>
          <a:stretch>
            <a:fillRect/>
          </a:stretch>
        </p:blipFill>
        <p:spPr>
          <a:xfrm>
            <a:off x="2140" y="2096283"/>
            <a:ext cx="12189860" cy="5120793"/>
          </a:xfrm>
          <a:prstGeom prst="rect">
            <a:avLst/>
          </a:prstGeom>
        </p:spPr>
      </p:pic>
      <p:pic>
        <p:nvPicPr>
          <p:cNvPr id="3" name="Picture 2" descr="Logo, company name&#10;&#10;Description automatically generated">
            <a:extLst>
              <a:ext uri="{FF2B5EF4-FFF2-40B4-BE49-F238E27FC236}">
                <a16:creationId xmlns:a16="http://schemas.microsoft.com/office/drawing/2014/main" id="{85CB74A3-686B-A1A7-BA4D-2FA62EA50FDE}"/>
              </a:ext>
            </a:extLst>
          </p:cNvPr>
          <p:cNvPicPr>
            <a:picLocks noChangeAspect="1"/>
          </p:cNvPicPr>
          <p:nvPr/>
        </p:nvPicPr>
        <p:blipFill>
          <a:blip r:embed="rId4"/>
          <a:stretch>
            <a:fillRect/>
          </a:stretch>
        </p:blipFill>
        <p:spPr>
          <a:xfrm>
            <a:off x="10281750" y="686303"/>
            <a:ext cx="1473200" cy="2400300"/>
          </a:xfrm>
          <a:prstGeom prst="rect">
            <a:avLst/>
          </a:prstGeom>
        </p:spPr>
      </p:pic>
    </p:spTree>
    <p:extLst>
      <p:ext uri="{BB962C8B-B14F-4D97-AF65-F5344CB8AC3E}">
        <p14:creationId xmlns:p14="http://schemas.microsoft.com/office/powerpoint/2010/main" val="1114486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21F4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61D3F6-2F31-1260-46C6-2A8D4B62EACC}"/>
              </a:ext>
            </a:extLst>
          </p:cNvPr>
          <p:cNvPicPr>
            <a:picLocks noChangeAspect="1"/>
          </p:cNvPicPr>
          <p:nvPr/>
        </p:nvPicPr>
        <p:blipFill rotWithShape="1">
          <a:blip r:embed="rId3"/>
          <a:srcRect l="1399" t="3281" r="1381" b="2930"/>
          <a:stretch/>
        </p:blipFill>
        <p:spPr>
          <a:xfrm>
            <a:off x="3607085" y="76622"/>
            <a:ext cx="8340221" cy="67047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5C6578A2-0593-031B-9B5A-59889691F829}"/>
              </a:ext>
            </a:extLst>
          </p:cNvPr>
          <p:cNvSpPr txBox="1"/>
          <p:nvPr/>
        </p:nvSpPr>
        <p:spPr>
          <a:xfrm>
            <a:off x="244694" y="3429000"/>
            <a:ext cx="2977145" cy="1384995"/>
          </a:xfrm>
          <a:prstGeom prst="rect">
            <a:avLst/>
          </a:prstGeom>
          <a:noFill/>
        </p:spPr>
        <p:txBody>
          <a:bodyPr wrap="square" rtlCol="0">
            <a:spAutoFit/>
          </a:bodyPr>
          <a:lstStyle/>
          <a:p>
            <a:pPr algn="ctr"/>
            <a:r>
              <a:rPr lang="en-US" sz="2800" b="1" dirty="0"/>
              <a:t>Explored Future Options and Scenarios </a:t>
            </a:r>
          </a:p>
        </p:txBody>
      </p:sp>
      <p:sp>
        <p:nvSpPr>
          <p:cNvPr id="6" name="TextBox 5">
            <a:extLst>
              <a:ext uri="{FF2B5EF4-FFF2-40B4-BE49-F238E27FC236}">
                <a16:creationId xmlns:a16="http://schemas.microsoft.com/office/drawing/2014/main" id="{498D397C-1347-08F5-D252-17F26F277B8C}"/>
              </a:ext>
            </a:extLst>
          </p:cNvPr>
          <p:cNvSpPr txBox="1"/>
          <p:nvPr/>
        </p:nvSpPr>
        <p:spPr>
          <a:xfrm>
            <a:off x="-1919461" y="0"/>
            <a:ext cx="7305456" cy="2308324"/>
          </a:xfrm>
          <a:prstGeom prst="rect">
            <a:avLst/>
          </a:prstGeom>
          <a:noFill/>
        </p:spPr>
        <p:txBody>
          <a:bodyPr wrap="square" rtlCol="0">
            <a:spAutoFit/>
          </a:bodyPr>
          <a:lstStyle/>
          <a:p>
            <a:pPr algn="ctr"/>
            <a:r>
              <a:rPr lang="en-US" sz="4800" b="1" dirty="0"/>
              <a:t>PlanKCK</a:t>
            </a:r>
            <a:r>
              <a:rPr lang="en-US" sz="4000" b="1" dirty="0"/>
              <a:t> </a:t>
            </a:r>
            <a:endParaRPr lang="en-US" sz="3600" b="1" dirty="0"/>
          </a:p>
          <a:p>
            <a:pPr algn="ctr"/>
            <a:r>
              <a:rPr lang="en-US" sz="4800" b="1" dirty="0"/>
              <a:t>Vision </a:t>
            </a:r>
          </a:p>
          <a:p>
            <a:pPr algn="ctr"/>
            <a:r>
              <a:rPr lang="en-US" sz="4800" b="1" dirty="0"/>
              <a:t>Summit </a:t>
            </a:r>
          </a:p>
        </p:txBody>
      </p:sp>
    </p:spTree>
    <p:extLst>
      <p:ext uri="{BB962C8B-B14F-4D97-AF65-F5344CB8AC3E}">
        <p14:creationId xmlns:p14="http://schemas.microsoft.com/office/powerpoint/2010/main" val="3261732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31E4D"/>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B5E4B3-BF7F-0BD9-4BF6-F01B2AC3CF8A}"/>
              </a:ext>
            </a:extLst>
          </p:cNvPr>
          <p:cNvSpPr txBox="1"/>
          <p:nvPr/>
        </p:nvSpPr>
        <p:spPr>
          <a:xfrm>
            <a:off x="947155" y="275870"/>
            <a:ext cx="10891571" cy="1077218"/>
          </a:xfrm>
          <a:prstGeom prst="rect">
            <a:avLst/>
          </a:prstGeom>
          <a:noFill/>
        </p:spPr>
        <p:txBody>
          <a:bodyPr wrap="none" rtlCol="0">
            <a:spAutoFit/>
          </a:bodyPr>
          <a:lstStyle/>
          <a:p>
            <a:r>
              <a:rPr lang="en-US" sz="3200" b="1" dirty="0"/>
              <a:t>STRONG DESIRE FOR LOCAL NEIGHBOURHOOD REGENERATION</a:t>
            </a:r>
          </a:p>
          <a:p>
            <a:pPr algn="ctr"/>
            <a:r>
              <a:rPr lang="en-US" sz="3200" b="1" dirty="0"/>
              <a:t>Creating the 15-minute City concept</a:t>
            </a:r>
          </a:p>
        </p:txBody>
      </p:sp>
      <p:pic>
        <p:nvPicPr>
          <p:cNvPr id="4" name="Picture 3" descr="A diagram of a crossword puzzle&#10;&#10;Description automatically generated">
            <a:extLst>
              <a:ext uri="{FF2B5EF4-FFF2-40B4-BE49-F238E27FC236}">
                <a16:creationId xmlns:a16="http://schemas.microsoft.com/office/drawing/2014/main" id="{C91BB9DD-C9C5-9299-4F88-6C1EE2B642A1}"/>
              </a:ext>
            </a:extLst>
          </p:cNvPr>
          <p:cNvPicPr>
            <a:picLocks noChangeAspect="1"/>
          </p:cNvPicPr>
          <p:nvPr/>
        </p:nvPicPr>
        <p:blipFill>
          <a:blip r:embed="rId3"/>
          <a:stretch>
            <a:fillRect/>
          </a:stretch>
        </p:blipFill>
        <p:spPr>
          <a:xfrm>
            <a:off x="74187" y="1662253"/>
            <a:ext cx="3973206" cy="4596714"/>
          </a:xfrm>
          <a:prstGeom prst="rect">
            <a:avLst/>
          </a:prstGeom>
        </p:spPr>
      </p:pic>
      <p:pic>
        <p:nvPicPr>
          <p:cNvPr id="6" name="Picture 5" descr="A diagram of a workshop&#10;&#10;Description automatically generated">
            <a:extLst>
              <a:ext uri="{FF2B5EF4-FFF2-40B4-BE49-F238E27FC236}">
                <a16:creationId xmlns:a16="http://schemas.microsoft.com/office/drawing/2014/main" id="{57978B20-0795-8F50-1A4A-31EE8B601538}"/>
              </a:ext>
            </a:extLst>
          </p:cNvPr>
          <p:cNvPicPr>
            <a:picLocks noChangeAspect="1"/>
          </p:cNvPicPr>
          <p:nvPr/>
        </p:nvPicPr>
        <p:blipFill>
          <a:blip r:embed="rId4"/>
          <a:stretch>
            <a:fillRect/>
          </a:stretch>
        </p:blipFill>
        <p:spPr>
          <a:xfrm>
            <a:off x="4030894" y="1697580"/>
            <a:ext cx="4054369" cy="4596715"/>
          </a:xfrm>
          <a:prstGeom prst="rect">
            <a:avLst/>
          </a:prstGeom>
        </p:spPr>
      </p:pic>
      <p:pic>
        <p:nvPicPr>
          <p:cNvPr id="8" name="Picture 7" descr="A diagram of a crossword puzzle&#10;&#10;Description automatically generated">
            <a:extLst>
              <a:ext uri="{FF2B5EF4-FFF2-40B4-BE49-F238E27FC236}">
                <a16:creationId xmlns:a16="http://schemas.microsoft.com/office/drawing/2014/main" id="{5C03937B-955B-A912-F997-7DD28E984854}"/>
              </a:ext>
            </a:extLst>
          </p:cNvPr>
          <p:cNvPicPr>
            <a:picLocks noChangeAspect="1"/>
          </p:cNvPicPr>
          <p:nvPr/>
        </p:nvPicPr>
        <p:blipFill>
          <a:blip r:embed="rId5"/>
          <a:stretch>
            <a:fillRect/>
          </a:stretch>
        </p:blipFill>
        <p:spPr>
          <a:xfrm>
            <a:off x="8012425" y="1732907"/>
            <a:ext cx="4029545" cy="4596715"/>
          </a:xfrm>
          <a:prstGeom prst="rect">
            <a:avLst/>
          </a:prstGeom>
        </p:spPr>
      </p:pic>
      <p:pic>
        <p:nvPicPr>
          <p:cNvPr id="10" name="Picture 9" descr="A blue dotted line in the dark&#10;&#10;Description automatically generated">
            <a:extLst>
              <a:ext uri="{FF2B5EF4-FFF2-40B4-BE49-F238E27FC236}">
                <a16:creationId xmlns:a16="http://schemas.microsoft.com/office/drawing/2014/main" id="{5CF0ABE9-169A-7624-A674-5E03D58B9E15}"/>
              </a:ext>
            </a:extLst>
          </p:cNvPr>
          <p:cNvPicPr>
            <a:picLocks noChangeAspect="1"/>
          </p:cNvPicPr>
          <p:nvPr/>
        </p:nvPicPr>
        <p:blipFill>
          <a:blip r:embed="rId6"/>
          <a:stretch>
            <a:fillRect/>
          </a:stretch>
        </p:blipFill>
        <p:spPr>
          <a:xfrm>
            <a:off x="5096656" y="2910625"/>
            <a:ext cx="5940539" cy="2546250"/>
          </a:xfrm>
          <a:prstGeom prst="rect">
            <a:avLst/>
          </a:prstGeom>
        </p:spPr>
      </p:pic>
    </p:spTree>
    <p:extLst>
      <p:ext uri="{BB962C8B-B14F-4D97-AF65-F5344CB8AC3E}">
        <p14:creationId xmlns:p14="http://schemas.microsoft.com/office/powerpoint/2010/main" val="4152731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31E4D"/>
        </a:solidFill>
        <a:effectLst/>
      </p:bgPr>
    </p:bg>
    <p:spTree>
      <p:nvGrpSpPr>
        <p:cNvPr id="1" name="Shape 88"/>
        <p:cNvGrpSpPr/>
        <p:nvPr/>
      </p:nvGrpSpPr>
      <p:grpSpPr>
        <a:xfrm>
          <a:off x="0" y="0"/>
          <a:ext cx="0" cy="0"/>
          <a:chOff x="0" y="0"/>
          <a:chExt cx="0" cy="0"/>
        </a:xfrm>
      </p:grpSpPr>
      <p:sp>
        <p:nvSpPr>
          <p:cNvPr id="89" name="Google Shape;89;p1"/>
          <p:cNvSpPr txBox="1">
            <a:spLocks noGrp="1"/>
          </p:cNvSpPr>
          <p:nvPr>
            <p:ph type="ctrTitle"/>
          </p:nvPr>
        </p:nvSpPr>
        <p:spPr>
          <a:xfrm>
            <a:off x="-126753" y="1480524"/>
            <a:ext cx="6222753" cy="4252884"/>
          </a:xfrm>
          <a:prstGeom prst="rect">
            <a:avLst/>
          </a:prstGeom>
          <a:noFill/>
          <a:ln>
            <a:noFill/>
          </a:ln>
        </p:spPr>
        <p:txBody>
          <a:bodyPr spcFirstLastPara="1" wrap="square" lIns="91425" tIns="45700" rIns="91425" bIns="45700" anchor="b" anchorCtr="0">
            <a:noAutofit/>
          </a:bodyPr>
          <a:lstStyle/>
          <a:p>
            <a:pPr marL="0" lvl="0" indent="0" algn="r" rtl="0">
              <a:lnSpc>
                <a:spcPct val="90000"/>
              </a:lnSpc>
              <a:spcBef>
                <a:spcPts val="0"/>
              </a:spcBef>
              <a:spcAft>
                <a:spcPts val="0"/>
              </a:spcAft>
              <a:buClr>
                <a:schemeClr val="lt1"/>
              </a:buClr>
              <a:buSzPts val="4400"/>
              <a:buFont typeface="Montserrat"/>
              <a:buNone/>
            </a:pPr>
            <a:r>
              <a:rPr lang="en-US" sz="4400" b="1" dirty="0">
                <a:solidFill>
                  <a:schemeClr val="lt1"/>
                </a:solidFill>
                <a:latin typeface="Montserrat"/>
                <a:ea typeface="Montserrat"/>
                <a:cs typeface="Montserrat"/>
                <a:sym typeface="Montserrat"/>
              </a:rPr>
              <a:t>Focus Groups and Surveys</a:t>
            </a:r>
            <a:br>
              <a:rPr lang="en-US" sz="4400" b="1" dirty="0">
                <a:solidFill>
                  <a:schemeClr val="lt1"/>
                </a:solidFill>
                <a:latin typeface="Montserrat"/>
                <a:ea typeface="Montserrat"/>
                <a:cs typeface="Montserrat"/>
                <a:sym typeface="Montserrat"/>
              </a:rPr>
            </a:br>
            <a:br>
              <a:rPr lang="en-US" sz="4400" b="1" dirty="0">
                <a:solidFill>
                  <a:schemeClr val="lt1"/>
                </a:solidFill>
                <a:latin typeface="Montserrat"/>
                <a:ea typeface="Montserrat"/>
                <a:cs typeface="Montserrat"/>
                <a:sym typeface="Montserrat"/>
              </a:rPr>
            </a:br>
            <a:br>
              <a:rPr lang="en-US" sz="4400" b="1" dirty="0">
                <a:solidFill>
                  <a:schemeClr val="lt1"/>
                </a:solidFill>
                <a:latin typeface="Montserrat"/>
                <a:ea typeface="Montserrat"/>
                <a:cs typeface="Montserrat"/>
                <a:sym typeface="Montserrat"/>
              </a:rPr>
            </a:br>
            <a:r>
              <a:rPr lang="en-US" sz="4400" b="1" dirty="0">
                <a:solidFill>
                  <a:schemeClr val="lt1"/>
                </a:solidFill>
                <a:latin typeface="Montserrat"/>
                <a:ea typeface="Montserrat"/>
                <a:cs typeface="Montserrat"/>
                <a:sym typeface="Montserrat"/>
              </a:rPr>
              <a:t>July - August, 2023</a:t>
            </a:r>
            <a:endParaRPr sz="4400" dirty="0">
              <a:solidFill>
                <a:schemeClr val="lt1"/>
              </a:solidFill>
              <a:latin typeface="Montserrat"/>
              <a:ea typeface="Montserrat"/>
              <a:cs typeface="Montserrat"/>
              <a:sym typeface="Montserrat"/>
            </a:endParaRPr>
          </a:p>
        </p:txBody>
      </p:sp>
      <p:pic>
        <p:nvPicPr>
          <p:cNvPr id="90" name="Google Shape;90;p1" descr="Background pattern&#10;&#10;Description automatically generated"/>
          <p:cNvPicPr preferRelativeResize="0"/>
          <p:nvPr/>
        </p:nvPicPr>
        <p:blipFill rotWithShape="1">
          <a:blip r:embed="rId3">
            <a:alphaModFix/>
          </a:blip>
          <a:srcRect/>
          <a:stretch/>
        </p:blipFill>
        <p:spPr>
          <a:xfrm>
            <a:off x="6264813" y="1033361"/>
            <a:ext cx="5174178" cy="5147211"/>
          </a:xfrm>
          <a:prstGeom prst="rect">
            <a:avLst/>
          </a:prstGeom>
          <a:noFill/>
          <a:ln>
            <a:noFill/>
          </a:ln>
        </p:spPr>
      </p:pic>
      <p:pic>
        <p:nvPicPr>
          <p:cNvPr id="91" name="Google Shape;91;p1" descr="A picture containing logo&#10;&#10;Description automatically generated"/>
          <p:cNvPicPr preferRelativeResize="0"/>
          <p:nvPr/>
        </p:nvPicPr>
        <p:blipFill rotWithShape="1">
          <a:blip r:embed="rId4">
            <a:alphaModFix/>
          </a:blip>
          <a:srcRect t="56411"/>
          <a:stretch/>
        </p:blipFill>
        <p:spPr>
          <a:xfrm>
            <a:off x="8602608" y="1950703"/>
            <a:ext cx="3210340" cy="2468436"/>
          </a:xfrm>
          <a:prstGeom prst="rect">
            <a:avLst/>
          </a:prstGeom>
          <a:noFill/>
          <a:ln>
            <a:noFill/>
          </a:ln>
        </p:spPr>
      </p:pic>
      <p:sp>
        <p:nvSpPr>
          <p:cNvPr id="2" name="Google Shape;89;p1">
            <a:extLst>
              <a:ext uri="{FF2B5EF4-FFF2-40B4-BE49-F238E27FC236}">
                <a16:creationId xmlns:a16="http://schemas.microsoft.com/office/drawing/2014/main" id="{A77849BC-BB07-07E4-E438-6CBD7E11CFAB}"/>
              </a:ext>
            </a:extLst>
          </p:cNvPr>
          <p:cNvSpPr txBox="1">
            <a:spLocks/>
          </p:cNvSpPr>
          <p:nvPr/>
        </p:nvSpPr>
        <p:spPr>
          <a:xfrm>
            <a:off x="400342" y="-300765"/>
            <a:ext cx="2379137" cy="1469037"/>
          </a:xfrm>
          <a:prstGeom prst="rect">
            <a:avLst/>
          </a:prstGeom>
          <a:noFill/>
          <a:ln>
            <a:noFill/>
          </a:ln>
        </p:spPr>
        <p:txBody>
          <a:bodyPr spcFirstLastPara="1" vert="horz" wrap="square" lIns="91425" tIns="45700" rIns="91425" bIns="457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spcBef>
                <a:spcPts val="0"/>
              </a:spcBef>
              <a:buClr>
                <a:schemeClr val="lt1"/>
              </a:buClr>
              <a:buSzPts val="4400"/>
              <a:buFont typeface="Montserrat"/>
              <a:buNone/>
            </a:pPr>
            <a:r>
              <a:rPr lang="en-US" sz="4800" b="1" dirty="0">
                <a:solidFill>
                  <a:schemeClr val="lt1"/>
                </a:solidFill>
                <a:latin typeface="Montserrat"/>
                <a:ea typeface="Montserrat"/>
                <a:cs typeface="Montserrat"/>
                <a:sym typeface="Montserrat"/>
              </a:rPr>
              <a:t>STEP 2 </a:t>
            </a:r>
            <a:endParaRPr lang="en-US" sz="4800" dirty="0">
              <a:solidFill>
                <a:schemeClr val="lt1"/>
              </a:solidFill>
              <a:latin typeface="Montserrat"/>
              <a:ea typeface="Montserrat"/>
              <a:cs typeface="Montserrat"/>
              <a:sym typeface="Montserrat"/>
            </a:endParaRPr>
          </a:p>
        </p:txBody>
      </p:sp>
    </p:spTree>
    <p:extLst>
      <p:ext uri="{BB962C8B-B14F-4D97-AF65-F5344CB8AC3E}">
        <p14:creationId xmlns:p14="http://schemas.microsoft.com/office/powerpoint/2010/main" val="4207800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E5972F-159F-6E66-8213-22E52A5A5479}"/>
              </a:ext>
            </a:extLst>
          </p:cNvPr>
          <p:cNvPicPr>
            <a:picLocks noChangeAspect="1"/>
          </p:cNvPicPr>
          <p:nvPr/>
        </p:nvPicPr>
        <p:blipFill>
          <a:blip r:embed="rId3"/>
          <a:stretch>
            <a:fillRect/>
          </a:stretch>
        </p:blipFill>
        <p:spPr>
          <a:xfrm>
            <a:off x="0" y="0"/>
            <a:ext cx="12188598" cy="6859914"/>
          </a:xfrm>
          <a:prstGeom prst="rect">
            <a:avLst/>
          </a:prstGeom>
        </p:spPr>
      </p:pic>
    </p:spTree>
    <p:extLst>
      <p:ext uri="{BB962C8B-B14F-4D97-AF65-F5344CB8AC3E}">
        <p14:creationId xmlns:p14="http://schemas.microsoft.com/office/powerpoint/2010/main" val="3387164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31E4D"/>
        </a:solidFill>
        <a:effectLst/>
      </p:bgPr>
    </p:bg>
    <p:spTree>
      <p:nvGrpSpPr>
        <p:cNvPr id="1" name="Shape 88"/>
        <p:cNvGrpSpPr/>
        <p:nvPr/>
      </p:nvGrpSpPr>
      <p:grpSpPr>
        <a:xfrm>
          <a:off x="0" y="0"/>
          <a:ext cx="0" cy="0"/>
          <a:chOff x="0" y="0"/>
          <a:chExt cx="0" cy="0"/>
        </a:xfrm>
      </p:grpSpPr>
      <p:sp>
        <p:nvSpPr>
          <p:cNvPr id="89" name="Google Shape;89;p1"/>
          <p:cNvSpPr txBox="1">
            <a:spLocks noGrp="1"/>
          </p:cNvSpPr>
          <p:nvPr>
            <p:ph type="ctrTitle"/>
          </p:nvPr>
        </p:nvSpPr>
        <p:spPr>
          <a:xfrm>
            <a:off x="-295565" y="1927688"/>
            <a:ext cx="6222753" cy="4252884"/>
          </a:xfrm>
          <a:prstGeom prst="rect">
            <a:avLst/>
          </a:prstGeom>
          <a:noFill/>
          <a:ln>
            <a:noFill/>
          </a:ln>
        </p:spPr>
        <p:txBody>
          <a:bodyPr spcFirstLastPara="1" wrap="square" lIns="91425" tIns="45700" rIns="91425" bIns="45700" anchor="b" anchorCtr="0">
            <a:noAutofit/>
          </a:bodyPr>
          <a:lstStyle/>
          <a:p>
            <a:pPr marL="0" lvl="0" indent="0" algn="r" rtl="0">
              <a:lnSpc>
                <a:spcPct val="90000"/>
              </a:lnSpc>
              <a:spcBef>
                <a:spcPts val="0"/>
              </a:spcBef>
              <a:spcAft>
                <a:spcPts val="0"/>
              </a:spcAft>
              <a:buClr>
                <a:schemeClr val="lt1"/>
              </a:buClr>
              <a:buSzPts val="4400"/>
              <a:buFont typeface="Montserrat"/>
              <a:buNone/>
            </a:pPr>
            <a:r>
              <a:rPr lang="en-US" sz="4400" b="1" dirty="0">
                <a:solidFill>
                  <a:schemeClr val="lt1"/>
                </a:solidFill>
                <a:latin typeface="Montserrat"/>
                <a:ea typeface="Montserrat"/>
                <a:cs typeface="Montserrat"/>
                <a:sym typeface="Montserrat"/>
              </a:rPr>
              <a:t>Community Prosperity </a:t>
            </a:r>
            <a:br>
              <a:rPr lang="en-US" sz="4400" b="1" dirty="0">
                <a:solidFill>
                  <a:schemeClr val="lt1"/>
                </a:solidFill>
                <a:latin typeface="Montserrat"/>
                <a:ea typeface="Montserrat"/>
                <a:cs typeface="Montserrat"/>
                <a:sym typeface="Montserrat"/>
              </a:rPr>
            </a:br>
            <a:r>
              <a:rPr lang="en-US" sz="4400" b="1" dirty="0">
                <a:solidFill>
                  <a:schemeClr val="lt1"/>
                </a:solidFill>
                <a:latin typeface="Montserrat"/>
                <a:ea typeface="Montserrat"/>
                <a:cs typeface="Montserrat"/>
                <a:sym typeface="Montserrat"/>
              </a:rPr>
              <a:t>Roundtable </a:t>
            </a:r>
            <a:br>
              <a:rPr lang="en-US" sz="4400" b="1" dirty="0">
                <a:solidFill>
                  <a:schemeClr val="lt1"/>
                </a:solidFill>
                <a:latin typeface="Montserrat"/>
                <a:ea typeface="Montserrat"/>
                <a:cs typeface="Montserrat"/>
                <a:sym typeface="Montserrat"/>
              </a:rPr>
            </a:br>
            <a:br>
              <a:rPr lang="en-US" sz="4400" b="1" dirty="0">
                <a:solidFill>
                  <a:schemeClr val="lt1"/>
                </a:solidFill>
                <a:latin typeface="Montserrat"/>
                <a:ea typeface="Montserrat"/>
                <a:cs typeface="Montserrat"/>
                <a:sym typeface="Montserrat"/>
              </a:rPr>
            </a:br>
            <a:br>
              <a:rPr lang="en-US" sz="4400" b="1" dirty="0">
                <a:solidFill>
                  <a:schemeClr val="lt1"/>
                </a:solidFill>
                <a:latin typeface="Montserrat"/>
                <a:ea typeface="Montserrat"/>
                <a:cs typeface="Montserrat"/>
                <a:sym typeface="Montserrat"/>
              </a:rPr>
            </a:br>
            <a:r>
              <a:rPr lang="en-US" sz="4400" b="1" dirty="0">
                <a:solidFill>
                  <a:schemeClr val="lt1"/>
                </a:solidFill>
                <a:latin typeface="Montserrat"/>
                <a:ea typeface="Montserrat"/>
                <a:cs typeface="Montserrat"/>
                <a:sym typeface="Montserrat"/>
              </a:rPr>
              <a:t>August 14, 2023</a:t>
            </a:r>
            <a:endParaRPr sz="4400" dirty="0">
              <a:solidFill>
                <a:schemeClr val="lt1"/>
              </a:solidFill>
              <a:latin typeface="Montserrat"/>
              <a:ea typeface="Montserrat"/>
              <a:cs typeface="Montserrat"/>
              <a:sym typeface="Montserrat"/>
            </a:endParaRPr>
          </a:p>
        </p:txBody>
      </p:sp>
      <p:pic>
        <p:nvPicPr>
          <p:cNvPr id="90" name="Google Shape;90;p1" descr="Background pattern&#10;&#10;Description automatically generated"/>
          <p:cNvPicPr preferRelativeResize="0"/>
          <p:nvPr/>
        </p:nvPicPr>
        <p:blipFill rotWithShape="1">
          <a:blip r:embed="rId3">
            <a:alphaModFix/>
          </a:blip>
          <a:srcRect/>
          <a:stretch/>
        </p:blipFill>
        <p:spPr>
          <a:xfrm>
            <a:off x="6264813" y="1033361"/>
            <a:ext cx="5174178" cy="5147211"/>
          </a:xfrm>
          <a:prstGeom prst="rect">
            <a:avLst/>
          </a:prstGeom>
          <a:noFill/>
          <a:ln>
            <a:noFill/>
          </a:ln>
        </p:spPr>
      </p:pic>
      <p:pic>
        <p:nvPicPr>
          <p:cNvPr id="91" name="Google Shape;91;p1" descr="A picture containing logo&#10;&#10;Description automatically generated"/>
          <p:cNvPicPr preferRelativeResize="0"/>
          <p:nvPr/>
        </p:nvPicPr>
        <p:blipFill rotWithShape="1">
          <a:blip r:embed="rId4">
            <a:alphaModFix/>
          </a:blip>
          <a:srcRect t="56411"/>
          <a:stretch/>
        </p:blipFill>
        <p:spPr>
          <a:xfrm>
            <a:off x="8602608" y="1950703"/>
            <a:ext cx="3210340" cy="2468436"/>
          </a:xfrm>
          <a:prstGeom prst="rect">
            <a:avLst/>
          </a:prstGeom>
          <a:noFill/>
          <a:ln>
            <a:noFill/>
          </a:ln>
        </p:spPr>
      </p:pic>
      <p:sp>
        <p:nvSpPr>
          <p:cNvPr id="2" name="Google Shape;89;p1">
            <a:extLst>
              <a:ext uri="{FF2B5EF4-FFF2-40B4-BE49-F238E27FC236}">
                <a16:creationId xmlns:a16="http://schemas.microsoft.com/office/drawing/2014/main" id="{A77849BC-BB07-07E4-E438-6CBD7E11CFAB}"/>
              </a:ext>
            </a:extLst>
          </p:cNvPr>
          <p:cNvSpPr txBox="1">
            <a:spLocks/>
          </p:cNvSpPr>
          <p:nvPr/>
        </p:nvSpPr>
        <p:spPr>
          <a:xfrm>
            <a:off x="400342" y="-300765"/>
            <a:ext cx="2379137" cy="1469037"/>
          </a:xfrm>
          <a:prstGeom prst="rect">
            <a:avLst/>
          </a:prstGeom>
          <a:noFill/>
          <a:ln>
            <a:noFill/>
          </a:ln>
        </p:spPr>
        <p:txBody>
          <a:bodyPr spcFirstLastPara="1" vert="horz" wrap="square" lIns="91425" tIns="45700" rIns="91425" bIns="457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spcBef>
                <a:spcPts val="0"/>
              </a:spcBef>
              <a:buClr>
                <a:schemeClr val="lt1"/>
              </a:buClr>
              <a:buSzPts val="4400"/>
              <a:buFont typeface="Montserrat"/>
              <a:buNone/>
            </a:pPr>
            <a:r>
              <a:rPr lang="en-US" sz="4800" b="1" dirty="0">
                <a:solidFill>
                  <a:schemeClr val="lt1"/>
                </a:solidFill>
                <a:latin typeface="Montserrat"/>
                <a:ea typeface="Montserrat"/>
                <a:cs typeface="Montserrat"/>
                <a:sym typeface="Montserrat"/>
              </a:rPr>
              <a:t>STEP 3 </a:t>
            </a:r>
            <a:endParaRPr lang="en-US" sz="4800" dirty="0">
              <a:solidFill>
                <a:schemeClr val="lt1"/>
              </a:solidFill>
              <a:latin typeface="Montserrat"/>
              <a:ea typeface="Montserrat"/>
              <a:cs typeface="Montserrat"/>
              <a:sym typeface="Montserrat"/>
            </a:endParaRPr>
          </a:p>
        </p:txBody>
      </p:sp>
    </p:spTree>
    <p:extLst>
      <p:ext uri="{BB962C8B-B14F-4D97-AF65-F5344CB8AC3E}">
        <p14:creationId xmlns:p14="http://schemas.microsoft.com/office/powerpoint/2010/main" val="26358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21F4D"/>
        </a:solidFill>
        <a:effectLst/>
      </p:bgPr>
    </p:bg>
    <p:spTree>
      <p:nvGrpSpPr>
        <p:cNvPr id="1" name="Shape 88"/>
        <p:cNvGrpSpPr/>
        <p:nvPr/>
      </p:nvGrpSpPr>
      <p:grpSpPr>
        <a:xfrm>
          <a:off x="0" y="0"/>
          <a:ext cx="0" cy="0"/>
          <a:chOff x="0" y="0"/>
          <a:chExt cx="0" cy="0"/>
        </a:xfrm>
      </p:grpSpPr>
      <p:sp>
        <p:nvSpPr>
          <p:cNvPr id="89" name="Google Shape;89;p1"/>
          <p:cNvSpPr txBox="1">
            <a:spLocks noGrp="1"/>
          </p:cNvSpPr>
          <p:nvPr>
            <p:ph type="ctrTitle"/>
          </p:nvPr>
        </p:nvSpPr>
        <p:spPr>
          <a:xfrm>
            <a:off x="90153" y="2102307"/>
            <a:ext cx="6511654" cy="4252884"/>
          </a:xfrm>
          <a:prstGeom prst="rect">
            <a:avLst/>
          </a:prstGeom>
          <a:noFill/>
          <a:ln>
            <a:noFill/>
          </a:ln>
        </p:spPr>
        <p:txBody>
          <a:bodyPr spcFirstLastPara="1" wrap="square" lIns="91425" tIns="45700" rIns="91425" bIns="45700" anchor="b" anchorCtr="0">
            <a:noAutofit/>
          </a:bodyPr>
          <a:lstStyle/>
          <a:p>
            <a:pPr marL="0" lvl="0" indent="0" algn="r" rtl="0">
              <a:lnSpc>
                <a:spcPct val="90000"/>
              </a:lnSpc>
              <a:spcBef>
                <a:spcPts val="0"/>
              </a:spcBef>
              <a:spcAft>
                <a:spcPts val="0"/>
              </a:spcAft>
              <a:buClr>
                <a:schemeClr val="lt1"/>
              </a:buClr>
              <a:buSzPts val="4400"/>
              <a:buFont typeface="Montserrat"/>
              <a:buNone/>
            </a:pPr>
            <a:r>
              <a:rPr lang="en-US" sz="4000" b="1" dirty="0">
                <a:solidFill>
                  <a:schemeClr val="lt1"/>
                </a:solidFill>
                <a:latin typeface="Montserrat"/>
                <a:ea typeface="Montserrat"/>
                <a:cs typeface="Montserrat"/>
                <a:sym typeface="Montserrat"/>
              </a:rPr>
              <a:t>Community Prosperity </a:t>
            </a:r>
            <a:br>
              <a:rPr lang="en-US" sz="4000" b="1" dirty="0">
                <a:solidFill>
                  <a:schemeClr val="lt1"/>
                </a:solidFill>
                <a:latin typeface="Montserrat"/>
                <a:ea typeface="Montserrat"/>
                <a:cs typeface="Montserrat"/>
                <a:sym typeface="Montserrat"/>
              </a:rPr>
            </a:br>
            <a:r>
              <a:rPr lang="en-US" sz="4000" b="1" dirty="0">
                <a:solidFill>
                  <a:schemeClr val="lt1"/>
                </a:solidFill>
                <a:latin typeface="Montserrat"/>
                <a:ea typeface="Montserrat"/>
                <a:cs typeface="Montserrat"/>
                <a:sym typeface="Montserrat"/>
              </a:rPr>
              <a:t>Roundtable </a:t>
            </a:r>
            <a:br>
              <a:rPr lang="en-US" sz="4400" b="1" dirty="0">
                <a:solidFill>
                  <a:schemeClr val="lt1"/>
                </a:solidFill>
                <a:latin typeface="Montserrat"/>
                <a:ea typeface="Montserrat"/>
                <a:cs typeface="Montserrat"/>
                <a:sym typeface="Montserrat"/>
              </a:rPr>
            </a:br>
            <a:br>
              <a:rPr lang="en-US" sz="4400" b="1" dirty="0">
                <a:solidFill>
                  <a:schemeClr val="lt1"/>
                </a:solidFill>
                <a:latin typeface="Montserrat"/>
                <a:ea typeface="Montserrat"/>
                <a:cs typeface="Montserrat"/>
                <a:sym typeface="Montserrat"/>
              </a:rPr>
            </a:br>
            <a:r>
              <a:rPr lang="en-US" sz="4800" b="1" dirty="0">
                <a:solidFill>
                  <a:schemeClr val="lt1"/>
                </a:solidFill>
                <a:latin typeface="Montserrat"/>
                <a:ea typeface="Montserrat"/>
                <a:cs typeface="Montserrat"/>
                <a:sym typeface="Montserrat"/>
              </a:rPr>
              <a:t>BUILDING BLOCKS for a  </a:t>
            </a:r>
            <a:br>
              <a:rPr lang="en-US" sz="4800" b="1" dirty="0">
                <a:solidFill>
                  <a:schemeClr val="lt1"/>
                </a:solidFill>
                <a:latin typeface="Montserrat"/>
                <a:ea typeface="Montserrat"/>
                <a:cs typeface="Montserrat"/>
                <a:sym typeface="Montserrat"/>
              </a:rPr>
            </a:br>
            <a:r>
              <a:rPr lang="en-US" sz="4800" b="1" dirty="0">
                <a:solidFill>
                  <a:schemeClr val="lt1"/>
                </a:solidFill>
                <a:latin typeface="Montserrat"/>
                <a:ea typeface="Montserrat"/>
                <a:cs typeface="Montserrat"/>
                <a:sym typeface="Montserrat"/>
              </a:rPr>
              <a:t>RESTORATIVE and REGENERATIVE ECONOMY in KCK</a:t>
            </a:r>
            <a:br>
              <a:rPr lang="en-US" sz="4800" b="1" dirty="0">
                <a:solidFill>
                  <a:schemeClr val="lt1"/>
                </a:solidFill>
                <a:latin typeface="Montserrat"/>
                <a:ea typeface="Montserrat"/>
                <a:cs typeface="Montserrat"/>
                <a:sym typeface="Montserrat"/>
              </a:rPr>
            </a:br>
            <a:endParaRPr sz="4800" dirty="0">
              <a:solidFill>
                <a:schemeClr val="lt1"/>
              </a:solidFill>
              <a:latin typeface="Montserrat"/>
              <a:ea typeface="Montserrat"/>
              <a:cs typeface="Montserrat"/>
              <a:sym typeface="Montserrat"/>
            </a:endParaRPr>
          </a:p>
        </p:txBody>
      </p:sp>
      <p:pic>
        <p:nvPicPr>
          <p:cNvPr id="3" name="Picture 2">
            <a:extLst>
              <a:ext uri="{FF2B5EF4-FFF2-40B4-BE49-F238E27FC236}">
                <a16:creationId xmlns:a16="http://schemas.microsoft.com/office/drawing/2014/main" id="{544474B1-1676-0FB2-37FF-30BC775E3D5A}"/>
              </a:ext>
            </a:extLst>
          </p:cNvPr>
          <p:cNvPicPr>
            <a:picLocks noChangeAspect="1"/>
          </p:cNvPicPr>
          <p:nvPr/>
        </p:nvPicPr>
        <p:blipFill rotWithShape="1">
          <a:blip r:embed="rId3"/>
          <a:srcRect l="20220" r="7227"/>
          <a:stretch/>
        </p:blipFill>
        <p:spPr>
          <a:xfrm>
            <a:off x="6799033" y="1515033"/>
            <a:ext cx="5302814" cy="41112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53881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451</TotalTime>
  <Words>634</Words>
  <Application>Microsoft Office PowerPoint</Application>
  <PresentationFormat>Widescreen</PresentationFormat>
  <Paragraphs>43</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Montserrat</vt:lpstr>
      <vt:lpstr>Office Theme</vt:lpstr>
      <vt:lpstr>Economic Development Strategic Plan Process Update      Aug 31, 2023 Alyssa Marcy – Planning + Urban Design</vt:lpstr>
      <vt:lpstr>    A VISION FOR COMMUNITY PROSPERITY IN KCK </vt:lpstr>
      <vt:lpstr>PowerPoint Presentation</vt:lpstr>
      <vt:lpstr>PowerPoint Presentation</vt:lpstr>
      <vt:lpstr>PowerPoint Presentation</vt:lpstr>
      <vt:lpstr>Focus Groups and Surveys   July - August, 2023</vt:lpstr>
      <vt:lpstr>PowerPoint Presentation</vt:lpstr>
      <vt:lpstr>Community Prosperity  Roundtable    August 14, 2023</vt:lpstr>
      <vt:lpstr>Community Prosperity  Roundtable   BUILDING BLOCKS for a   RESTORATIVE and REGENERATIVE ECONOMY in KCK </vt:lpstr>
      <vt:lpstr>Community Prosperity Roundtable  </vt:lpstr>
      <vt:lpstr>PowerPoint Presentation</vt:lpstr>
      <vt:lpstr>Feedback?  Alyssa Marcy Long Range Planning UG Planning + Urban Design amarcy@wycokck.org  wycokck.org/planKCK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Branigin</dc:creator>
  <cp:lastModifiedBy>Marcy, Alyssa N</cp:lastModifiedBy>
  <cp:revision>17</cp:revision>
  <dcterms:created xsi:type="dcterms:W3CDTF">2023-07-27T17:55:31Z</dcterms:created>
  <dcterms:modified xsi:type="dcterms:W3CDTF">2023-08-31T20:20:11Z</dcterms:modified>
</cp:coreProperties>
</file>