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omments/modernComment_15B_937161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4"/>
  </p:notesMasterIdLst>
  <p:sldIdLst>
    <p:sldId id="333" r:id="rId5"/>
    <p:sldId id="282" r:id="rId6"/>
    <p:sldId id="347" r:id="rId7"/>
    <p:sldId id="351" r:id="rId8"/>
    <p:sldId id="352" r:id="rId9"/>
    <p:sldId id="353" r:id="rId10"/>
    <p:sldId id="355" r:id="rId11"/>
    <p:sldId id="356" r:id="rId12"/>
    <p:sldId id="335" r:id="rId13"/>
    <p:sldId id="348" r:id="rId14"/>
    <p:sldId id="336" r:id="rId15"/>
    <p:sldId id="338" r:id="rId16"/>
    <p:sldId id="354" r:id="rId17"/>
    <p:sldId id="342" r:id="rId18"/>
    <p:sldId id="343" r:id="rId19"/>
    <p:sldId id="350" r:id="rId20"/>
    <p:sldId id="358" r:id="rId21"/>
    <p:sldId id="349" r:id="rId22"/>
    <p:sldId id="3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54C4E31-F203-BD34-AD3F-EE09465F4E66}" name="Finkle, Lester (FMCSA)" initials="FL(" userId="S::Lester.Finkle@ad.dot.gov::833efd06-57d9-4aa9-bca9-936cba401e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7415"/>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C09E8-83B6-4AB4-AAB8-1DFBF2631EB1}" v="1" dt="2023-12-20T22:59:34.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1657" autoAdjust="0"/>
  </p:normalViewPr>
  <p:slideViewPr>
    <p:cSldViewPr snapToGrid="0">
      <p:cViewPr varScale="1">
        <p:scale>
          <a:sx n="104" d="100"/>
          <a:sy n="104" d="100"/>
        </p:scale>
        <p:origin x="810" y="114"/>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h, Deasiray" userId="a28a42a0-627a-40c0-9743-d1c9b56baaf4" providerId="ADAL" clId="{B1FC09E8-83B6-4AB4-AAB8-1DFBF2631EB1}"/>
    <pc:docChg chg="custSel modSld">
      <pc:chgData name="Bush, Deasiray" userId="a28a42a0-627a-40c0-9743-d1c9b56baaf4" providerId="ADAL" clId="{B1FC09E8-83B6-4AB4-AAB8-1DFBF2631EB1}" dt="2023-12-20T23:02:20.390" v="47" actId="20577"/>
      <pc:docMkLst>
        <pc:docMk/>
      </pc:docMkLst>
      <pc:sldChg chg="modSp mod">
        <pc:chgData name="Bush, Deasiray" userId="a28a42a0-627a-40c0-9743-d1c9b56baaf4" providerId="ADAL" clId="{B1FC09E8-83B6-4AB4-AAB8-1DFBF2631EB1}" dt="2023-12-20T23:01:00.905" v="43" actId="1076"/>
        <pc:sldMkLst>
          <pc:docMk/>
          <pc:sldMk cId="1649434251" sldId="333"/>
        </pc:sldMkLst>
        <pc:spChg chg="mod">
          <ac:chgData name="Bush, Deasiray" userId="a28a42a0-627a-40c0-9743-d1c9b56baaf4" providerId="ADAL" clId="{B1FC09E8-83B6-4AB4-AAB8-1DFBF2631EB1}" dt="2023-12-20T23:01:00.905" v="43" actId="1076"/>
          <ac:spMkLst>
            <pc:docMk/>
            <pc:sldMk cId="1649434251" sldId="333"/>
            <ac:spMk id="3" creationId="{45A6033B-BDCA-210D-D02A-5DF9CFAB4A19}"/>
          </ac:spMkLst>
        </pc:spChg>
      </pc:sldChg>
      <pc:sldChg chg="modSp mod">
        <pc:chgData name="Bush, Deasiray" userId="a28a42a0-627a-40c0-9743-d1c9b56baaf4" providerId="ADAL" clId="{B1FC09E8-83B6-4AB4-AAB8-1DFBF2631EB1}" dt="2023-12-20T23:02:20.390" v="47" actId="20577"/>
        <pc:sldMkLst>
          <pc:docMk/>
          <pc:sldMk cId="2108405841" sldId="343"/>
        </pc:sldMkLst>
        <pc:spChg chg="mod">
          <ac:chgData name="Bush, Deasiray" userId="a28a42a0-627a-40c0-9743-d1c9b56baaf4" providerId="ADAL" clId="{B1FC09E8-83B6-4AB4-AAB8-1DFBF2631EB1}" dt="2023-12-20T23:02:20.390" v="47" actId="20577"/>
          <ac:spMkLst>
            <pc:docMk/>
            <pc:sldMk cId="2108405841" sldId="343"/>
            <ac:spMk id="24" creationId="{9FBF4362-ED30-0F93-D79E-1E16F426A2FA}"/>
          </ac:spMkLst>
        </pc:spChg>
      </pc:sldChg>
      <pc:sldChg chg="modSp mod">
        <pc:chgData name="Bush, Deasiray" userId="a28a42a0-627a-40c0-9743-d1c9b56baaf4" providerId="ADAL" clId="{B1FC09E8-83B6-4AB4-AAB8-1DFBF2631EB1}" dt="2023-12-20T23:01:28.066" v="45" actId="207"/>
        <pc:sldMkLst>
          <pc:docMk/>
          <pc:sldMk cId="1030913358" sldId="350"/>
        </pc:sldMkLst>
        <pc:spChg chg="mod">
          <ac:chgData name="Bush, Deasiray" userId="a28a42a0-627a-40c0-9743-d1c9b56baaf4" providerId="ADAL" clId="{B1FC09E8-83B6-4AB4-AAB8-1DFBF2631EB1}" dt="2023-12-20T23:01:28.066" v="45" actId="207"/>
          <ac:spMkLst>
            <pc:docMk/>
            <pc:sldMk cId="1030913358" sldId="350"/>
            <ac:spMk id="24" creationId="{9FBF4362-ED30-0F93-D79E-1E16F426A2FA}"/>
          </ac:spMkLst>
        </pc:spChg>
      </pc:sldChg>
      <pc:sldChg chg="addSp modSp mod">
        <pc:chgData name="Bush, Deasiray" userId="a28a42a0-627a-40c0-9743-d1c9b56baaf4" providerId="ADAL" clId="{B1FC09E8-83B6-4AB4-AAB8-1DFBF2631EB1}" dt="2023-12-20T23:00:50.795" v="42" actId="255"/>
        <pc:sldMkLst>
          <pc:docMk/>
          <pc:sldMk cId="1752247828" sldId="358"/>
        </pc:sldMkLst>
        <pc:spChg chg="mod">
          <ac:chgData name="Bush, Deasiray" userId="a28a42a0-627a-40c0-9743-d1c9b56baaf4" providerId="ADAL" clId="{B1FC09E8-83B6-4AB4-AAB8-1DFBF2631EB1}" dt="2023-12-20T23:00:36.447" v="41" actId="255"/>
          <ac:spMkLst>
            <pc:docMk/>
            <pc:sldMk cId="1752247828" sldId="358"/>
            <ac:spMk id="11" creationId="{AD686286-F993-2945-6953-37D8032F36DF}"/>
          </ac:spMkLst>
        </pc:spChg>
        <pc:spChg chg="add mod">
          <ac:chgData name="Bush, Deasiray" userId="a28a42a0-627a-40c0-9743-d1c9b56baaf4" providerId="ADAL" clId="{B1FC09E8-83B6-4AB4-AAB8-1DFBF2631EB1}" dt="2023-12-20T23:00:50.795" v="42" actId="255"/>
          <ac:spMkLst>
            <pc:docMk/>
            <pc:sldMk cId="1752247828" sldId="358"/>
            <ac:spMk id="13" creationId="{40F80AA3-5626-3AC9-0471-15F09D6B3990}"/>
          </ac:spMkLst>
        </pc:spChg>
      </pc:sldChg>
    </pc:docChg>
  </pc:docChgLst>
</pc:chgInfo>
</file>

<file path=ppt/comments/modernComment_15B_937161B.xml><?xml version="1.0" encoding="utf-8"?>
<p188:cmLst xmlns:a="http://schemas.openxmlformats.org/drawingml/2006/main" xmlns:r="http://schemas.openxmlformats.org/officeDocument/2006/relationships" xmlns:p188="http://schemas.microsoft.com/office/powerpoint/2018/8/main">
  <p188:cm id="{9A252FCA-D728-450F-ACDA-0E3FBCE92FA4}" authorId="{C54C4E31-F203-BD34-AD3F-EE09465F4E66}" created="2023-12-20T22:15:35.970">
    <pc:sldMkLst xmlns:pc="http://schemas.microsoft.com/office/powerpoint/2013/main/command">
      <pc:docMk/>
      <pc:sldMk cId="154605083" sldId="347"/>
    </pc:sldMkLst>
    <p188:txBody>
      <a:bodyPr/>
      <a:lstStyle/>
      <a:p>
        <a:r>
          <a:rPr lang="en-US"/>
          <a:t>You are welcome to use FHWA's Title VI regulation if your Agency receives FHWA funding.  Please do include 49 CFR Part 303 as this is FMCSA's Title VI Program regulation.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12/20/2023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a:normAutofit/>
          </a:bodyPr>
          <a:lstStyle>
            <a:lvl1pPr marL="0" indent="0">
              <a:lnSpc>
                <a:spcPct val="85000"/>
              </a:lnSpc>
              <a:spcBef>
                <a:spcPts val="1000"/>
              </a:spcBef>
              <a:spcAft>
                <a:spcPts val="600"/>
              </a:spcAft>
              <a:buFont typeface="Arial" panose="020B0604020202020204" pitchFamily="34" charset="0"/>
              <a:buNone/>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level">
    <p:bg>
      <p:bgPr>
        <a:solidFill>
          <a:schemeClr val="accent6"/>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0" name="Freeform: Shape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2">
    <p:bg>
      <p:bgPr>
        <a:solidFill>
          <a:schemeClr val="accent1"/>
        </a:solidFill>
        <a:effectLst/>
      </p:bgPr>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reeform: Shape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p:bg>
      <p:bgPr>
        <a:solidFill>
          <a:schemeClr val="tx2"/>
        </a:solidFill>
        <a:effectLst/>
      </p:bgPr>
    </p:bg>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96" name="Freeform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5" name="Free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1" name="Graphic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ly Upda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47" name="Text Placeholder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xt Placeholder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anchor="ctr">
            <a:noAutofit/>
          </a:bodyPr>
          <a:lstStyle>
            <a:lvl1pPr>
              <a:lnSpc>
                <a:spcPct val="85000"/>
              </a:lnSpc>
              <a:spcAft>
                <a:spcPts val="0"/>
              </a:spcAft>
              <a:defRPr sz="2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015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a:normAutofit/>
          </a:bodyPr>
          <a:lstStyle>
            <a:lvl1pPr marL="347472" indent="-347472">
              <a:spcBef>
                <a:spcPts val="400"/>
              </a:spcBef>
              <a:spcAft>
                <a:spcPts val="600"/>
              </a:spcAft>
              <a:buFont typeface="Arial" panose="020B0604020202020204" pitchFamily="34" charset="0"/>
              <a:buChar char="•"/>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9" name="Freeform: Shap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 name="Freeform: Shap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righ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left">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a:lstStyle/>
          <a:p>
            <a:r>
              <a:rPr lang="en-US"/>
              <a:t>CONTOSO ALL-HANDS</a:t>
            </a:r>
            <a:endParaRPr lang="en-US" dirty="0"/>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iversari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pic>
        <p:nvPicPr>
          <p:cNvPr id="11" name="Graphic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Content Placeholder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400" smtClean="0">
                <a:solidFill>
                  <a:schemeClr val="bg1"/>
                </a:solidFill>
              </a:defRPr>
            </a:lvl4pPr>
            <a:lvl5pPr>
              <a:defRPr lang="en-US" sz="2400">
                <a:solidFill>
                  <a:schemeClr val="bg1"/>
                </a:solidFill>
              </a:defRPr>
            </a:lvl5pPr>
          </a:lstStyle>
          <a:p>
            <a:pPr marL="347472" lvl="0" indent="-347472">
              <a:spcBef>
                <a:spcPts val="400"/>
              </a:spcBef>
              <a:spcAft>
                <a:spcPts val="600"/>
              </a:spcAft>
              <a:buFont typeface="Arial" panose="020B0604020202020204" pitchFamily="34" charset="0"/>
              <a:buChar char="•"/>
            </a:pPr>
            <a:r>
              <a:rPr lang="en-US"/>
              <a:t>Click to edit Master text styles</a:t>
            </a:r>
          </a:p>
          <a:p>
            <a:pPr marL="347472" lvl="1" indent="-347472">
              <a:spcBef>
                <a:spcPts val="400"/>
              </a:spcBef>
              <a:spcAft>
                <a:spcPts val="600"/>
              </a:spcAft>
              <a:buFont typeface="Arial" panose="020B0604020202020204" pitchFamily="34" charset="0"/>
              <a:buChar char="•"/>
            </a:pPr>
            <a:r>
              <a:rPr lang="en-US"/>
              <a:t>Second level</a:t>
            </a:r>
          </a:p>
          <a:p>
            <a:pPr marL="347472" lvl="2" indent="-347472">
              <a:spcBef>
                <a:spcPts val="400"/>
              </a:spcBef>
              <a:spcAft>
                <a:spcPts val="600"/>
              </a:spcAft>
              <a:buFont typeface="Arial" panose="020B0604020202020204" pitchFamily="34" charset="0"/>
              <a:buChar char="•"/>
            </a:pPr>
            <a:r>
              <a:rPr lang="en-US"/>
              <a:t>Third level</a:t>
            </a:r>
          </a:p>
          <a:p>
            <a:pPr marL="347472" lvl="3" indent="-347472">
              <a:spcBef>
                <a:spcPts val="400"/>
              </a:spcBef>
              <a:spcAft>
                <a:spcPts val="600"/>
              </a:spcAft>
              <a:buFont typeface="Arial" panose="020B0604020202020204" pitchFamily="34" charset="0"/>
              <a:buChar char="•"/>
            </a:pPr>
            <a:r>
              <a:rPr lang="en-US"/>
              <a:t>Fourth level</a:t>
            </a:r>
          </a:p>
          <a:p>
            <a:pPr marL="347472" lvl="4" indent="-347472">
              <a:spcBef>
                <a:spcPts val="400"/>
              </a:spcBef>
              <a:spcAft>
                <a:spcPts val="600"/>
              </a:spcAft>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anchor="t">
            <a:noAutofit/>
          </a:bodyPr>
          <a:lstStyle>
            <a:lvl1pPr>
              <a:lnSpc>
                <a:spcPct val="85000"/>
              </a:lnSpc>
              <a:defRPr sz="3800" cap="none" spc="300"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Text Placeholder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anchor="t">
            <a:noAutofit/>
          </a:bodyPr>
          <a:lstStyle>
            <a:lvl1pPr>
              <a:lnSpc>
                <a:spcPct val="85000"/>
              </a:lnSpc>
              <a:spcBef>
                <a:spcPts val="0"/>
              </a:spcBef>
              <a:spcAft>
                <a:spcPts val="600"/>
              </a:spcAft>
              <a:defRPr sz="1400" b="0" i="0" cap="none"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slide">
    <p:bg>
      <p:bgPr>
        <a:solidFill>
          <a:schemeClr val="accent4"/>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p>
            <a:endParaRPr lang="en-US" dirty="0"/>
          </a:p>
        </p:txBody>
      </p:sp>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a:t>CONTOSO ALL-HANDS</a:t>
            </a:r>
            <a:endParaRPr lang="en-US" dirty="0"/>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Lst>
  <p:hf hdr="0" dt="0"/>
  <p:txStyles>
    <p:titleStyle>
      <a:lvl1pPr algn="l" defTabSz="914400" rtl="0" eaLnBrk="1" latinLnBrk="0" hangingPunct="1">
        <a:spcBef>
          <a:spcPct val="0"/>
        </a:spcBef>
        <a:buNone/>
        <a:defRPr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www.wycokck.org/Departments/Transportation"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wycokck.org/Departments/Transportation" TargetMode="External"/><Relationship Id="rId2" Type="http://schemas.openxmlformats.org/officeDocument/2006/relationships/hyperlink" Target="mailto:UGTransit@wycokck.org" TargetMode="Externa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video" Target="https://www.youtube.com/embed/VoXfg7LrK-I?start=1&amp;feature=oembed" TargetMode="External"/><Relationship Id="rId5" Type="http://schemas.openxmlformats.org/officeDocument/2006/relationships/image" Target="../media/image16.jpe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hyperlink" Target="https://www.wycokck.org/Departments/Transportation" TargetMode="External"/><Relationship Id="rId2" Type="http://schemas.openxmlformats.org/officeDocument/2006/relationships/hyperlink" Target="mailto:UGTransit@wycokck.org" TargetMode="Externa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5B_937161B.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DD14-953E-786D-C1D3-D4D16CF44F55}"/>
              </a:ext>
            </a:extLst>
          </p:cNvPr>
          <p:cNvSpPr>
            <a:spLocks noGrp="1"/>
          </p:cNvSpPr>
          <p:nvPr>
            <p:ph type="title"/>
          </p:nvPr>
        </p:nvSpPr>
        <p:spPr>
          <a:xfrm>
            <a:off x="6816852" y="2459571"/>
            <a:ext cx="4681728" cy="1737360"/>
          </a:xfrm>
        </p:spPr>
        <p:txBody>
          <a:bodyPr/>
          <a:lstStyle/>
          <a:p>
            <a:pPr algn="ctr"/>
            <a:r>
              <a:rPr lang="en-US" sz="5000" spc="300" dirty="0">
                <a:solidFill>
                  <a:schemeClr val="bg1"/>
                </a:solidFill>
                <a:latin typeface="Posterama" panose="020B0504020200020000" pitchFamily="34" charset="0"/>
                <a:cs typeface="Posterama" panose="020B0504020200020000" pitchFamily="34" charset="0"/>
              </a:rPr>
              <a:t>Title VI </a:t>
            </a:r>
            <a:r>
              <a:rPr lang="en-US" sz="5000" spc="300" dirty="0">
                <a:solidFill>
                  <a:srgbClr val="FFFFFF"/>
                </a:solidFill>
                <a:latin typeface="Posterama" panose="020B0504020200020000" pitchFamily="34" charset="0"/>
                <a:cs typeface="Posterama" panose="020B0504020200020000" pitchFamily="34" charset="0"/>
              </a:rPr>
              <a:t>Program</a:t>
            </a:r>
            <a:r>
              <a:rPr lang="en-US" sz="5000" spc="300" dirty="0">
                <a:solidFill>
                  <a:schemeClr val="bg1"/>
                </a:solidFill>
                <a:latin typeface="Posterama" panose="020B0504020200020000" pitchFamily="34" charset="0"/>
                <a:cs typeface="Posterama" panose="020B0504020200020000" pitchFamily="34" charset="0"/>
              </a:rPr>
              <a:t> Overview</a:t>
            </a:r>
            <a:endParaRPr lang="en-US" dirty="0"/>
          </a:p>
        </p:txBody>
      </p:sp>
      <p:sp>
        <p:nvSpPr>
          <p:cNvPr id="3" name="Text Placeholder 2">
            <a:extLst>
              <a:ext uri="{FF2B5EF4-FFF2-40B4-BE49-F238E27FC236}">
                <a16:creationId xmlns:a16="http://schemas.microsoft.com/office/drawing/2014/main" id="{45A6033B-BDCA-210D-D02A-5DF9CFAB4A19}"/>
              </a:ext>
            </a:extLst>
          </p:cNvPr>
          <p:cNvSpPr>
            <a:spLocks noGrp="1"/>
          </p:cNvSpPr>
          <p:nvPr>
            <p:ph type="body" sz="quarter" idx="12"/>
          </p:nvPr>
        </p:nvSpPr>
        <p:spPr>
          <a:xfrm>
            <a:off x="6886264" y="4918317"/>
            <a:ext cx="4709160" cy="914400"/>
          </a:xfrm>
        </p:spPr>
        <p:txBody>
          <a:bodyPr/>
          <a:lstStyle/>
          <a:p>
            <a:pPr algn="ctr"/>
            <a:r>
              <a:rPr lang="en-US" sz="2400" b="0" spc="0" dirty="0">
                <a:solidFill>
                  <a:schemeClr val="bg1"/>
                </a:solidFill>
                <a:effectLst/>
                <a:latin typeface="Avenir Next LT Pro" panose="020B0504020202020204" pitchFamily="34" charset="77"/>
              </a:rPr>
              <a:t>Unified Government Transportation Department</a:t>
            </a:r>
          </a:p>
          <a:p>
            <a:endParaRPr lang="en-US" dirty="0">
              <a:latin typeface="Avenir Next LT Pro" panose="020B0504020202020204" pitchFamily="34" charset="77"/>
              <a:cs typeface="Segoe UI"/>
            </a:endParaRPr>
          </a:p>
          <a:p>
            <a:endParaRPr lang="en-US" dirty="0"/>
          </a:p>
        </p:txBody>
      </p:sp>
      <p:pic>
        <p:nvPicPr>
          <p:cNvPr id="5" name="Picture 4">
            <a:extLst>
              <a:ext uri="{FF2B5EF4-FFF2-40B4-BE49-F238E27FC236}">
                <a16:creationId xmlns:a16="http://schemas.microsoft.com/office/drawing/2014/main" id="{A3DCCFB1-4121-8FA6-51CC-C9CC4B68177A}"/>
              </a:ext>
            </a:extLst>
          </p:cNvPr>
          <p:cNvPicPr>
            <a:picLocks noChangeAspect="1"/>
          </p:cNvPicPr>
          <p:nvPr/>
        </p:nvPicPr>
        <p:blipFill>
          <a:blip r:embed="rId2">
            <a:duotone>
              <a:schemeClr val="accent2">
                <a:shade val="45000"/>
                <a:satMod val="135000"/>
              </a:schemeClr>
              <a:prstClr val="white"/>
            </a:duotone>
          </a:blip>
          <a:stretch>
            <a:fillRect/>
          </a:stretch>
        </p:blipFill>
        <p:spPr>
          <a:xfrm>
            <a:off x="0" y="492498"/>
            <a:ext cx="5083728" cy="3093227"/>
          </a:xfrm>
          <a:prstGeom prst="ellipse">
            <a:avLst/>
          </a:prstGeom>
          <a:ln>
            <a:noFill/>
          </a:ln>
          <a:effectLst>
            <a:softEdge rad="112500"/>
          </a:effectLst>
        </p:spPr>
      </p:pic>
      <p:pic>
        <p:nvPicPr>
          <p:cNvPr id="6" name="Picture 5">
            <a:extLst>
              <a:ext uri="{FF2B5EF4-FFF2-40B4-BE49-F238E27FC236}">
                <a16:creationId xmlns:a16="http://schemas.microsoft.com/office/drawing/2014/main" id="{59622664-7F59-BD13-FC2E-CEF60E4096A9}"/>
              </a:ext>
            </a:extLst>
          </p:cNvPr>
          <p:cNvPicPr>
            <a:picLocks noChangeAspect="1"/>
          </p:cNvPicPr>
          <p:nvPr/>
        </p:nvPicPr>
        <p:blipFill>
          <a:blip r:embed="rId3"/>
          <a:stretch>
            <a:fillRect/>
          </a:stretch>
        </p:blipFill>
        <p:spPr>
          <a:xfrm>
            <a:off x="8118258" y="321473"/>
            <a:ext cx="2078916" cy="2091109"/>
          </a:xfrm>
          <a:prstGeom prst="rect">
            <a:avLst/>
          </a:prstGeom>
        </p:spPr>
      </p:pic>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95235C0-7B0C-19DD-4B08-988C7395FA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rot="5400000">
            <a:off x="11096010" y="5623261"/>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60448A93-0374-2459-ACBD-50F719581052}"/>
              </a:ext>
            </a:extLst>
          </p:cNvPr>
          <p:cNvSpPr>
            <a:spLocks noGrp="1"/>
          </p:cNvSpPr>
          <p:nvPr>
            <p:ph type="title"/>
          </p:nvPr>
        </p:nvSpPr>
        <p:spPr/>
        <p:txBody>
          <a:bodyPr/>
          <a:lstStyle/>
          <a:p>
            <a:r>
              <a:rPr lang="en-US" sz="3800" spc="300" dirty="0">
                <a:solidFill>
                  <a:schemeClr val="bg1"/>
                </a:solidFill>
                <a:effectLst/>
                <a:latin typeface="Posterama" panose="020B0504020200020000" pitchFamily="34" charset="0"/>
                <a:cs typeface="Posterama" panose="020B0504020200020000" pitchFamily="34" charset="0"/>
              </a:rPr>
              <a:t>Compliance</a:t>
            </a:r>
            <a:endParaRPr lang="en-US" dirty="0"/>
          </a:p>
        </p:txBody>
      </p:sp>
      <p:sp>
        <p:nvSpPr>
          <p:cNvPr id="6" name="TextBox 5">
            <a:extLst>
              <a:ext uri="{FF2B5EF4-FFF2-40B4-BE49-F238E27FC236}">
                <a16:creationId xmlns:a16="http://schemas.microsoft.com/office/drawing/2014/main" id="{25AF9B51-AB62-E77C-1E21-63E655314199}"/>
              </a:ext>
            </a:extLst>
          </p:cNvPr>
          <p:cNvSpPr txBox="1"/>
          <p:nvPr/>
        </p:nvSpPr>
        <p:spPr>
          <a:xfrm>
            <a:off x="107690" y="1208911"/>
            <a:ext cx="5821960" cy="5632311"/>
          </a:xfrm>
          <a:prstGeom prst="rect">
            <a:avLst/>
          </a:prstGeom>
          <a:noFill/>
        </p:spPr>
        <p:txBody>
          <a:bodyPr wrap="square" rtlCol="0">
            <a:spAutoFit/>
          </a:bodyPr>
          <a:lstStyle/>
          <a:p>
            <a:r>
              <a:rPr lang="en-US" sz="2400" dirty="0">
                <a:solidFill>
                  <a:srgbClr val="FFFFFF"/>
                </a:solidFill>
              </a:rPr>
              <a:t>Who MUST comply? </a:t>
            </a:r>
          </a:p>
          <a:p>
            <a:endParaRPr lang="en-US" sz="2400" dirty="0">
              <a:solidFill>
                <a:srgbClr val="FFFFFF"/>
              </a:solidFill>
            </a:endParaRPr>
          </a:p>
          <a:p>
            <a:r>
              <a:rPr lang="en-US" sz="2400" dirty="0">
                <a:solidFill>
                  <a:srgbClr val="FFFFFF"/>
                </a:solidFill>
              </a:rPr>
              <a:t>Recipients of federal financial aid must comply with the various Title VI nondiscrimination laws and regulations. </a:t>
            </a:r>
          </a:p>
          <a:p>
            <a:endParaRPr lang="en-US" sz="2400" dirty="0">
              <a:solidFill>
                <a:srgbClr val="FFFFFF"/>
              </a:solidFill>
            </a:endParaRPr>
          </a:p>
          <a:p>
            <a:r>
              <a:rPr lang="en-US" sz="2400" dirty="0">
                <a:solidFill>
                  <a:srgbClr val="FFFFFF"/>
                </a:solidFill>
              </a:rPr>
              <a:t>A recipient is any entity or individual to whom Federal assistance is provided (23 CFR 200.5(n)). </a:t>
            </a:r>
          </a:p>
          <a:p>
            <a:endParaRPr lang="en-US" sz="2400" dirty="0">
              <a:solidFill>
                <a:srgbClr val="FFFFFF"/>
              </a:solidFill>
            </a:endParaRPr>
          </a:p>
          <a:p>
            <a:r>
              <a:rPr lang="en-US" sz="2400" dirty="0">
                <a:solidFill>
                  <a:srgbClr val="FFFFFF"/>
                </a:solidFill>
              </a:rPr>
              <a:t>Subrecipients and contractors, regardless of tier, are REQUIRED to prevent discrimination and ensure nondiscrimination in all of their programs and activities.</a:t>
            </a:r>
          </a:p>
        </p:txBody>
      </p:sp>
      <p:sp>
        <p:nvSpPr>
          <p:cNvPr id="7" name="TextBox 6">
            <a:extLst>
              <a:ext uri="{FF2B5EF4-FFF2-40B4-BE49-F238E27FC236}">
                <a16:creationId xmlns:a16="http://schemas.microsoft.com/office/drawing/2014/main" id="{08302ED7-B8FD-7012-58DF-0D206B67EF37}"/>
              </a:ext>
            </a:extLst>
          </p:cNvPr>
          <p:cNvSpPr txBox="1"/>
          <p:nvPr/>
        </p:nvSpPr>
        <p:spPr>
          <a:xfrm>
            <a:off x="6145030" y="2551836"/>
            <a:ext cx="5988310" cy="1754326"/>
          </a:xfrm>
          <a:prstGeom prst="rect">
            <a:avLst/>
          </a:prstGeom>
          <a:noFill/>
        </p:spPr>
        <p:txBody>
          <a:bodyPr wrap="square" rtlCol="0">
            <a:spAutoFit/>
          </a:bodyPr>
          <a:lstStyle/>
          <a:p>
            <a:r>
              <a:rPr lang="en-US" dirty="0">
                <a:solidFill>
                  <a:srgbClr val="FFFFFF"/>
                </a:solidFill>
              </a:rPr>
              <a:t>Federal aid or Federal assistance can be in the form of: </a:t>
            </a:r>
          </a:p>
          <a:p>
            <a:r>
              <a:rPr lang="en-US" dirty="0">
                <a:solidFill>
                  <a:srgbClr val="FFFFFF"/>
                </a:solidFill>
              </a:rPr>
              <a:t>• A grant and direct funding </a:t>
            </a:r>
          </a:p>
          <a:p>
            <a:r>
              <a:rPr lang="en-US" dirty="0">
                <a:solidFill>
                  <a:srgbClr val="FFFFFF"/>
                </a:solidFill>
              </a:rPr>
              <a:t>• Grant or donation of Federal property </a:t>
            </a:r>
          </a:p>
          <a:p>
            <a:r>
              <a:rPr lang="en-US" dirty="0">
                <a:solidFill>
                  <a:srgbClr val="FFFFFF"/>
                </a:solidFill>
              </a:rPr>
              <a:t>• Equipment and training </a:t>
            </a:r>
          </a:p>
          <a:p>
            <a:r>
              <a:rPr lang="en-US" dirty="0">
                <a:solidFill>
                  <a:srgbClr val="FFFFFF"/>
                </a:solidFill>
              </a:rPr>
              <a:t>• Detail of Federal personnel </a:t>
            </a:r>
          </a:p>
          <a:p>
            <a:r>
              <a:rPr lang="en-US" dirty="0">
                <a:solidFill>
                  <a:srgbClr val="FFFFFF"/>
                </a:solidFill>
              </a:rPr>
              <a:t>• Sale, lease, permission to use Federal property</a:t>
            </a:r>
          </a:p>
        </p:txBody>
      </p:sp>
    </p:spTree>
    <p:extLst>
      <p:ext uri="{BB962C8B-B14F-4D97-AF65-F5344CB8AC3E}">
        <p14:creationId xmlns:p14="http://schemas.microsoft.com/office/powerpoint/2010/main" val="799365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5F8FBEA-BE14-EA6F-8B51-F9B36C041A3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Freeform 5">
            <a:extLst>
              <a:ext uri="{FF2B5EF4-FFF2-40B4-BE49-F238E27FC236}">
                <a16:creationId xmlns:a16="http://schemas.microsoft.com/office/drawing/2014/main" id="{125E2145-D9A2-0E5F-97D9-7FCDD806FA6F}"/>
              </a:ext>
              <a:ext uri="{C183D7F6-B498-43B3-948B-1728B52AA6E4}">
                <adec:decorative xmlns:adec="http://schemas.microsoft.com/office/drawing/2017/decorative"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0F84AF8-0E18-4F7C-E775-9A97B9D54D40}"/>
              </a:ext>
            </a:extLst>
          </p:cNvPr>
          <p:cNvSpPr>
            <a:spLocks noGrp="1"/>
          </p:cNvSpPr>
          <p:nvPr>
            <p:ph type="title"/>
          </p:nvPr>
        </p:nvSpPr>
        <p:spPr/>
        <p:txBody>
          <a:bodyPr/>
          <a:lstStyle/>
          <a:p>
            <a:r>
              <a:rPr lang="en-US" sz="6600" dirty="0"/>
              <a:t>Compliance</a:t>
            </a:r>
            <a:br>
              <a:rPr lang="en-US" dirty="0"/>
            </a:br>
            <a:endParaRPr lang="en-US" dirty="0"/>
          </a:p>
        </p:txBody>
      </p:sp>
      <p:sp>
        <p:nvSpPr>
          <p:cNvPr id="9" name="TextBox 8">
            <a:extLst>
              <a:ext uri="{FF2B5EF4-FFF2-40B4-BE49-F238E27FC236}">
                <a16:creationId xmlns:a16="http://schemas.microsoft.com/office/drawing/2014/main" id="{CC00DAE1-C0F5-A358-9FB2-7029AFB68E28}"/>
              </a:ext>
            </a:extLst>
          </p:cNvPr>
          <p:cNvSpPr txBox="1"/>
          <p:nvPr/>
        </p:nvSpPr>
        <p:spPr>
          <a:xfrm>
            <a:off x="1388251" y="249223"/>
            <a:ext cx="10658339" cy="4893647"/>
          </a:xfrm>
          <a:prstGeom prst="rect">
            <a:avLst/>
          </a:prstGeom>
          <a:noFill/>
        </p:spPr>
        <p:txBody>
          <a:bodyPr wrap="square" rtlCol="0">
            <a:spAutoFit/>
          </a:bodyPr>
          <a:lstStyle/>
          <a:p>
            <a:r>
              <a:rPr lang="en-US" sz="2400" dirty="0"/>
              <a:t>In order to be in compliance with Title VI sub-recipients and contractors must:</a:t>
            </a:r>
          </a:p>
          <a:p>
            <a:r>
              <a:rPr lang="en-US" sz="2400" dirty="0"/>
              <a:t>• Appoint a Title VI Program Coordinator </a:t>
            </a:r>
          </a:p>
          <a:p>
            <a:r>
              <a:rPr lang="en-US" sz="2400" dirty="0"/>
              <a:t>• Develop a Title VI Implementation/Program Compliance Plan </a:t>
            </a:r>
          </a:p>
          <a:p>
            <a:pPr lvl="1"/>
            <a:r>
              <a:rPr lang="en-US" sz="2400" dirty="0"/>
              <a:t>• Limited English Proficiency </a:t>
            </a:r>
          </a:p>
          <a:p>
            <a:pPr lvl="1"/>
            <a:r>
              <a:rPr lang="en-US" sz="2400" dirty="0"/>
              <a:t>• Environmental Justice </a:t>
            </a:r>
          </a:p>
          <a:p>
            <a:pPr lvl="1"/>
            <a:r>
              <a:rPr lang="en-US" sz="2400" dirty="0"/>
              <a:t>• Public Participation Plan </a:t>
            </a:r>
          </a:p>
          <a:p>
            <a:r>
              <a:rPr lang="en-US" sz="2400" dirty="0"/>
              <a:t>• Provide Title VI training for all of its employees </a:t>
            </a:r>
          </a:p>
          <a:p>
            <a:r>
              <a:rPr lang="en-US" sz="2400" dirty="0"/>
              <a:t>• Develop a Title VI Program Policy Statement </a:t>
            </a:r>
          </a:p>
          <a:p>
            <a:r>
              <a:rPr lang="en-US" sz="2400" dirty="0"/>
              <a:t>• Have signed Title VI Program Assurance document</a:t>
            </a:r>
          </a:p>
          <a:p>
            <a:r>
              <a:rPr lang="en-US" sz="2400" dirty="0"/>
              <a:t>• Have a grievance/complaint procedure in place </a:t>
            </a:r>
          </a:p>
          <a:p>
            <a:r>
              <a:rPr lang="en-US" sz="2400" dirty="0"/>
              <a:t>• Monitor sub-recipients and sub-contractors for Title VI Program   </a:t>
            </a:r>
          </a:p>
          <a:p>
            <a:r>
              <a:rPr lang="en-US" sz="2400" dirty="0"/>
              <a:t>   compliance </a:t>
            </a:r>
          </a:p>
        </p:txBody>
      </p:sp>
    </p:spTree>
    <p:extLst>
      <p:ext uri="{BB962C8B-B14F-4D97-AF65-F5344CB8AC3E}">
        <p14:creationId xmlns:p14="http://schemas.microsoft.com/office/powerpoint/2010/main" val="16360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43D-46D1-D808-068A-188C758E3B06}"/>
              </a:ext>
            </a:extLst>
          </p:cNvPr>
          <p:cNvSpPr>
            <a:spLocks noGrp="1"/>
          </p:cNvSpPr>
          <p:nvPr>
            <p:ph type="title"/>
          </p:nvPr>
        </p:nvSpPr>
        <p:spPr>
          <a:xfrm>
            <a:off x="169178" y="1375963"/>
            <a:ext cx="8077199" cy="685800"/>
          </a:xfrm>
        </p:spPr>
        <p:txBody>
          <a:bodyPr>
            <a:noAutofit/>
          </a:bodyPr>
          <a:lstStyle/>
          <a:p>
            <a:r>
              <a:rPr lang="en-US" sz="3800" spc="300" dirty="0">
                <a:solidFill>
                  <a:schemeClr val="bg1"/>
                </a:solidFill>
                <a:effectLst/>
                <a:latin typeface="Posterama" panose="020B0504020200020000" pitchFamily="34" charset="0"/>
                <a:cs typeface="Posterama" panose="020B0504020200020000" pitchFamily="34" charset="0"/>
              </a:rPr>
              <a:t>How do we ensure compliance with title vi</a:t>
            </a:r>
            <a:endParaRPr lang="en-US" dirty="0"/>
          </a:p>
        </p:txBody>
      </p:sp>
      <p:sp>
        <p:nvSpPr>
          <p:cNvPr id="7" name="Content Placeholder 6">
            <a:extLst>
              <a:ext uri="{FF2B5EF4-FFF2-40B4-BE49-F238E27FC236}">
                <a16:creationId xmlns:a16="http://schemas.microsoft.com/office/drawing/2014/main" id="{49E42CDF-33EE-12E7-4F8B-B59F4A97F37A}"/>
              </a:ext>
            </a:extLst>
          </p:cNvPr>
          <p:cNvSpPr>
            <a:spLocks noGrp="1"/>
          </p:cNvSpPr>
          <p:nvPr>
            <p:ph sz="quarter" idx="13"/>
          </p:nvPr>
        </p:nvSpPr>
        <p:spPr>
          <a:xfrm>
            <a:off x="169179" y="2688335"/>
            <a:ext cx="9461382" cy="4169665"/>
          </a:xfrm>
        </p:spPr>
        <p:txBody>
          <a:bodyPr>
            <a:normAutofit lnSpcReduction="10000"/>
          </a:bodyPr>
          <a:lstStyle/>
          <a:p>
            <a:r>
              <a:rPr lang="en-US" dirty="0"/>
              <a:t>We must make sure all recipients receive:</a:t>
            </a:r>
          </a:p>
          <a:p>
            <a:pPr marL="457200" indent="-457200">
              <a:buAutoNum type="arabicPeriod"/>
            </a:pPr>
            <a:r>
              <a:rPr lang="en-US" dirty="0"/>
              <a:t>Equal Treatment</a:t>
            </a:r>
          </a:p>
          <a:p>
            <a:pPr marL="457200" indent="-457200">
              <a:buAutoNum type="arabicPeriod"/>
            </a:pPr>
            <a:r>
              <a:rPr lang="en-US" dirty="0"/>
              <a:t>Equal Access</a:t>
            </a:r>
          </a:p>
          <a:p>
            <a:pPr marL="457200" indent="-457200">
              <a:buAutoNum type="arabicPeriod"/>
            </a:pPr>
            <a:r>
              <a:rPr lang="en-US" dirty="0"/>
              <a:t>Equal Rights</a:t>
            </a:r>
          </a:p>
          <a:p>
            <a:pPr marL="457200" indent="-457200">
              <a:buAutoNum type="arabicPeriod"/>
            </a:pPr>
            <a:r>
              <a:rPr lang="en-US" dirty="0"/>
              <a:t>Equal Opportunities</a:t>
            </a:r>
          </a:p>
          <a:p>
            <a:r>
              <a:rPr lang="en-US" dirty="0"/>
              <a:t>This should be the case regardless of the recipient’s race, color, or national origin, which includes any applicable limited English proficiency!</a:t>
            </a:r>
          </a:p>
        </p:txBody>
      </p:sp>
      <p:pic>
        <p:nvPicPr>
          <p:cNvPr id="10" name="Picture 9">
            <a:extLst>
              <a:ext uri="{FF2B5EF4-FFF2-40B4-BE49-F238E27FC236}">
                <a16:creationId xmlns:a16="http://schemas.microsoft.com/office/drawing/2014/main" id="{A8DB25A1-3AE1-2E5C-CBA1-A91A555AF4FB}"/>
              </a:ext>
            </a:extLst>
          </p:cNvPr>
          <p:cNvPicPr>
            <a:picLocks noChangeAspect="1"/>
          </p:cNvPicPr>
          <p:nvPr/>
        </p:nvPicPr>
        <p:blipFill>
          <a:blip r:embed="rId2">
            <a:alphaModFix amt="50000"/>
          </a:blip>
          <a:stretch>
            <a:fillRect/>
          </a:stretch>
        </p:blipFill>
        <p:spPr>
          <a:xfrm>
            <a:off x="7197754" y="1282522"/>
            <a:ext cx="4825067" cy="4711979"/>
          </a:xfrm>
          <a:prstGeom prst="ellipse">
            <a:avLst/>
          </a:prstGeom>
          <a:ln>
            <a:noFill/>
          </a:ln>
          <a:effectLst>
            <a:softEdge rad="112500"/>
          </a:effectLst>
        </p:spPr>
      </p:pic>
    </p:spTree>
    <p:extLst>
      <p:ext uri="{BB962C8B-B14F-4D97-AF65-F5344CB8AC3E}">
        <p14:creationId xmlns:p14="http://schemas.microsoft.com/office/powerpoint/2010/main" val="295272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5F8FBEA-BE14-EA6F-8B51-F9B36C041A3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Freeform 5">
            <a:extLst>
              <a:ext uri="{FF2B5EF4-FFF2-40B4-BE49-F238E27FC236}">
                <a16:creationId xmlns:a16="http://schemas.microsoft.com/office/drawing/2014/main" id="{125E2145-D9A2-0E5F-97D9-7FCDD806FA6F}"/>
              </a:ext>
              <a:ext uri="{C183D7F6-B498-43B3-948B-1728B52AA6E4}">
                <adec:decorative xmlns:adec="http://schemas.microsoft.com/office/drawing/2017/decorative"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0F84AF8-0E18-4F7C-E775-9A97B9D54D40}"/>
              </a:ext>
            </a:extLst>
          </p:cNvPr>
          <p:cNvSpPr>
            <a:spLocks noGrp="1"/>
          </p:cNvSpPr>
          <p:nvPr>
            <p:ph type="title"/>
          </p:nvPr>
        </p:nvSpPr>
        <p:spPr/>
        <p:txBody>
          <a:bodyPr/>
          <a:lstStyle/>
          <a:p>
            <a:r>
              <a:rPr lang="en-US" sz="3600" dirty="0"/>
              <a:t>Penalties for Non-Compliance with Title VI</a:t>
            </a:r>
            <a:br>
              <a:rPr lang="en-US" dirty="0"/>
            </a:br>
            <a:endParaRPr lang="en-US" dirty="0"/>
          </a:p>
        </p:txBody>
      </p:sp>
      <p:sp>
        <p:nvSpPr>
          <p:cNvPr id="9" name="TextBox 8">
            <a:extLst>
              <a:ext uri="{FF2B5EF4-FFF2-40B4-BE49-F238E27FC236}">
                <a16:creationId xmlns:a16="http://schemas.microsoft.com/office/drawing/2014/main" id="{CC00DAE1-C0F5-A358-9FB2-7029AFB68E28}"/>
              </a:ext>
            </a:extLst>
          </p:cNvPr>
          <p:cNvSpPr txBox="1"/>
          <p:nvPr/>
        </p:nvSpPr>
        <p:spPr>
          <a:xfrm>
            <a:off x="1853967" y="1272680"/>
            <a:ext cx="9395670" cy="3785652"/>
          </a:xfrm>
          <a:prstGeom prst="rect">
            <a:avLst/>
          </a:prstGeom>
          <a:noFill/>
        </p:spPr>
        <p:txBody>
          <a:bodyPr wrap="square" rtlCol="0">
            <a:spAutoFit/>
          </a:bodyPr>
          <a:lstStyle/>
          <a:p>
            <a:r>
              <a:rPr lang="en-US" sz="2400" dirty="0"/>
              <a:t>Failure to comply with Title VI Program requirements may lead to:</a:t>
            </a:r>
          </a:p>
          <a:p>
            <a:endParaRPr lang="en-US" sz="2400" dirty="0"/>
          </a:p>
          <a:p>
            <a:pPr marL="342900" indent="-342900">
              <a:buAutoNum type="arabicPeriod"/>
            </a:pPr>
            <a:r>
              <a:rPr lang="en-US" sz="2400" dirty="0"/>
              <a:t>Federal funds being withheld from Wyandotte County until compliance is achieved and/or</a:t>
            </a:r>
          </a:p>
          <a:p>
            <a:pPr marL="342900" indent="-342900">
              <a:buAutoNum type="arabicPeriod"/>
            </a:pPr>
            <a:r>
              <a:rPr lang="en-US" sz="2400" dirty="0"/>
              <a:t>Federal funds being canceled, terminated, or suspended in whole or in part.</a:t>
            </a:r>
          </a:p>
          <a:p>
            <a:pPr marL="342900" indent="-342900">
              <a:buAutoNum type="arabicPeriod"/>
            </a:pPr>
            <a:endParaRPr lang="en-US" sz="2400" dirty="0"/>
          </a:p>
          <a:p>
            <a:r>
              <a:rPr lang="en-US" sz="2400" dirty="0"/>
              <a:t>Compliance is necessary! Failure to comply will result in a detrimental impact on services provided to Wyandotte County citizens. </a:t>
            </a:r>
          </a:p>
        </p:txBody>
      </p:sp>
    </p:spTree>
    <p:extLst>
      <p:ext uri="{BB962C8B-B14F-4D97-AF65-F5344CB8AC3E}">
        <p14:creationId xmlns:p14="http://schemas.microsoft.com/office/powerpoint/2010/main" val="191152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7D0A-994C-90DB-7BAF-3AABEBA2D30E}"/>
              </a:ext>
            </a:extLst>
          </p:cNvPr>
          <p:cNvSpPr>
            <a:spLocks noGrp="1"/>
          </p:cNvSpPr>
          <p:nvPr>
            <p:ph type="title"/>
          </p:nvPr>
        </p:nvSpPr>
        <p:spPr>
          <a:xfrm>
            <a:off x="0" y="301530"/>
            <a:ext cx="8753286" cy="950976"/>
          </a:xfrm>
        </p:spPr>
        <p:txBody>
          <a:bodyPr/>
          <a:lstStyle/>
          <a:p>
            <a:r>
              <a:rPr lang="en-US" dirty="0"/>
              <a:t>Unified Government Policy Assurances</a:t>
            </a:r>
          </a:p>
        </p:txBody>
      </p:sp>
      <p:sp>
        <p:nvSpPr>
          <p:cNvPr id="22" name="Text Placeholder 21">
            <a:extLst>
              <a:ext uri="{FF2B5EF4-FFF2-40B4-BE49-F238E27FC236}">
                <a16:creationId xmlns:a16="http://schemas.microsoft.com/office/drawing/2014/main" id="{E77A6065-CCB8-FA19-7B6E-D93010D7BA1E}"/>
              </a:ext>
            </a:extLst>
          </p:cNvPr>
          <p:cNvSpPr>
            <a:spLocks noGrp="1"/>
          </p:cNvSpPr>
          <p:nvPr>
            <p:ph type="body" sz="quarter" idx="17"/>
          </p:nvPr>
        </p:nvSpPr>
        <p:spPr>
          <a:xfrm>
            <a:off x="91154" y="3050028"/>
            <a:ext cx="12063813" cy="453747"/>
          </a:xfrm>
        </p:spPr>
        <p:txBody>
          <a:bodyPr/>
          <a:lstStyle/>
          <a:p>
            <a:pPr marL="0" marR="0">
              <a:lnSpc>
                <a:spcPct val="107000"/>
              </a:lnSpc>
              <a:spcBef>
                <a:spcPts val="0"/>
              </a:spcBef>
              <a:spcAft>
                <a:spcPts val="0"/>
              </a:spcAf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Unified Government of Wyandotte County/Kansas City, Kansas (UG) certifies its commitment to ensure that no person shall on the basis of race, color, national origin, sex, age, disability, low income, or Limited English Proficiency (LEP) be excluded from participation in, denied benefits of, or otherwise be subjected to discrimination under any and all programs, services, or activities administered by UG. As a recipient of federal financial assistance, UG will ensure full compliance with Title VI of the Civil Rights Act of 1964; comply with 49 C.F.R. part 21 and 49 C.F.R. part 303 and all related nondiscrimination authorities.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effectLst/>
                <a:latin typeface="Times New Roman" panose="02020603050405020304" pitchFamily="18" charset="0"/>
                <a:ea typeface="Calibri" panose="020F0502020204030204" pitchFamily="34" charset="0"/>
              </a:rPr>
              <a:t>The Civil Rights Restoration Act of 1987 clarified Title VI and related nondiscrimination authorities to specify that entire institutions receiving Federal Funds must comply with Federal civil rights authorities, rather than just the particular programs or activities that receive funds. </a:t>
            </a:r>
            <a:endParaRPr lang="en-US" dirty="0"/>
          </a:p>
        </p:txBody>
      </p:sp>
      <p:sp>
        <p:nvSpPr>
          <p:cNvPr id="7" name="Text Placeholder 6">
            <a:extLst>
              <a:ext uri="{FF2B5EF4-FFF2-40B4-BE49-F238E27FC236}">
                <a16:creationId xmlns:a16="http://schemas.microsoft.com/office/drawing/2014/main" id="{9E9DFCB6-8623-8061-6CFE-2D7069C51595}"/>
              </a:ext>
            </a:extLst>
          </p:cNvPr>
          <p:cNvSpPr>
            <a:spLocks noGrp="1"/>
          </p:cNvSpPr>
          <p:nvPr>
            <p:ph type="body" sz="quarter" idx="18"/>
          </p:nvPr>
        </p:nvSpPr>
        <p:spPr>
          <a:xfrm>
            <a:off x="91154" y="5188357"/>
            <a:ext cx="11989749" cy="658812"/>
          </a:xfrm>
        </p:spPr>
        <p:txBody>
          <a:bodyPr/>
          <a:lstStyle/>
          <a:p>
            <a:r>
              <a:rPr lang="en-US" sz="1800" dirty="0">
                <a:effectLst/>
                <a:latin typeface="Times New Roman" panose="02020603050405020304" pitchFamily="18" charset="0"/>
                <a:ea typeface="Calibri" panose="020F0502020204030204" pitchFamily="34" charset="0"/>
              </a:rPr>
              <a:t>Unified Government of Wyandotte County/Kansas City, Kansas gives this ASSURANCE in consideration of and for obtaining any Federal grants, loans, contracts, agreements, property, and/or discounts, or other Federal-aid and Federal financial assistance </a:t>
            </a:r>
            <a:endParaRPr lang="en-US" dirty="0"/>
          </a:p>
        </p:txBody>
      </p:sp>
    </p:spTree>
    <p:extLst>
      <p:ext uri="{BB962C8B-B14F-4D97-AF65-F5344CB8AC3E}">
        <p14:creationId xmlns:p14="http://schemas.microsoft.com/office/powerpoint/2010/main" val="1284384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B4654A-7B97-2DC7-2BD9-AF2CBE64BAC3}"/>
              </a:ext>
            </a:extLst>
          </p:cNvPr>
          <p:cNvSpPr>
            <a:spLocks noGrp="1"/>
          </p:cNvSpPr>
          <p:nvPr>
            <p:ph type="title"/>
          </p:nvPr>
        </p:nvSpPr>
        <p:spPr>
          <a:xfrm>
            <a:off x="282206" y="214884"/>
            <a:ext cx="6185706" cy="950976"/>
          </a:xfrm>
        </p:spPr>
        <p:txBody>
          <a:bodyPr/>
          <a:lstStyle/>
          <a:p>
            <a:r>
              <a:rPr lang="en-US" dirty="0"/>
              <a:t>Title VI Complaint Process</a:t>
            </a:r>
          </a:p>
        </p:txBody>
      </p:sp>
      <p:sp>
        <p:nvSpPr>
          <p:cNvPr id="24" name="TextBox 23">
            <a:extLst>
              <a:ext uri="{FF2B5EF4-FFF2-40B4-BE49-F238E27FC236}">
                <a16:creationId xmlns:a16="http://schemas.microsoft.com/office/drawing/2014/main" id="{9FBF4362-ED30-0F93-D79E-1E16F426A2FA}"/>
              </a:ext>
            </a:extLst>
          </p:cNvPr>
          <p:cNvSpPr txBox="1"/>
          <p:nvPr/>
        </p:nvSpPr>
        <p:spPr>
          <a:xfrm>
            <a:off x="394283" y="1451295"/>
            <a:ext cx="11258025" cy="3970318"/>
          </a:xfrm>
          <a:prstGeom prst="rect">
            <a:avLst/>
          </a:prstGeom>
          <a:solidFill>
            <a:schemeClr val="accent1">
              <a:lumMod val="40000"/>
              <a:lumOff val="60000"/>
            </a:schemeClr>
          </a:solidFill>
        </p:spPr>
        <p:txBody>
          <a:bodyPr wrap="square" rtlCol="0">
            <a:spAutoFit/>
          </a:bodyPr>
          <a:lstStyle/>
          <a:p>
            <a:r>
              <a:rPr lang="en-US" dirty="0"/>
              <a:t>If you are contacted or informed that someone would like to file a Title VI complaint, please explain the process and provide the relevant forms without hesitation.</a:t>
            </a:r>
          </a:p>
          <a:p>
            <a:pPr marL="342900" indent="-342900">
              <a:buAutoNum type="arabicPeriod"/>
            </a:pPr>
            <a:r>
              <a:rPr lang="en-US" dirty="0"/>
              <a:t>All complaints must be in writing and signed by the complainant! The forms are available in Appendix F of the Title VI plan, by website at </a:t>
            </a:r>
            <a:r>
              <a:rPr lang="en-US" dirty="0">
                <a:hlinkClick r:id="rId2"/>
              </a:rPr>
              <a:t>https://www.wycokck.org/Departments/Transportation</a:t>
            </a:r>
            <a:r>
              <a:rPr lang="en-US" dirty="0"/>
              <a:t> or by calling 913-573-8351.</a:t>
            </a:r>
          </a:p>
          <a:p>
            <a:pPr marL="342900" indent="-342900">
              <a:buAutoNum type="arabicPeriod"/>
            </a:pPr>
            <a:r>
              <a:rPr lang="en-US" dirty="0"/>
              <a:t>Forms can be completed and submitted online at </a:t>
            </a:r>
            <a:r>
              <a:rPr lang="en-US" dirty="0">
                <a:hlinkClick r:id="rId2"/>
              </a:rPr>
              <a:t>https://www.wycokck.org/Departments/Transportation</a:t>
            </a:r>
            <a:r>
              <a:rPr lang="en-US" dirty="0"/>
              <a:t>  </a:t>
            </a:r>
          </a:p>
          <a:p>
            <a:pPr marL="342900" indent="-342900">
              <a:buAutoNum type="arabicPeriod"/>
            </a:pPr>
            <a:r>
              <a:rPr lang="en-US" sz="1800" dirty="0">
                <a:effectLst/>
                <a:ea typeface="Calibri" panose="020F0502020204030204" pitchFamily="34" charset="0"/>
              </a:rPr>
              <a:t>Complaints must be received within 180 days of the alleged incident.</a:t>
            </a:r>
          </a:p>
          <a:p>
            <a:pPr marL="342900" indent="-342900">
              <a:buFontTx/>
              <a:buAutoNum type="arabicPeriod"/>
            </a:pPr>
            <a:r>
              <a:rPr lang="en-US" dirty="0"/>
              <a:t>If the complainant needs language assistance, </a:t>
            </a:r>
            <a:r>
              <a:rPr lang="en-US" sz="1800" kern="100" dirty="0">
                <a:effectLst/>
                <a:ea typeface="Arial" panose="020B0604020202020204" pitchFamily="34" charset="0"/>
                <a:cs typeface="Times New Roman" panose="02020603050405020304" pitchFamily="18" charset="0"/>
              </a:rPr>
              <a:t>UGT will coordinate translation services.</a:t>
            </a:r>
          </a:p>
          <a:p>
            <a:pPr marL="342900" indent="-342900">
              <a:buFontTx/>
              <a:buAutoNum type="arabicPeriod"/>
            </a:pPr>
            <a:r>
              <a:rPr lang="en-US" dirty="0"/>
              <a:t>The complaint form must be completed in its entirety. The information requested is necessary to process the complaint. Assistance with completing the form is available </a:t>
            </a:r>
            <a:r>
              <a:rPr lang="en-US"/>
              <a:t>upon request. </a:t>
            </a:r>
            <a:endParaRPr lang="en-US" dirty="0"/>
          </a:p>
          <a:p>
            <a:pPr marL="342900" indent="-342900">
              <a:buFontTx/>
              <a:buAutoNum type="arabicPeriod"/>
            </a:pPr>
            <a:r>
              <a:rPr lang="en-US" dirty="0"/>
              <a:t>Forms can be mailed and/or emailed.</a:t>
            </a:r>
          </a:p>
          <a:p>
            <a:endParaRPr lang="en-US" dirty="0"/>
          </a:p>
          <a:p>
            <a:pPr marL="342900" indent="-342900">
              <a:buAutoNum type="arabicPeriod"/>
            </a:pPr>
            <a:endParaRPr lang="en-US" dirty="0"/>
          </a:p>
        </p:txBody>
      </p:sp>
    </p:spTree>
    <p:extLst>
      <p:ext uri="{BB962C8B-B14F-4D97-AF65-F5344CB8AC3E}">
        <p14:creationId xmlns:p14="http://schemas.microsoft.com/office/powerpoint/2010/main" val="2108405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B4654A-7B97-2DC7-2BD9-AF2CBE64BAC3}"/>
              </a:ext>
            </a:extLst>
          </p:cNvPr>
          <p:cNvSpPr>
            <a:spLocks noGrp="1"/>
          </p:cNvSpPr>
          <p:nvPr>
            <p:ph type="title"/>
          </p:nvPr>
        </p:nvSpPr>
        <p:spPr>
          <a:xfrm>
            <a:off x="282206" y="214884"/>
            <a:ext cx="11470770" cy="950976"/>
          </a:xfrm>
        </p:spPr>
        <p:txBody>
          <a:bodyPr/>
          <a:lstStyle/>
          <a:p>
            <a:r>
              <a:rPr lang="en-US" dirty="0"/>
              <a:t>REPORTING A TITLE VI VIOLATION OR COMPLAINT</a:t>
            </a:r>
          </a:p>
        </p:txBody>
      </p:sp>
      <p:sp>
        <p:nvSpPr>
          <p:cNvPr id="24" name="TextBox 23">
            <a:extLst>
              <a:ext uri="{FF2B5EF4-FFF2-40B4-BE49-F238E27FC236}">
                <a16:creationId xmlns:a16="http://schemas.microsoft.com/office/drawing/2014/main" id="{9FBF4362-ED30-0F93-D79E-1E16F426A2FA}"/>
              </a:ext>
            </a:extLst>
          </p:cNvPr>
          <p:cNvSpPr txBox="1"/>
          <p:nvPr/>
        </p:nvSpPr>
        <p:spPr>
          <a:xfrm>
            <a:off x="394283" y="1451295"/>
            <a:ext cx="11258025" cy="4183325"/>
          </a:xfrm>
          <a:prstGeom prst="rect">
            <a:avLst/>
          </a:prstGeom>
          <a:solidFill>
            <a:schemeClr val="accent1">
              <a:lumMod val="40000"/>
              <a:lumOff val="60000"/>
            </a:schemeClr>
          </a:solidFill>
        </p:spPr>
        <p:txBody>
          <a:bodyPr wrap="square" rtlCol="0">
            <a:spAutoFit/>
          </a:bodyPr>
          <a:lstStyle/>
          <a:p>
            <a:pPr marL="457200" marR="0">
              <a:lnSpc>
                <a:spcPct val="107000"/>
              </a:lnSpc>
              <a:spcBef>
                <a:spcPts val="0"/>
              </a:spcBef>
              <a:spcAft>
                <a:spcPts val="0"/>
              </a:spcAft>
            </a:pPr>
            <a:r>
              <a:rPr lang="en-US" dirty="0"/>
              <a:t>Please forward all Title VI violations or complaints to:</a:t>
            </a:r>
            <a:endParaRPr lang="en-US" sz="1800" b="1" kern="100" dirty="0">
              <a:effectLst/>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endParaRPr lang="en-US" b="1" kern="100" dirty="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endParaRPr lang="en-US" sz="1800" b="1" kern="100" dirty="0">
              <a:effectLst/>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800" b="1" kern="100" dirty="0">
                <a:effectLst/>
                <a:ea typeface="Calibri" panose="020F0502020204030204" pitchFamily="34" charset="0"/>
                <a:cs typeface="Times New Roman" panose="02020603050405020304" pitchFamily="18" charset="0"/>
              </a:rPr>
              <a:t>Unified Government Transportation Department</a:t>
            </a:r>
            <a:endParaRPr lang="en-US" sz="1800" kern="100" dirty="0">
              <a:effectLst/>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Deasiray Bush, Transportation Director &amp; Title VI Coordinator</a:t>
            </a: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5033 State Avenue</a:t>
            </a: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Kansas City, Kansas 66104</a:t>
            </a: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Email: </a:t>
            </a:r>
            <a:r>
              <a:rPr lang="en-US" sz="1800" u="sng" kern="100" dirty="0">
                <a:solidFill>
                  <a:srgbClr val="0563C1"/>
                </a:solidFill>
                <a:effectLst/>
                <a:ea typeface="Calibri" panose="020F0502020204030204" pitchFamily="34" charset="0"/>
                <a:cs typeface="Times New Roman" panose="02020603050405020304" pitchFamily="18" charset="0"/>
                <a:hlinkClick r:id="rId2"/>
              </a:rPr>
              <a:t>UGTransit@wycokck.org</a:t>
            </a:r>
            <a:endParaRPr lang="en-US" sz="1800" kern="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Telephone: 913-573-8351</a:t>
            </a:r>
          </a:p>
          <a:p>
            <a:pPr marL="0" marR="0" algn="ctr">
              <a:lnSpc>
                <a:spcPct val="107000"/>
              </a:lnSpc>
              <a:spcBef>
                <a:spcPts val="0"/>
              </a:spcBef>
              <a:spcAft>
                <a:spcPts val="0"/>
              </a:spcAft>
            </a:pPr>
            <a:endParaRPr lang="en-US" kern="100"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ea typeface="Calibri" panose="020F0502020204030204" pitchFamily="34" charset="0"/>
              <a:cs typeface="Times New Roman" panose="02020603050405020304" pitchFamily="18" charset="0"/>
            </a:endParaRPr>
          </a:p>
          <a:p>
            <a:r>
              <a:rPr lang="en-US" dirty="0"/>
              <a:t>For more information, please review UGT website or scan QR code</a:t>
            </a:r>
          </a:p>
          <a:p>
            <a:r>
              <a:rPr lang="en-US" dirty="0"/>
              <a:t>Website: </a:t>
            </a:r>
            <a:r>
              <a:rPr lang="en-US" dirty="0">
                <a:hlinkClick r:id="rId3"/>
              </a:rPr>
              <a:t>https://www.wycokck.org/Departments/Transportation</a:t>
            </a:r>
            <a:r>
              <a:rPr lang="en-US" dirty="0"/>
              <a:t> </a:t>
            </a:r>
          </a:p>
          <a:p>
            <a:pPr marL="342900" indent="-342900">
              <a:buAutoNum type="arabicPeriod"/>
            </a:pPr>
            <a:endParaRPr lang="en-US" dirty="0"/>
          </a:p>
        </p:txBody>
      </p:sp>
      <p:pic>
        <p:nvPicPr>
          <p:cNvPr id="3" name="Picture 2" descr="A qr code with a logo&#10;&#10;Description automatically generated">
            <a:extLst>
              <a:ext uri="{FF2B5EF4-FFF2-40B4-BE49-F238E27FC236}">
                <a16:creationId xmlns:a16="http://schemas.microsoft.com/office/drawing/2014/main" id="{4F8F15C3-4FCC-E586-7791-0BCFB2BAA029}"/>
              </a:ext>
            </a:extLst>
          </p:cNvPr>
          <p:cNvPicPr>
            <a:picLocks noChangeAspect="1"/>
          </p:cNvPicPr>
          <p:nvPr/>
        </p:nvPicPr>
        <p:blipFill>
          <a:blip r:embed="rId4"/>
          <a:stretch>
            <a:fillRect/>
          </a:stretch>
        </p:blipFill>
        <p:spPr>
          <a:xfrm>
            <a:off x="9032567" y="2995827"/>
            <a:ext cx="2619741" cy="2638793"/>
          </a:xfrm>
          <a:prstGeom prst="rect">
            <a:avLst/>
          </a:prstGeom>
        </p:spPr>
      </p:pic>
    </p:spTree>
    <p:extLst>
      <p:ext uri="{BB962C8B-B14F-4D97-AF65-F5344CB8AC3E}">
        <p14:creationId xmlns:p14="http://schemas.microsoft.com/office/powerpoint/2010/main" val="1030913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D686286-F993-2945-6953-37D8032F36DF}"/>
              </a:ext>
            </a:extLst>
          </p:cNvPr>
          <p:cNvSpPr>
            <a:spLocks noGrp="1"/>
          </p:cNvSpPr>
          <p:nvPr>
            <p:ph type="title"/>
          </p:nvPr>
        </p:nvSpPr>
        <p:spPr/>
        <p:txBody>
          <a:bodyPr/>
          <a:lstStyle/>
          <a:p>
            <a:r>
              <a:rPr lang="en-US" sz="4000" dirty="0"/>
              <a:t>Limited English Proficient (LEP) Persons – Public Participation Plan</a:t>
            </a:r>
          </a:p>
        </p:txBody>
      </p:sp>
      <p:sp>
        <p:nvSpPr>
          <p:cNvPr id="13" name="TextBox 12">
            <a:extLst>
              <a:ext uri="{FF2B5EF4-FFF2-40B4-BE49-F238E27FC236}">
                <a16:creationId xmlns:a16="http://schemas.microsoft.com/office/drawing/2014/main" id="{40F80AA3-5626-3AC9-0471-15F09D6B3990}"/>
              </a:ext>
            </a:extLst>
          </p:cNvPr>
          <p:cNvSpPr txBox="1"/>
          <p:nvPr/>
        </p:nvSpPr>
        <p:spPr>
          <a:xfrm>
            <a:off x="360218" y="877454"/>
            <a:ext cx="11148291" cy="3946850"/>
          </a:xfrm>
          <a:prstGeom prst="rect">
            <a:avLst/>
          </a:prstGeom>
          <a:noFill/>
        </p:spPr>
        <p:txBody>
          <a:bodyPr wrap="square" rtlCol="0">
            <a:spAutoFit/>
          </a:bodyPr>
          <a:lstStyle/>
          <a:p>
            <a:pPr marL="0" marR="156845" algn="just">
              <a:lnSpc>
                <a:spcPct val="103000"/>
              </a:lnSpc>
              <a:spcBef>
                <a:spcPts val="80"/>
              </a:spcBef>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UGT is committed to including Limited English Proficiency (LEP) individuals in the public participation process; specific actions</a:t>
            </a:r>
            <a:r>
              <a:rPr lang="en-US" sz="2000" kern="1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include: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4145" lvl="0" indent="-342900" algn="just">
              <a:lnSpc>
                <a:spcPct val="101000"/>
              </a:lnSpc>
              <a:spcBef>
                <a:spcPts val="5"/>
              </a:spcBef>
              <a:spcAft>
                <a:spcPts val="0"/>
              </a:spcAft>
              <a:buSzPts val="1150"/>
              <a:buFont typeface="Arial" panose="020B0604020202020204" pitchFamily="34" charset="0"/>
              <a:buChar char="•"/>
              <a:tabLst>
                <a:tab pos="532765" algn="l"/>
              </a:tabLst>
            </a:pPr>
            <a:r>
              <a:rPr lang="en-US" sz="2000" kern="100" dirty="0">
                <a:effectLst/>
                <a:latin typeface="Times New Roman" panose="02020603050405020304" pitchFamily="18" charset="0"/>
                <a:ea typeface="Arial" panose="020B0604020202020204" pitchFamily="34" charset="0"/>
                <a:cs typeface="Times New Roman" panose="02020603050405020304" pitchFamily="18" charset="0"/>
              </a:rPr>
              <a:t>On all public notices, include a statement where interpretation or other communication aids can be provided with advance notice. This statement will be provided in Spanish as well as</a:t>
            </a:r>
            <a:r>
              <a:rPr lang="en-US" sz="2000" kern="100" spc="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kern="100" dirty="0">
                <a:effectLst/>
                <a:latin typeface="Times New Roman" panose="02020603050405020304" pitchFamily="18" charset="0"/>
                <a:ea typeface="Arial" panose="020B0604020202020204" pitchFamily="34" charset="0"/>
                <a:cs typeface="Times New Roman" panose="02020603050405020304" pitchFamily="18" charset="0"/>
              </a:rPr>
              <a:t>English.</a:t>
            </a:r>
          </a:p>
          <a:p>
            <a:pPr marR="144145" lvl="0" algn="just">
              <a:lnSpc>
                <a:spcPct val="101000"/>
              </a:lnSpc>
              <a:spcBef>
                <a:spcPts val="5"/>
              </a:spcBef>
              <a:spcAft>
                <a:spcPts val="0"/>
              </a:spcAft>
              <a:buSzPts val="1150"/>
              <a:tabLst>
                <a:tab pos="532765" algn="l"/>
              </a:tabLst>
            </a:pPr>
            <a:endParaRPr lang="en-US" sz="2000" kern="100" dirty="0">
              <a:effectLst/>
              <a:latin typeface="Calibri" panose="020F0502020204030204" pitchFamily="34" charset="0"/>
              <a:ea typeface="Arial" panose="020B0604020202020204" pitchFamily="34" charset="0"/>
              <a:cs typeface="Times New Roman" panose="02020603050405020304" pitchFamily="18" charset="0"/>
            </a:endParaRPr>
          </a:p>
          <a:p>
            <a:pPr marL="342900" marR="151765" lvl="0" indent="-342900" algn="just">
              <a:lnSpc>
                <a:spcPct val="101000"/>
              </a:lnSpc>
              <a:spcBef>
                <a:spcPts val="105"/>
              </a:spcBef>
              <a:spcAft>
                <a:spcPts val="0"/>
              </a:spcAft>
              <a:buSzPts val="1150"/>
              <a:buFont typeface="Arial" panose="020B0604020202020204" pitchFamily="34" charset="0"/>
              <a:buChar char="•"/>
              <a:tabLst>
                <a:tab pos="533400" algn="l"/>
              </a:tabLst>
            </a:pPr>
            <a:r>
              <a:rPr lang="en-US" sz="2000" kern="100" dirty="0">
                <a:effectLst/>
                <a:latin typeface="Times New Roman" panose="02020603050405020304" pitchFamily="18" charset="0"/>
                <a:ea typeface="Arial" panose="020B0604020202020204" pitchFamily="34" charset="0"/>
                <a:cs typeface="Times New Roman" panose="02020603050405020304" pitchFamily="18" charset="0"/>
              </a:rPr>
              <a:t>Advertise public participation opportunities with media organizations that reach minority and ethnic populations to help ensure representation in the planning</a:t>
            </a:r>
            <a:r>
              <a:rPr lang="en-US" sz="2000" kern="100" spc="3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kern="100" dirty="0">
                <a:effectLst/>
                <a:latin typeface="Times New Roman" panose="02020603050405020304" pitchFamily="18" charset="0"/>
                <a:ea typeface="Arial" panose="020B0604020202020204" pitchFamily="34" charset="0"/>
                <a:cs typeface="Times New Roman" panose="02020603050405020304" pitchFamily="18" charset="0"/>
              </a:rPr>
              <a:t>process.</a:t>
            </a:r>
          </a:p>
          <a:p>
            <a:pPr marR="151765" lvl="0" algn="just">
              <a:lnSpc>
                <a:spcPct val="101000"/>
              </a:lnSpc>
              <a:spcBef>
                <a:spcPts val="105"/>
              </a:spcBef>
              <a:spcAft>
                <a:spcPts val="0"/>
              </a:spcAft>
              <a:buSzPts val="1150"/>
              <a:tabLst>
                <a:tab pos="533400" algn="l"/>
              </a:tabLst>
            </a:pPr>
            <a:endParaRPr lang="en-US" sz="2000" kern="100" dirty="0">
              <a:effectLst/>
              <a:latin typeface="Calibri" panose="020F0502020204030204" pitchFamily="34" charset="0"/>
              <a:ea typeface="Arial" panose="020B0604020202020204" pitchFamily="34" charset="0"/>
              <a:cs typeface="Times New Roman" panose="02020603050405020304" pitchFamily="18" charset="0"/>
            </a:endParaRPr>
          </a:p>
          <a:p>
            <a:pPr marL="342900" marR="151765" lvl="0" indent="-342900" algn="just">
              <a:lnSpc>
                <a:spcPct val="101000"/>
              </a:lnSpc>
              <a:spcBef>
                <a:spcPts val="105"/>
              </a:spcBef>
              <a:spcAft>
                <a:spcPts val="0"/>
              </a:spcAft>
              <a:buSzPts val="1150"/>
              <a:buFont typeface="Arial" panose="020B0604020202020204" pitchFamily="34" charset="0"/>
              <a:buChar char="•"/>
              <a:tabLst>
                <a:tab pos="533400" algn="l"/>
              </a:tabLst>
            </a:pPr>
            <a:r>
              <a:rPr lang="en-US" sz="2000" kern="100" dirty="0">
                <a:effectLst/>
                <a:latin typeface="Times New Roman" panose="02020603050405020304" pitchFamily="18" charset="0"/>
                <a:ea typeface="Arial" panose="020B0604020202020204" pitchFamily="34" charset="0"/>
                <a:cs typeface="Times New Roman" panose="02020603050405020304" pitchFamily="18" charset="0"/>
              </a:rPr>
              <a:t>If a proposed service change will impact a geographic area that is known to have a large LEP population, UGT will coordinate with municipal governments</a:t>
            </a:r>
            <a:r>
              <a:rPr lang="en-US" sz="2000" kern="100" spc="17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kern="100" dirty="0">
                <a:effectLst/>
                <a:latin typeface="Times New Roman" panose="02020603050405020304" pitchFamily="18" charset="0"/>
                <a:ea typeface="Arial" panose="020B0604020202020204" pitchFamily="34" charset="0"/>
                <a:cs typeface="Times New Roman" panose="02020603050405020304" pitchFamily="18" charset="0"/>
              </a:rPr>
              <a:t>and community organizations to determine needed language assistance measures and translation services.</a:t>
            </a:r>
            <a:endParaRPr lang="en-US" sz="2000" kern="100" dirty="0">
              <a:effectLst/>
              <a:latin typeface="Calibri" panose="020F050202020403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24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08E1B0-5985-82A6-0BA5-589A270828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5181"/>
          <a:stretch>
            <a:fillRect/>
          </a:stretch>
        </p:blipFill>
        <p:spPr>
          <a:xfrm>
            <a:off x="9815044" y="0"/>
            <a:ext cx="2161410" cy="1510519"/>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pic>
        <p:nvPicPr>
          <p:cNvPr id="6" name="Online Media 5" title="Title VI Educational Video">
            <a:hlinkClick r:id="" action="ppaction://media"/>
            <a:extLst>
              <a:ext uri="{FF2B5EF4-FFF2-40B4-BE49-F238E27FC236}">
                <a16:creationId xmlns:a16="http://schemas.microsoft.com/office/drawing/2014/main" id="{9D3D05E7-2EA6-0633-CD49-2759492E6077}"/>
              </a:ext>
            </a:extLst>
          </p:cNvPr>
          <p:cNvPicPr>
            <a:picLocks noRot="1" noChangeAspect="1"/>
          </p:cNvPicPr>
          <p:nvPr>
            <a:videoFile r:link="rId1"/>
          </p:nvPr>
        </p:nvPicPr>
        <p:blipFill>
          <a:blip r:embed="rId5"/>
          <a:stretch>
            <a:fillRect/>
          </a:stretch>
        </p:blipFill>
        <p:spPr>
          <a:xfrm>
            <a:off x="1048171" y="1510518"/>
            <a:ext cx="9179202" cy="5186261"/>
          </a:xfrm>
          <a:prstGeom prst="rect">
            <a:avLst/>
          </a:prstGeom>
        </p:spPr>
      </p:pic>
      <p:sp>
        <p:nvSpPr>
          <p:cNvPr id="17" name="Title 16">
            <a:extLst>
              <a:ext uri="{FF2B5EF4-FFF2-40B4-BE49-F238E27FC236}">
                <a16:creationId xmlns:a16="http://schemas.microsoft.com/office/drawing/2014/main" id="{F43DE15B-5A71-17BB-56CF-C2FB49BF3414}"/>
              </a:ext>
            </a:extLst>
          </p:cNvPr>
          <p:cNvSpPr>
            <a:spLocks noGrp="1"/>
          </p:cNvSpPr>
          <p:nvPr>
            <p:ph type="title"/>
          </p:nvPr>
        </p:nvSpPr>
        <p:spPr>
          <a:xfrm>
            <a:off x="1587500" y="412359"/>
            <a:ext cx="8559800" cy="685800"/>
          </a:xfrm>
        </p:spPr>
        <p:txBody>
          <a:bodyPr/>
          <a:lstStyle/>
          <a:p>
            <a:r>
              <a:rPr lang="en-US" dirty="0"/>
              <a:t>Title vi Educational video</a:t>
            </a:r>
          </a:p>
        </p:txBody>
      </p:sp>
    </p:spTree>
    <p:extLst>
      <p:ext uri="{BB962C8B-B14F-4D97-AF65-F5344CB8AC3E}">
        <p14:creationId xmlns:p14="http://schemas.microsoft.com/office/powerpoint/2010/main" val="2219064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4501E-3FCC-21F9-F962-93AAC9B8CE60}"/>
              </a:ext>
            </a:extLst>
          </p:cNvPr>
          <p:cNvSpPr>
            <a:spLocks noGrp="1"/>
          </p:cNvSpPr>
          <p:nvPr>
            <p:ph type="title"/>
          </p:nvPr>
        </p:nvSpPr>
        <p:spPr/>
        <p:txBody>
          <a:bodyPr/>
          <a:lstStyle/>
          <a:p>
            <a:pPr algn="ctr"/>
            <a:r>
              <a:rPr lang="en-US" dirty="0"/>
              <a:t>Unified Government Transportation Department</a:t>
            </a:r>
          </a:p>
        </p:txBody>
      </p:sp>
      <p:sp>
        <p:nvSpPr>
          <p:cNvPr id="8" name="TextBox 7">
            <a:extLst>
              <a:ext uri="{FF2B5EF4-FFF2-40B4-BE49-F238E27FC236}">
                <a16:creationId xmlns:a16="http://schemas.microsoft.com/office/drawing/2014/main" id="{5E66FBBA-503B-C1BA-467C-2B305034215F}"/>
              </a:ext>
            </a:extLst>
          </p:cNvPr>
          <p:cNvSpPr txBox="1"/>
          <p:nvPr/>
        </p:nvSpPr>
        <p:spPr>
          <a:xfrm>
            <a:off x="2132076" y="1473200"/>
            <a:ext cx="7924800" cy="2426946"/>
          </a:xfrm>
          <a:prstGeom prst="rect">
            <a:avLst/>
          </a:prstGeom>
          <a:noFill/>
        </p:spPr>
        <p:txBody>
          <a:bodyPr wrap="square" rtlCol="0">
            <a:spAutoFit/>
          </a:bodyPr>
          <a:lstStyle/>
          <a:p>
            <a:pPr marL="457200" marR="0" algn="ctr">
              <a:lnSpc>
                <a:spcPct val="107000"/>
              </a:lnSpc>
              <a:spcBef>
                <a:spcPts val="0"/>
              </a:spcBef>
              <a:spcAft>
                <a:spcPts val="0"/>
              </a:spcAft>
            </a:pPr>
            <a:r>
              <a:rPr lang="en-US" sz="1800" b="1" kern="100" dirty="0">
                <a:effectLst/>
                <a:ea typeface="Calibri" panose="020F0502020204030204" pitchFamily="34" charset="0"/>
                <a:cs typeface="Times New Roman" panose="02020603050405020304" pitchFamily="18" charset="0"/>
              </a:rPr>
              <a:t>Unified Government Transportation Department</a:t>
            </a:r>
            <a:endParaRPr lang="en-US" sz="1800" kern="100" dirty="0">
              <a:effectLst/>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Deasiray Bush, Transportation Director &amp; Title VI Coordinator</a:t>
            </a: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5033 State Avenue</a:t>
            </a: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Kansas City, Kansas 66104</a:t>
            </a: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Email: </a:t>
            </a:r>
            <a:r>
              <a:rPr lang="en-US" sz="1800" u="sng" kern="100" dirty="0">
                <a:solidFill>
                  <a:srgbClr val="0563C1"/>
                </a:solidFill>
                <a:effectLst/>
                <a:ea typeface="Calibri" panose="020F0502020204030204" pitchFamily="34" charset="0"/>
                <a:cs typeface="Times New Roman" panose="02020603050405020304" pitchFamily="18" charset="0"/>
                <a:hlinkClick r:id="rId2"/>
              </a:rPr>
              <a:t>UGTransit@wycokck.org</a:t>
            </a:r>
            <a:endParaRPr lang="en-US" sz="1800" kern="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ea typeface="Calibri" panose="020F0502020204030204" pitchFamily="34" charset="0"/>
                <a:cs typeface="Times New Roman" panose="02020603050405020304" pitchFamily="18" charset="0"/>
              </a:rPr>
              <a:t>Telephone: 913-573-8351</a:t>
            </a:r>
          </a:p>
          <a:p>
            <a:pPr algn="ctr">
              <a:lnSpc>
                <a:spcPct val="107000"/>
              </a:lnSpc>
            </a:pPr>
            <a:r>
              <a:rPr lang="en-US" kern="100" dirty="0">
                <a:ea typeface="Calibri" panose="020F0502020204030204" pitchFamily="34" charset="0"/>
                <a:cs typeface="Times New Roman" panose="02020603050405020304" pitchFamily="18" charset="0"/>
              </a:rPr>
              <a:t>Website: </a:t>
            </a:r>
            <a:r>
              <a:rPr lang="en-US" dirty="0">
                <a:hlinkClick r:id="rId3"/>
              </a:rPr>
              <a:t>https://www.wycokck.org/Departments/Transportation</a:t>
            </a:r>
            <a:r>
              <a:rPr lang="en-US" dirty="0"/>
              <a:t>  </a:t>
            </a:r>
          </a:p>
          <a:p>
            <a:pPr marL="0" marR="0" algn="ctr">
              <a:lnSpc>
                <a:spcPct val="107000"/>
              </a:lnSpc>
              <a:spcBef>
                <a:spcPts val="0"/>
              </a:spcBef>
              <a:spcAft>
                <a:spcPts val="0"/>
              </a:spcAft>
            </a:pPr>
            <a:endParaRPr lang="en-US" sz="1800" kern="100" dirty="0">
              <a:effectLst/>
              <a:ea typeface="Calibri" panose="020F0502020204030204" pitchFamily="34" charset="0"/>
              <a:cs typeface="Times New Roman" panose="02020603050405020304" pitchFamily="18" charset="0"/>
            </a:endParaRPr>
          </a:p>
        </p:txBody>
      </p:sp>
      <p:pic>
        <p:nvPicPr>
          <p:cNvPr id="10" name="Picture 9" descr="A yellow logo with a black background&#10;&#10;Description automatically generated">
            <a:extLst>
              <a:ext uri="{FF2B5EF4-FFF2-40B4-BE49-F238E27FC236}">
                <a16:creationId xmlns:a16="http://schemas.microsoft.com/office/drawing/2014/main" id="{FFC8ABF7-9A3E-E7BA-D73D-BC0E0B3BCB09}"/>
              </a:ext>
            </a:extLst>
          </p:cNvPr>
          <p:cNvPicPr>
            <a:picLocks noChangeAspect="1"/>
          </p:cNvPicPr>
          <p:nvPr/>
        </p:nvPicPr>
        <p:blipFill>
          <a:blip r:embed="rId4"/>
          <a:stretch>
            <a:fillRect/>
          </a:stretch>
        </p:blipFill>
        <p:spPr>
          <a:xfrm>
            <a:off x="419100" y="599110"/>
            <a:ext cx="2083223" cy="2087563"/>
          </a:xfrm>
          <a:prstGeom prst="rect">
            <a:avLst/>
          </a:prstGeom>
        </p:spPr>
      </p:pic>
    </p:spTree>
    <p:extLst>
      <p:ext uri="{BB962C8B-B14F-4D97-AF65-F5344CB8AC3E}">
        <p14:creationId xmlns:p14="http://schemas.microsoft.com/office/powerpoint/2010/main" val="123076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a:extLst>
              <a:ext uri="{FF2B5EF4-FFF2-40B4-BE49-F238E27FC236}">
                <a16:creationId xmlns:a16="http://schemas.microsoft.com/office/drawing/2014/main" id="{91E7600D-1CEB-F756-74AF-DD4211118C56}"/>
              </a:ext>
            </a:extLst>
          </p:cNvPr>
          <p:cNvSpPr>
            <a:spLocks noGrp="1"/>
          </p:cNvSpPr>
          <p:nvPr>
            <p:ph type="title"/>
          </p:nvPr>
        </p:nvSpPr>
        <p:spPr>
          <a:xfrm>
            <a:off x="898739" y="1199794"/>
            <a:ext cx="4416552" cy="685800"/>
          </a:xfrm>
        </p:spPr>
        <p:txBody>
          <a:bodyPr/>
          <a:lstStyle/>
          <a:p>
            <a:pPr>
              <a:lnSpc>
                <a:spcPct val="85000"/>
              </a:lnSpc>
            </a:pPr>
            <a:r>
              <a:rPr lang="en-US" sz="3800" spc="300" dirty="0">
                <a:solidFill>
                  <a:schemeClr val="bg1"/>
                </a:solidFill>
                <a:effectLst/>
                <a:latin typeface="Posterama" panose="020B0504020200020000" pitchFamily="34" charset="0"/>
                <a:cs typeface="Posterama" panose="020B0504020200020000" pitchFamily="34" charset="0"/>
              </a:rPr>
              <a:t>AGENDA</a:t>
            </a:r>
            <a:endParaRPr lang="en-US" sz="3800" spc="300" dirty="0">
              <a:solidFill>
                <a:schemeClr val="bg1"/>
              </a:solidFill>
              <a:latin typeface="Posterama" panose="020B0504020200020000" pitchFamily="34" charset="0"/>
              <a:cs typeface="Posterama" panose="020B0504020200020000" pitchFamily="34" charset="0"/>
            </a:endParaRPr>
          </a:p>
        </p:txBody>
      </p:sp>
      <p:sp>
        <p:nvSpPr>
          <p:cNvPr id="56" name="Slide Number Placeholder 5">
            <a:extLst>
              <a:ext uri="{FF2B5EF4-FFF2-40B4-BE49-F238E27FC236}">
                <a16:creationId xmlns:a16="http://schemas.microsoft.com/office/drawing/2014/main" id="{7C7FE773-98D3-5403-91D0-3847C36ADE51}"/>
              </a:ext>
            </a:extLst>
          </p:cNvPr>
          <p:cNvSpPr txBox="1">
            <a:spLocks/>
          </p:cNvSpPr>
          <p:nvPr/>
        </p:nvSpPr>
        <p:spPr>
          <a:xfrm>
            <a:off x="0" y="5749741"/>
            <a:ext cx="761999" cy="721732"/>
          </a:xfrm>
          <a:prstGeom prst="rect">
            <a:avLst/>
          </a:prstGeom>
        </p:spPr>
        <p:txBody>
          <a:bodyPr vert="horz" lIns="91440" tIns="45720" rIns="91440" bIns="45720" rtlCol="0" anchor="b"/>
          <a:lstStyle>
            <a:defPPr>
              <a:defRPr lang="en-US"/>
            </a:defPPr>
            <a:lvl1pPr marL="0" algn="ctr" defTabSz="914400" rtl="0" eaLnBrk="1" latinLnBrk="0" hangingPunct="1">
              <a:defRPr sz="1000" b="1" i="0" kern="1200" spc="100" baseline="0">
                <a:solidFill>
                  <a:schemeClr val="bg1"/>
                </a:solidFill>
                <a:latin typeface="Avenir Next LT Pro" panose="020B0504020202020204" pitchFamily="34" charset="77"/>
                <a:ea typeface="Source Sans Pro Black"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9ACC8A-FA13-47DD-9722-0749C5E70D5A}" type="slidenum">
              <a:rPr lang="en-US" smtClean="0"/>
              <a:pPr/>
              <a:t>2</a:t>
            </a:fld>
            <a:endParaRPr lang="en-US" dirty="0"/>
          </a:p>
        </p:txBody>
      </p:sp>
      <p:sp>
        <p:nvSpPr>
          <p:cNvPr id="83" name="Text Placeholder 82">
            <a:extLst>
              <a:ext uri="{FF2B5EF4-FFF2-40B4-BE49-F238E27FC236}">
                <a16:creationId xmlns:a16="http://schemas.microsoft.com/office/drawing/2014/main" id="{709E25D0-4889-C2DA-5A11-A99E16BF0C0A}"/>
              </a:ext>
            </a:extLst>
          </p:cNvPr>
          <p:cNvSpPr>
            <a:spLocks noGrp="1"/>
          </p:cNvSpPr>
          <p:nvPr>
            <p:ph type="body" sz="quarter" idx="12"/>
          </p:nvPr>
        </p:nvSpPr>
        <p:spPr>
          <a:xfrm>
            <a:off x="380999" y="2009771"/>
            <a:ext cx="6204498" cy="3721608"/>
          </a:xfrm>
        </p:spPr>
        <p:txBody>
          <a:bodyPr>
            <a:normAutofit fontScale="92500" lnSpcReduction="10000"/>
          </a:bodyPr>
          <a:lstStyle/>
          <a:p>
            <a:pPr>
              <a:lnSpc>
                <a:spcPct val="85000"/>
              </a:lnSpc>
            </a:pPr>
            <a:r>
              <a:rPr lang="en-US" dirty="0">
                <a:latin typeface="Avenir Next LT Pro"/>
              </a:rPr>
              <a:t>Title VI of the Civil Rights Act</a:t>
            </a:r>
          </a:p>
          <a:p>
            <a:pPr>
              <a:lnSpc>
                <a:spcPct val="85000"/>
              </a:lnSpc>
            </a:pPr>
            <a:r>
              <a:rPr lang="en-US" dirty="0">
                <a:solidFill>
                  <a:srgbClr val="FFFFFF"/>
                </a:solidFill>
                <a:latin typeface="Avenir Next LT Pro"/>
              </a:rPr>
              <a:t>Additional Related </a:t>
            </a:r>
            <a:r>
              <a:rPr lang="en-US" sz="2400" dirty="0">
                <a:solidFill>
                  <a:srgbClr val="FFFFFF"/>
                </a:solidFill>
                <a:effectLst/>
                <a:latin typeface="Avenir Next LT Pro"/>
              </a:rPr>
              <a:t>Nondiscrimination Authorities</a:t>
            </a:r>
          </a:p>
          <a:p>
            <a:pPr>
              <a:lnSpc>
                <a:spcPct val="85000"/>
              </a:lnSpc>
            </a:pPr>
            <a:r>
              <a:rPr lang="en-US" sz="2400" dirty="0">
                <a:solidFill>
                  <a:schemeClr val="bg1"/>
                </a:solidFill>
                <a:effectLst/>
                <a:latin typeface="Avenir Next LT Pro"/>
              </a:rPr>
              <a:t>Discrimination</a:t>
            </a:r>
          </a:p>
          <a:p>
            <a:pPr>
              <a:lnSpc>
                <a:spcPct val="85000"/>
              </a:lnSpc>
            </a:pPr>
            <a:r>
              <a:rPr lang="en-US" sz="2400" dirty="0">
                <a:solidFill>
                  <a:schemeClr val="bg1"/>
                </a:solidFill>
                <a:effectLst/>
                <a:latin typeface="Avenir Next LT Pro"/>
              </a:rPr>
              <a:t>Who is protected</a:t>
            </a:r>
          </a:p>
          <a:p>
            <a:pPr>
              <a:lnSpc>
                <a:spcPct val="85000"/>
              </a:lnSpc>
            </a:pPr>
            <a:r>
              <a:rPr lang="en-US" sz="2400" b="0" spc="200" dirty="0">
                <a:latin typeface="Avenir Next LT Pro"/>
                <a:ea typeface="Source Sans Pro" panose="020B0503030403020204" pitchFamily="34" charset="0"/>
                <a:cs typeface="Segoe UI"/>
              </a:rPr>
              <a:t>Ensure Compliance</a:t>
            </a:r>
            <a:endParaRPr lang="en-US" sz="2400" spc="200" dirty="0">
              <a:latin typeface="Avenir Next LT Pro"/>
              <a:ea typeface="Source Sans Pro" panose="020B0503030403020204" pitchFamily="34" charset="0"/>
              <a:cs typeface="Segoe UI"/>
            </a:endParaRPr>
          </a:p>
          <a:p>
            <a:pPr>
              <a:lnSpc>
                <a:spcPct val="85000"/>
              </a:lnSpc>
            </a:pPr>
            <a:r>
              <a:rPr lang="en-US" sz="2400" b="0" spc="200" dirty="0">
                <a:solidFill>
                  <a:schemeClr val="bg1"/>
                </a:solidFill>
                <a:latin typeface="Avenir Next LT Pro"/>
                <a:ea typeface="Source Sans Pro" panose="020B0503030403020204" pitchFamily="34" charset="0"/>
                <a:cs typeface="Segoe UI"/>
              </a:rPr>
              <a:t>Penalties for Non-Compliance</a:t>
            </a:r>
            <a:endParaRPr lang="en-US" sz="2400" spc="200" dirty="0">
              <a:latin typeface="Avenir Next LT Pro"/>
              <a:ea typeface="Source Sans Pro" panose="020B0503030403020204" pitchFamily="34" charset="0"/>
              <a:cs typeface="Segoe UI"/>
            </a:endParaRPr>
          </a:p>
          <a:p>
            <a:pPr>
              <a:lnSpc>
                <a:spcPct val="85000"/>
              </a:lnSpc>
            </a:pPr>
            <a:r>
              <a:rPr lang="en-US" sz="2400" b="0" spc="200" dirty="0">
                <a:solidFill>
                  <a:schemeClr val="bg1"/>
                </a:solidFill>
                <a:latin typeface="Avenir Next LT Pro" panose="020B0504020202020204" pitchFamily="34" charset="77"/>
                <a:ea typeface="Source Sans Pro" panose="020B0503030403020204" pitchFamily="34" charset="0"/>
                <a:cs typeface="Segoe UI"/>
              </a:rPr>
              <a:t>Assurances</a:t>
            </a:r>
          </a:p>
          <a:p>
            <a:pPr>
              <a:lnSpc>
                <a:spcPct val="85000"/>
              </a:lnSpc>
            </a:pPr>
            <a:r>
              <a:rPr lang="en-US" spc="200" dirty="0">
                <a:latin typeface="Avenir Next LT Pro" panose="020B0504020202020204" pitchFamily="34" charset="77"/>
                <a:ea typeface="Source Sans Pro" panose="020B0503030403020204" pitchFamily="34" charset="0"/>
                <a:cs typeface="Segoe UI"/>
              </a:rPr>
              <a:t>Complaint Process</a:t>
            </a:r>
          </a:p>
          <a:p>
            <a:pPr>
              <a:lnSpc>
                <a:spcPct val="85000"/>
              </a:lnSpc>
            </a:pPr>
            <a:r>
              <a:rPr lang="en-US" sz="2400" b="0" spc="200" dirty="0">
                <a:solidFill>
                  <a:schemeClr val="bg1"/>
                </a:solidFill>
                <a:latin typeface="Avenir Next LT Pro" panose="020B0504020202020204" pitchFamily="34" charset="77"/>
                <a:ea typeface="Source Sans Pro" panose="020B0503030403020204" pitchFamily="34" charset="0"/>
                <a:cs typeface="Segoe UI"/>
              </a:rPr>
              <a:t>Reporting </a:t>
            </a:r>
            <a:r>
              <a:rPr lang="en-US" spc="200" dirty="0">
                <a:latin typeface="Avenir Next LT Pro" panose="020B0504020202020204" pitchFamily="34" charset="77"/>
                <a:ea typeface="Source Sans Pro" panose="020B0503030403020204" pitchFamily="34" charset="0"/>
                <a:cs typeface="Segoe UI"/>
              </a:rPr>
              <a:t>Process</a:t>
            </a:r>
            <a:endParaRPr lang="en-US" sz="2400" b="0" spc="200" dirty="0">
              <a:solidFill>
                <a:schemeClr val="bg1"/>
              </a:solidFill>
              <a:latin typeface="Avenir Next LT Pro" panose="020B0504020202020204" pitchFamily="34" charset="77"/>
              <a:ea typeface="Source Sans Pro" panose="020B0503030403020204" pitchFamily="34" charset="0"/>
              <a:cs typeface="Segoe UI"/>
            </a:endParaRPr>
          </a:p>
          <a:p>
            <a:pPr marL="0" indent="0">
              <a:buNone/>
            </a:pPr>
            <a:endParaRPr lang="en-US" dirty="0"/>
          </a:p>
        </p:txBody>
      </p:sp>
      <p:pic>
        <p:nvPicPr>
          <p:cNvPr id="3" name="Picture 2">
            <a:extLst>
              <a:ext uri="{FF2B5EF4-FFF2-40B4-BE49-F238E27FC236}">
                <a16:creationId xmlns:a16="http://schemas.microsoft.com/office/drawing/2014/main" id="{CFEFCBF7-23DA-93C0-B9A6-FBC5CF450BE4}"/>
              </a:ext>
            </a:extLst>
          </p:cNvPr>
          <p:cNvPicPr>
            <a:picLocks noChangeAspect="1"/>
          </p:cNvPicPr>
          <p:nvPr/>
        </p:nvPicPr>
        <p:blipFill>
          <a:blip r:embed="rId2">
            <a:duotone>
              <a:schemeClr val="accent6">
                <a:shade val="45000"/>
                <a:satMod val="135000"/>
              </a:schemeClr>
              <a:prstClr val="white"/>
            </a:duotone>
          </a:blip>
          <a:stretch>
            <a:fillRect/>
          </a:stretch>
        </p:blipFill>
        <p:spPr>
          <a:xfrm>
            <a:off x="6876710" y="1216"/>
            <a:ext cx="5315290" cy="4017111"/>
          </a:xfrm>
          <a:prstGeom prst="rect">
            <a:avLst/>
          </a:prstGeom>
          <a:ln>
            <a:noFill/>
          </a:ln>
          <a:effectLst>
            <a:softEdge rad="112500"/>
          </a:effectLst>
        </p:spPr>
      </p:pic>
    </p:spTree>
    <p:extLst>
      <p:ext uri="{BB962C8B-B14F-4D97-AF65-F5344CB8AC3E}">
        <p14:creationId xmlns:p14="http://schemas.microsoft.com/office/powerpoint/2010/main" val="389270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p:txBody>
          <a:bodyPr/>
          <a:lstStyle/>
          <a:p>
            <a:r>
              <a:rPr lang="en-US" sz="3800" spc="300" dirty="0">
                <a:solidFill>
                  <a:schemeClr val="bg1"/>
                </a:solidFill>
                <a:effectLst/>
                <a:latin typeface="Posterama" panose="020B0504020200020000" pitchFamily="34" charset="0"/>
                <a:cs typeface="Posterama" panose="020B0504020200020000" pitchFamily="34" charset="0"/>
              </a:rPr>
              <a:t>Title VI of the Civil Rights Act</a:t>
            </a:r>
            <a:endParaRPr lang="en-US" dirty="0"/>
          </a:p>
        </p:txBody>
      </p:sp>
      <p:sp>
        <p:nvSpPr>
          <p:cNvPr id="50" name="Text Placeholder 49">
            <a:extLst>
              <a:ext uri="{FF2B5EF4-FFF2-40B4-BE49-F238E27FC236}">
                <a16:creationId xmlns:a16="http://schemas.microsoft.com/office/drawing/2014/main" id="{B0BE236A-F7C2-F90E-482D-8815F425A2D9}"/>
              </a:ext>
            </a:extLst>
          </p:cNvPr>
          <p:cNvSpPr>
            <a:spLocks noGrp="1"/>
          </p:cNvSpPr>
          <p:nvPr>
            <p:ph type="body" sz="quarter" idx="4294967295"/>
          </p:nvPr>
        </p:nvSpPr>
        <p:spPr>
          <a:xfrm>
            <a:off x="9877425" y="3630613"/>
            <a:ext cx="2314575" cy="219075"/>
          </a:xfrm>
        </p:spPr>
        <p:txBody>
          <a:bodyPr/>
          <a:lstStyle/>
          <a:p>
            <a:pPr algn="ctr">
              <a:spcAft>
                <a:spcPts val="600"/>
              </a:spcAft>
            </a:pPr>
            <a:r>
              <a:rPr lang="en-US" sz="1400" b="0" dirty="0">
                <a:solidFill>
                  <a:schemeClr val="bg1"/>
                </a:solidFill>
                <a:latin typeface="Avenir Next LT Pro" panose="020B0504020202020204" pitchFamily="34" charset="77"/>
                <a:ea typeface="Source Sans Pro" panose="020B0503030403020204" pitchFamily="34" charset="0"/>
                <a:cs typeface="Segoe UI"/>
              </a:rPr>
              <a:t>CEO</a:t>
            </a:r>
          </a:p>
        </p:txBody>
      </p:sp>
      <p:sp>
        <p:nvSpPr>
          <p:cNvPr id="5" name="TextBox 4">
            <a:extLst>
              <a:ext uri="{FF2B5EF4-FFF2-40B4-BE49-F238E27FC236}">
                <a16:creationId xmlns:a16="http://schemas.microsoft.com/office/drawing/2014/main" id="{C282F33F-D5EC-2365-8E1F-50DC7A972B07}"/>
              </a:ext>
            </a:extLst>
          </p:cNvPr>
          <p:cNvSpPr txBox="1"/>
          <p:nvPr/>
        </p:nvSpPr>
        <p:spPr>
          <a:xfrm>
            <a:off x="209725" y="156369"/>
            <a:ext cx="11098635" cy="5016758"/>
          </a:xfrm>
          <a:prstGeom prst="rect">
            <a:avLst/>
          </a:prstGeom>
          <a:noFill/>
        </p:spPr>
        <p:txBody>
          <a:bodyPr wrap="square" rtlCol="0">
            <a:spAutoFit/>
          </a:bodyPr>
          <a:lstStyle/>
          <a:p>
            <a:r>
              <a:rPr lang="en-US" sz="1600" b="1" dirty="0"/>
              <a:t>The Civil Rights Restoration Act of 1987</a:t>
            </a:r>
          </a:p>
          <a:p>
            <a:pPr marL="342900" indent="-342900">
              <a:buFont typeface="+mj-lt"/>
              <a:buAutoNum type="arabicPeriod"/>
            </a:pPr>
            <a:r>
              <a:rPr lang="en-US" sz="1600" dirty="0"/>
              <a:t>Clarified the original intent of Congress for Title VI</a:t>
            </a:r>
          </a:p>
          <a:p>
            <a:pPr marL="342900" indent="-342900">
              <a:buFont typeface="+mj-lt"/>
              <a:buAutoNum type="arabicPeriod"/>
            </a:pPr>
            <a:r>
              <a:rPr lang="en-US" sz="1600" dirty="0"/>
              <a:t>Written to include ALL programs and activities of Federal-Aid recipients, sub-recipients and contractors</a:t>
            </a:r>
          </a:p>
          <a:p>
            <a:pPr marL="342900" indent="-342900">
              <a:buFont typeface="+mj-lt"/>
              <a:buAutoNum type="arabicPeriod"/>
            </a:pPr>
            <a:r>
              <a:rPr lang="en-US" sz="1600" dirty="0"/>
              <a:t>Applies to programs and activities whether they are federally assisted or not</a:t>
            </a:r>
          </a:p>
          <a:p>
            <a:endParaRPr lang="en-US" sz="1600" dirty="0"/>
          </a:p>
          <a:p>
            <a:r>
              <a:rPr lang="en-US" sz="1600" b="1" dirty="0"/>
              <a:t>Heart of Title VI: </a:t>
            </a:r>
            <a:r>
              <a:rPr lang="en-US" sz="1600" dirty="0"/>
              <a:t>No person in the United States shall, on the grounds of race, color, or national origin, be excluded from participation in, be denied the benefits of, or be subjected to discrimination under any program or activity receiving Federal financial assistance. </a:t>
            </a:r>
          </a:p>
          <a:p>
            <a:endParaRPr lang="en-US" sz="1600" dirty="0"/>
          </a:p>
          <a:p>
            <a:r>
              <a:rPr lang="en-US" sz="1600" b="1" dirty="0"/>
              <a:t>Discrimination: </a:t>
            </a:r>
            <a:r>
              <a:rPr lang="en-US" sz="1600" dirty="0"/>
              <a:t>Within the Civil Rights context, discrimination is an act (action or inaction), whether intentional or unintentional, through which a person in the United States is subjected to disparate treatment or impact because of their race, color, national origin, sex, age, religion, or disability.</a:t>
            </a:r>
          </a:p>
          <a:p>
            <a:endParaRPr lang="en-US" sz="1600" dirty="0"/>
          </a:p>
          <a:p>
            <a:r>
              <a:rPr lang="en-US" sz="1600" b="1" dirty="0"/>
              <a:t>Implementing Regulations</a:t>
            </a:r>
          </a:p>
          <a:p>
            <a:pPr marL="342900" indent="-342900">
              <a:buAutoNum type="arabicPeriod"/>
            </a:pPr>
            <a:r>
              <a:rPr lang="en-US" sz="1600" dirty="0"/>
              <a:t>49 CFR 21 (USDOTs Regulation)</a:t>
            </a:r>
          </a:p>
          <a:p>
            <a:pPr marL="342900" indent="-342900">
              <a:buAutoNum type="arabicPeriod"/>
            </a:pPr>
            <a:r>
              <a:rPr lang="en-US" sz="1600" dirty="0"/>
              <a:t>23 CFR 200 (FHWAs Regulation)</a:t>
            </a:r>
          </a:p>
          <a:p>
            <a:pPr marL="342900" indent="-342900">
              <a:buAutoNum type="arabicPeriod"/>
            </a:pPr>
            <a:r>
              <a:rPr lang="en-US" sz="1600" dirty="0"/>
              <a:t>FDOTs Title VI Policy</a:t>
            </a:r>
          </a:p>
          <a:p>
            <a:pPr marL="342900" indent="-342900">
              <a:buAutoNum type="arabicPeriod"/>
            </a:pPr>
            <a:r>
              <a:rPr lang="en-US" sz="1600" dirty="0"/>
              <a:t>FDOTs Title VI Assurances</a:t>
            </a:r>
          </a:p>
          <a:p>
            <a:pPr marL="342900" indent="-342900">
              <a:buAutoNum type="arabicPeriod"/>
            </a:pPr>
            <a:r>
              <a:rPr lang="en-US" sz="1600" dirty="0"/>
              <a:t>FDOT Procedure 275-010-010</a:t>
            </a:r>
          </a:p>
          <a:p>
            <a:pPr marL="342900" indent="-342900">
              <a:buAutoNum type="arabicPeriod"/>
            </a:pPr>
            <a:r>
              <a:rPr lang="en-US" sz="1600" dirty="0"/>
              <a:t>49 CFR Part 303 (FMCSA Regulation)</a:t>
            </a:r>
          </a:p>
        </p:txBody>
      </p:sp>
    </p:spTree>
    <p:extLst>
      <p:ext uri="{BB962C8B-B14F-4D97-AF65-F5344CB8AC3E}">
        <p14:creationId xmlns:p14="http://schemas.microsoft.com/office/powerpoint/2010/main" val="15460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solidFill>
            <a:schemeClr val="accent6">
              <a:lumMod val="40000"/>
              <a:lumOff val="60000"/>
              <a:alpha val="85000"/>
            </a:schemeClr>
          </a:solidFill>
        </p:spPr>
        <p:txBody>
          <a:bodyPr/>
          <a:lstStyle/>
          <a:p>
            <a:r>
              <a:rPr lang="en-US" sz="4000" dirty="0"/>
              <a:t>Nondiscrimination Laws and Executive Orders </a:t>
            </a:r>
          </a:p>
        </p:txBody>
      </p:sp>
      <p:sp>
        <p:nvSpPr>
          <p:cNvPr id="50" name="Text Placeholder 49">
            <a:extLst>
              <a:ext uri="{FF2B5EF4-FFF2-40B4-BE49-F238E27FC236}">
                <a16:creationId xmlns:a16="http://schemas.microsoft.com/office/drawing/2014/main" id="{B0BE236A-F7C2-F90E-482D-8815F425A2D9}"/>
              </a:ext>
            </a:extLst>
          </p:cNvPr>
          <p:cNvSpPr>
            <a:spLocks noGrp="1"/>
          </p:cNvSpPr>
          <p:nvPr>
            <p:ph type="body" sz="quarter" idx="4294967295"/>
          </p:nvPr>
        </p:nvSpPr>
        <p:spPr>
          <a:xfrm>
            <a:off x="9877425" y="3630613"/>
            <a:ext cx="2314575" cy="219075"/>
          </a:xfrm>
        </p:spPr>
        <p:txBody>
          <a:bodyPr/>
          <a:lstStyle/>
          <a:p>
            <a:pPr algn="ctr">
              <a:spcAft>
                <a:spcPts val="600"/>
              </a:spcAft>
            </a:pPr>
            <a:r>
              <a:rPr lang="en-US" sz="1400" b="0" dirty="0">
                <a:solidFill>
                  <a:schemeClr val="bg1"/>
                </a:solidFill>
                <a:latin typeface="Avenir Next LT Pro" panose="020B0504020202020204" pitchFamily="34" charset="77"/>
                <a:ea typeface="Source Sans Pro" panose="020B0503030403020204" pitchFamily="34" charset="0"/>
                <a:cs typeface="Segoe UI"/>
              </a:rPr>
              <a:t>CEO</a:t>
            </a:r>
          </a:p>
        </p:txBody>
      </p:sp>
      <p:sp>
        <p:nvSpPr>
          <p:cNvPr id="5" name="TextBox 4">
            <a:extLst>
              <a:ext uri="{FF2B5EF4-FFF2-40B4-BE49-F238E27FC236}">
                <a16:creationId xmlns:a16="http://schemas.microsoft.com/office/drawing/2014/main" id="{C282F33F-D5EC-2365-8E1F-50DC7A972B07}"/>
              </a:ext>
            </a:extLst>
          </p:cNvPr>
          <p:cNvSpPr txBox="1"/>
          <p:nvPr/>
        </p:nvSpPr>
        <p:spPr>
          <a:xfrm>
            <a:off x="201336" y="638290"/>
            <a:ext cx="11098635" cy="3970318"/>
          </a:xfrm>
          <a:prstGeom prst="rect">
            <a:avLst/>
          </a:prstGeom>
          <a:noFill/>
        </p:spPr>
        <p:txBody>
          <a:bodyPr wrap="square" rtlCol="0">
            <a:spAutoFit/>
          </a:bodyPr>
          <a:lstStyle/>
          <a:p>
            <a:r>
              <a:rPr lang="en-US" sz="2800" dirty="0"/>
              <a:t>• Title VI of the Civil Rights Act of 1964* </a:t>
            </a:r>
          </a:p>
          <a:p>
            <a:r>
              <a:rPr lang="en-US" sz="2800" dirty="0"/>
              <a:t>• Civil Rights Restoration Act* (1987) </a:t>
            </a:r>
          </a:p>
          <a:p>
            <a:r>
              <a:rPr lang="en-US" sz="2800" dirty="0"/>
              <a:t>• Rehabilitation Act (1973) </a:t>
            </a:r>
          </a:p>
          <a:p>
            <a:r>
              <a:rPr lang="en-US" sz="2800" dirty="0"/>
              <a:t>• American with Disabilities Act (1991) </a:t>
            </a:r>
          </a:p>
          <a:p>
            <a:r>
              <a:rPr lang="en-US" sz="2800" dirty="0"/>
              <a:t>• Age Discrimination Act (1975) </a:t>
            </a:r>
          </a:p>
          <a:p>
            <a:r>
              <a:rPr lang="en-US" sz="2800" dirty="0"/>
              <a:t>• Uniform Act (1970) </a:t>
            </a:r>
          </a:p>
          <a:p>
            <a:r>
              <a:rPr lang="en-US" sz="2800" dirty="0"/>
              <a:t>• Federal Aid Highway Act (1973) </a:t>
            </a:r>
          </a:p>
          <a:p>
            <a:r>
              <a:rPr lang="en-US" sz="2800" dirty="0"/>
              <a:t>• Executive Order – 13166: Limited English Proficiency (LEP) </a:t>
            </a:r>
          </a:p>
          <a:p>
            <a:r>
              <a:rPr lang="en-US" sz="2800" dirty="0"/>
              <a:t>• Executive Order - 12898: Environmental Justice (EJ)</a:t>
            </a:r>
          </a:p>
        </p:txBody>
      </p:sp>
    </p:spTree>
    <p:extLst>
      <p:ext uri="{BB962C8B-B14F-4D97-AF65-F5344CB8AC3E}">
        <p14:creationId xmlns:p14="http://schemas.microsoft.com/office/powerpoint/2010/main" val="2043029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solidFill>
            <a:schemeClr val="accent3">
              <a:lumMod val="60000"/>
              <a:lumOff val="40000"/>
              <a:alpha val="85000"/>
            </a:schemeClr>
          </a:solidFill>
        </p:spPr>
        <p:txBody>
          <a:bodyPr/>
          <a:lstStyle/>
          <a:p>
            <a:r>
              <a:rPr lang="en-US" sz="6000" dirty="0"/>
              <a:t>What is Discrimination?</a:t>
            </a:r>
          </a:p>
        </p:txBody>
      </p:sp>
      <p:sp>
        <p:nvSpPr>
          <p:cNvPr id="50" name="Text Placeholder 49">
            <a:extLst>
              <a:ext uri="{FF2B5EF4-FFF2-40B4-BE49-F238E27FC236}">
                <a16:creationId xmlns:a16="http://schemas.microsoft.com/office/drawing/2014/main" id="{B0BE236A-F7C2-F90E-482D-8815F425A2D9}"/>
              </a:ext>
            </a:extLst>
          </p:cNvPr>
          <p:cNvSpPr>
            <a:spLocks noGrp="1"/>
          </p:cNvSpPr>
          <p:nvPr>
            <p:ph type="body" sz="quarter" idx="4294967295"/>
          </p:nvPr>
        </p:nvSpPr>
        <p:spPr>
          <a:xfrm>
            <a:off x="9877425" y="3630613"/>
            <a:ext cx="2314575" cy="219075"/>
          </a:xfrm>
        </p:spPr>
        <p:txBody>
          <a:bodyPr/>
          <a:lstStyle/>
          <a:p>
            <a:pPr algn="ctr">
              <a:spcAft>
                <a:spcPts val="600"/>
              </a:spcAft>
            </a:pPr>
            <a:r>
              <a:rPr lang="en-US" sz="1400" b="0" dirty="0">
                <a:solidFill>
                  <a:schemeClr val="bg1"/>
                </a:solidFill>
                <a:latin typeface="Avenir Next LT Pro" panose="020B0504020202020204" pitchFamily="34" charset="77"/>
                <a:ea typeface="Source Sans Pro" panose="020B0503030403020204" pitchFamily="34" charset="0"/>
                <a:cs typeface="Segoe UI"/>
              </a:rPr>
              <a:t>CEO</a:t>
            </a:r>
          </a:p>
        </p:txBody>
      </p:sp>
      <p:sp>
        <p:nvSpPr>
          <p:cNvPr id="5" name="TextBox 4">
            <a:extLst>
              <a:ext uri="{FF2B5EF4-FFF2-40B4-BE49-F238E27FC236}">
                <a16:creationId xmlns:a16="http://schemas.microsoft.com/office/drawing/2014/main" id="{C282F33F-D5EC-2365-8E1F-50DC7A972B07}"/>
              </a:ext>
            </a:extLst>
          </p:cNvPr>
          <p:cNvSpPr txBox="1"/>
          <p:nvPr/>
        </p:nvSpPr>
        <p:spPr>
          <a:xfrm>
            <a:off x="201336" y="638290"/>
            <a:ext cx="11098635" cy="3970318"/>
          </a:xfrm>
          <a:prstGeom prst="rect">
            <a:avLst/>
          </a:prstGeom>
          <a:noFill/>
        </p:spPr>
        <p:txBody>
          <a:bodyPr wrap="square" rtlCol="0">
            <a:spAutoFit/>
          </a:bodyPr>
          <a:lstStyle/>
          <a:p>
            <a:r>
              <a:rPr lang="en-US" sz="3600" dirty="0"/>
              <a:t>The act (action or inaction), whether intentional or unintentional, through which a person in the U.S. solely because of distinguishing protected attributes is subjected to disparate treatment or impact, in any program or activity receiving Federal financial assistance from FHWA Under 23 USC and FMCSA under 49 USC.</a:t>
            </a:r>
          </a:p>
        </p:txBody>
      </p:sp>
    </p:spTree>
    <p:extLst>
      <p:ext uri="{BB962C8B-B14F-4D97-AF65-F5344CB8AC3E}">
        <p14:creationId xmlns:p14="http://schemas.microsoft.com/office/powerpoint/2010/main" val="589118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solidFill>
            <a:schemeClr val="tx2">
              <a:lumMod val="60000"/>
              <a:lumOff val="40000"/>
              <a:alpha val="85000"/>
            </a:schemeClr>
          </a:solidFill>
        </p:spPr>
        <p:txBody>
          <a:bodyPr/>
          <a:lstStyle/>
          <a:p>
            <a:r>
              <a:rPr lang="en-US" sz="6000" dirty="0"/>
              <a:t>Types of Discrimination</a:t>
            </a:r>
          </a:p>
        </p:txBody>
      </p:sp>
      <p:sp>
        <p:nvSpPr>
          <p:cNvPr id="50" name="Text Placeholder 49">
            <a:extLst>
              <a:ext uri="{FF2B5EF4-FFF2-40B4-BE49-F238E27FC236}">
                <a16:creationId xmlns:a16="http://schemas.microsoft.com/office/drawing/2014/main" id="{B0BE236A-F7C2-F90E-482D-8815F425A2D9}"/>
              </a:ext>
            </a:extLst>
          </p:cNvPr>
          <p:cNvSpPr>
            <a:spLocks noGrp="1"/>
          </p:cNvSpPr>
          <p:nvPr>
            <p:ph type="body" sz="quarter" idx="4294967295"/>
          </p:nvPr>
        </p:nvSpPr>
        <p:spPr>
          <a:xfrm>
            <a:off x="9877425" y="3630613"/>
            <a:ext cx="2314575" cy="219075"/>
          </a:xfrm>
        </p:spPr>
        <p:txBody>
          <a:bodyPr/>
          <a:lstStyle/>
          <a:p>
            <a:pPr algn="ctr">
              <a:spcAft>
                <a:spcPts val="600"/>
              </a:spcAft>
            </a:pPr>
            <a:r>
              <a:rPr lang="en-US" sz="1400" b="0" dirty="0">
                <a:solidFill>
                  <a:schemeClr val="bg1"/>
                </a:solidFill>
                <a:latin typeface="Avenir Next LT Pro" panose="020B0504020202020204" pitchFamily="34" charset="77"/>
                <a:ea typeface="Source Sans Pro" panose="020B0503030403020204" pitchFamily="34" charset="0"/>
                <a:cs typeface="Segoe UI"/>
              </a:rPr>
              <a:t>CEO</a:t>
            </a:r>
          </a:p>
        </p:txBody>
      </p:sp>
      <p:sp>
        <p:nvSpPr>
          <p:cNvPr id="5" name="TextBox 4">
            <a:extLst>
              <a:ext uri="{FF2B5EF4-FFF2-40B4-BE49-F238E27FC236}">
                <a16:creationId xmlns:a16="http://schemas.microsoft.com/office/drawing/2014/main" id="{C282F33F-D5EC-2365-8E1F-50DC7A972B07}"/>
              </a:ext>
            </a:extLst>
          </p:cNvPr>
          <p:cNvSpPr txBox="1"/>
          <p:nvPr/>
        </p:nvSpPr>
        <p:spPr>
          <a:xfrm>
            <a:off x="201336" y="638290"/>
            <a:ext cx="11098635" cy="3108543"/>
          </a:xfrm>
          <a:prstGeom prst="rect">
            <a:avLst/>
          </a:prstGeom>
          <a:noFill/>
        </p:spPr>
        <p:txBody>
          <a:bodyPr wrap="square" rtlCol="0">
            <a:spAutoFit/>
          </a:bodyPr>
          <a:lstStyle/>
          <a:p>
            <a:r>
              <a:rPr lang="en-US" sz="2800" dirty="0"/>
              <a:t>•Denial of Program Service, Financial Aid, or Benefits </a:t>
            </a:r>
          </a:p>
          <a:p>
            <a:r>
              <a:rPr lang="en-US" sz="2800" dirty="0"/>
              <a:t>•Providing Different Types of Program Services, Financial Aid </a:t>
            </a:r>
          </a:p>
          <a:p>
            <a:r>
              <a:rPr lang="en-US" sz="2800" dirty="0"/>
              <a:t>•Providing Groups Services in a Different Manner </a:t>
            </a:r>
          </a:p>
          <a:p>
            <a:r>
              <a:rPr lang="en-US" sz="2800" dirty="0"/>
              <a:t>•Segregating or separately treating Individuals or groups in any matter relating to the receipt of any program service, financial aid or benefit </a:t>
            </a:r>
          </a:p>
          <a:p>
            <a:r>
              <a:rPr lang="en-US" sz="2800" dirty="0"/>
              <a:t>•Imposing impacts to groups for the benefit of another group</a:t>
            </a:r>
          </a:p>
        </p:txBody>
      </p:sp>
    </p:spTree>
    <p:extLst>
      <p:ext uri="{BB962C8B-B14F-4D97-AF65-F5344CB8AC3E}">
        <p14:creationId xmlns:p14="http://schemas.microsoft.com/office/powerpoint/2010/main" val="379957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xfrm>
            <a:off x="2061427" y="404123"/>
            <a:ext cx="7426522" cy="685800"/>
          </a:xfrm>
          <a:solidFill>
            <a:schemeClr val="tx2">
              <a:lumMod val="60000"/>
              <a:lumOff val="40000"/>
              <a:alpha val="85000"/>
            </a:schemeClr>
          </a:solidFill>
        </p:spPr>
        <p:txBody>
          <a:bodyPr/>
          <a:lstStyle/>
          <a:p>
            <a:r>
              <a:rPr lang="en-US" sz="4000" dirty="0"/>
              <a:t>Disparate Treatment</a:t>
            </a:r>
          </a:p>
        </p:txBody>
      </p:sp>
      <p:sp>
        <p:nvSpPr>
          <p:cNvPr id="5" name="TextBox 4">
            <a:extLst>
              <a:ext uri="{FF2B5EF4-FFF2-40B4-BE49-F238E27FC236}">
                <a16:creationId xmlns:a16="http://schemas.microsoft.com/office/drawing/2014/main" id="{C282F33F-D5EC-2365-8E1F-50DC7A972B07}"/>
              </a:ext>
            </a:extLst>
          </p:cNvPr>
          <p:cNvSpPr txBox="1"/>
          <p:nvPr/>
        </p:nvSpPr>
        <p:spPr>
          <a:xfrm>
            <a:off x="58723" y="2198643"/>
            <a:ext cx="11098635" cy="2554545"/>
          </a:xfrm>
          <a:prstGeom prst="rect">
            <a:avLst/>
          </a:prstGeom>
          <a:noFill/>
        </p:spPr>
        <p:txBody>
          <a:bodyPr wrap="square" rtlCol="0">
            <a:spAutoFit/>
          </a:bodyPr>
          <a:lstStyle/>
          <a:p>
            <a:r>
              <a:rPr lang="en-US" sz="4000" dirty="0">
                <a:solidFill>
                  <a:srgbClr val="FFFFFF"/>
                </a:solidFill>
              </a:rPr>
              <a:t>Refers to actions that result in situations where similarly situated persons are intentionally treated differently than others because of their race, color, national origin, etc.</a:t>
            </a:r>
          </a:p>
        </p:txBody>
      </p:sp>
    </p:spTree>
    <p:extLst>
      <p:ext uri="{BB962C8B-B14F-4D97-AF65-F5344CB8AC3E}">
        <p14:creationId xmlns:p14="http://schemas.microsoft.com/office/powerpoint/2010/main" val="1495715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xfrm>
            <a:off x="2061427" y="404123"/>
            <a:ext cx="7426522" cy="685800"/>
          </a:xfrm>
          <a:solidFill>
            <a:schemeClr val="tx2">
              <a:lumMod val="60000"/>
              <a:lumOff val="40000"/>
              <a:alpha val="85000"/>
            </a:schemeClr>
          </a:solidFill>
        </p:spPr>
        <p:txBody>
          <a:bodyPr/>
          <a:lstStyle/>
          <a:p>
            <a:r>
              <a:rPr lang="en-US" sz="4400" dirty="0"/>
              <a:t>Disparate Impact</a:t>
            </a:r>
          </a:p>
        </p:txBody>
      </p:sp>
      <p:sp>
        <p:nvSpPr>
          <p:cNvPr id="5" name="TextBox 4">
            <a:extLst>
              <a:ext uri="{FF2B5EF4-FFF2-40B4-BE49-F238E27FC236}">
                <a16:creationId xmlns:a16="http://schemas.microsoft.com/office/drawing/2014/main" id="{C282F33F-D5EC-2365-8E1F-50DC7A972B07}"/>
              </a:ext>
            </a:extLst>
          </p:cNvPr>
          <p:cNvSpPr txBox="1"/>
          <p:nvPr/>
        </p:nvSpPr>
        <p:spPr>
          <a:xfrm>
            <a:off x="58723" y="2198643"/>
            <a:ext cx="12044377" cy="3785652"/>
          </a:xfrm>
          <a:prstGeom prst="rect">
            <a:avLst/>
          </a:prstGeom>
          <a:noFill/>
        </p:spPr>
        <p:txBody>
          <a:bodyPr wrap="square" rtlCol="0">
            <a:spAutoFit/>
          </a:bodyPr>
          <a:lstStyle/>
          <a:p>
            <a:r>
              <a:rPr lang="en-US" sz="4000" dirty="0">
                <a:solidFill>
                  <a:srgbClr val="FFFFFF"/>
                </a:solidFill>
              </a:rPr>
              <a:t>Refers to actions in which the recipient, in violation of agency regulations, uses an unbiased procedure or practice that has adverse effects on members of a group based on race, color, national origin, etc.; such practice lacks a substantial legitimate justification.</a:t>
            </a:r>
          </a:p>
        </p:txBody>
      </p:sp>
    </p:spTree>
    <p:extLst>
      <p:ext uri="{BB962C8B-B14F-4D97-AF65-F5344CB8AC3E}">
        <p14:creationId xmlns:p14="http://schemas.microsoft.com/office/powerpoint/2010/main" val="3788016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p:txBody>
          <a:bodyPr/>
          <a:lstStyle/>
          <a:p>
            <a:r>
              <a:rPr lang="en-US" dirty="0"/>
              <a:t>Who is protected</a:t>
            </a:r>
          </a:p>
        </p:txBody>
      </p:sp>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A25A1C7-83C8-FAF0-1DBB-A112F486A5DC}"/>
              </a:ext>
            </a:extLst>
          </p:cNvPr>
          <p:cNvSpPr txBox="1"/>
          <p:nvPr/>
        </p:nvSpPr>
        <p:spPr>
          <a:xfrm>
            <a:off x="264127" y="1300294"/>
            <a:ext cx="11660697" cy="2554545"/>
          </a:xfrm>
          <a:prstGeom prst="rect">
            <a:avLst/>
          </a:prstGeom>
          <a:noFill/>
        </p:spPr>
        <p:txBody>
          <a:bodyPr wrap="square" rtlCol="0">
            <a:spAutoFit/>
          </a:bodyPr>
          <a:lstStyle/>
          <a:p>
            <a:pPr marL="342900" indent="-342900">
              <a:buAutoNum type="arabicPeriod"/>
            </a:pPr>
            <a:r>
              <a:rPr lang="en-US" sz="4000" dirty="0"/>
              <a:t>Individuals</a:t>
            </a:r>
          </a:p>
          <a:p>
            <a:pPr marL="342900" indent="-342900">
              <a:buAutoNum type="arabicPeriod"/>
            </a:pPr>
            <a:r>
              <a:rPr lang="en-US" sz="4000" dirty="0"/>
              <a:t>Community Groups</a:t>
            </a:r>
          </a:p>
          <a:p>
            <a:pPr marL="342900" indent="-342900">
              <a:buAutoNum type="arabicPeriod"/>
            </a:pPr>
            <a:r>
              <a:rPr lang="en-US" sz="4000" dirty="0"/>
              <a:t>U.S. Citizens</a:t>
            </a:r>
          </a:p>
          <a:p>
            <a:pPr marL="342900" indent="-342900">
              <a:buAutoNum type="arabicPeriod"/>
            </a:pPr>
            <a:r>
              <a:rPr lang="en-US" sz="4000" dirty="0"/>
              <a:t>All people documented and undocumented</a:t>
            </a:r>
          </a:p>
        </p:txBody>
      </p:sp>
    </p:spTree>
    <p:extLst>
      <p:ext uri="{BB962C8B-B14F-4D97-AF65-F5344CB8AC3E}">
        <p14:creationId xmlns:p14="http://schemas.microsoft.com/office/powerpoint/2010/main" val="217416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Custom">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Hands_Cameo_New_Cameo_Win32_SD_v13" id="{6C96F873-1676-45B4-A7C3-F4B81B53B1A8}" vid="{CCC02037-A941-4852-B46B-9B500AF27D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3.xml><?xml version="1.0" encoding="utf-8"?>
<ds:datastoreItem xmlns:ds="http://schemas.openxmlformats.org/officeDocument/2006/customXml" ds:itemID="{4BC6554D-0E5B-421C-8B3F-9A578650C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{503E71D7-3DA5-41DC-8CF2-EF1A1184722E}tf22790323_win32</Template>
  <TotalTime>323</TotalTime>
  <Words>1489</Words>
  <Application>Microsoft Office PowerPoint</Application>
  <PresentationFormat>Widescreen</PresentationFormat>
  <Paragraphs>146</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Next LT Pro</vt:lpstr>
      <vt:lpstr>Calibri</vt:lpstr>
      <vt:lpstr>Courier New</vt:lpstr>
      <vt:lpstr>Posterama</vt:lpstr>
      <vt:lpstr>Times New Roman</vt:lpstr>
      <vt:lpstr>Custom</vt:lpstr>
      <vt:lpstr>Title VI Program Overview</vt:lpstr>
      <vt:lpstr>AGENDA</vt:lpstr>
      <vt:lpstr>Title VI of the Civil Rights Act</vt:lpstr>
      <vt:lpstr>Nondiscrimination Laws and Executive Orders </vt:lpstr>
      <vt:lpstr>What is Discrimination?</vt:lpstr>
      <vt:lpstr>Types of Discrimination</vt:lpstr>
      <vt:lpstr>Disparate Treatment</vt:lpstr>
      <vt:lpstr>Disparate Impact</vt:lpstr>
      <vt:lpstr>Who is protected</vt:lpstr>
      <vt:lpstr>Compliance</vt:lpstr>
      <vt:lpstr>Compliance </vt:lpstr>
      <vt:lpstr>How do we ensure compliance with title vi</vt:lpstr>
      <vt:lpstr>Penalties for Non-Compliance with Title VI </vt:lpstr>
      <vt:lpstr>Unified Government Policy Assurances</vt:lpstr>
      <vt:lpstr>Title VI Complaint Process</vt:lpstr>
      <vt:lpstr>REPORTING A TITLE VI VIOLATION OR COMPLAINT</vt:lpstr>
      <vt:lpstr>Limited English Proficient (LEP) Persons – Public Participation Plan</vt:lpstr>
      <vt:lpstr>Title vi Educational video</vt:lpstr>
      <vt:lpstr>Unified Government Transportation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VI Overview</dc:title>
  <dc:creator>Bush, Deasiray</dc:creator>
  <cp:lastModifiedBy>Bush, Deasiray</cp:lastModifiedBy>
  <cp:revision>3</cp:revision>
  <dcterms:created xsi:type="dcterms:W3CDTF">2023-12-19T17:01:54Z</dcterms:created>
  <dcterms:modified xsi:type="dcterms:W3CDTF">2023-12-20T23:02:22Z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