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7" r:id="rId2"/>
    <p:sldId id="282" r:id="rId3"/>
    <p:sldId id="288" r:id="rId4"/>
    <p:sldId id="289" r:id="rId5"/>
    <p:sldId id="290" r:id="rId6"/>
    <p:sldId id="291" r:id="rId7"/>
    <p:sldId id="292" r:id="rId8"/>
    <p:sldId id="293" r:id="rId9"/>
    <p:sldId id="295" r:id="rId10"/>
    <p:sldId id="287" r:id="rId11"/>
    <p:sldId id="297" r:id="rId12"/>
    <p:sldId id="300" r:id="rId13"/>
    <p:sldId id="286" r:id="rId14"/>
    <p:sldId id="284" r:id="rId15"/>
    <p:sldId id="285" r:id="rId16"/>
    <p:sldId id="274" r:id="rId17"/>
    <p:sldId id="263" r:id="rId18"/>
    <p:sldId id="264" r:id="rId19"/>
    <p:sldId id="272" r:id="rId20"/>
    <p:sldId id="271" r:id="rId21"/>
    <p:sldId id="305" r:id="rId22"/>
    <p:sldId id="296" r:id="rId23"/>
    <p:sldId id="298" r:id="rId24"/>
    <p:sldId id="301" r:id="rId25"/>
    <p:sldId id="303" r:id="rId26"/>
    <p:sldId id="302" r:id="rId27"/>
    <p:sldId id="299" r:id="rId28"/>
    <p:sldId id="304"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p:cViewPr varScale="1">
        <p:scale>
          <a:sx n="74" d="100"/>
          <a:sy n="74" d="100"/>
        </p:scale>
        <p:origin x="139"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07" d="100"/>
          <a:sy n="107" d="100"/>
        </p:scale>
        <p:origin x="2203" y="-24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24.svg"/><Relationship Id="rId1" Type="http://schemas.openxmlformats.org/officeDocument/2006/relationships/image" Target="../media/image31.png"/><Relationship Id="rId6" Type="http://schemas.openxmlformats.org/officeDocument/2006/relationships/image" Target="../media/image28.svg"/><Relationship Id="rId5" Type="http://schemas.openxmlformats.org/officeDocument/2006/relationships/image" Target="../media/image33.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37.svg"/><Relationship Id="rId1" Type="http://schemas.openxmlformats.org/officeDocument/2006/relationships/image" Target="../media/image44.png"/><Relationship Id="rId6" Type="http://schemas.openxmlformats.org/officeDocument/2006/relationships/image" Target="../media/image41.svg"/><Relationship Id="rId5" Type="http://schemas.openxmlformats.org/officeDocument/2006/relationships/image" Target="../media/image46.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A92419-924A-456E-9038-4DCED8E2DE18}"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0C600E83-1FBD-4228-B035-F5F3888B1CE1}">
      <dgm:prSet/>
      <dgm:spPr/>
      <dgm:t>
        <a:bodyPr/>
        <a:lstStyle/>
        <a:p>
          <a:pPr>
            <a:lnSpc>
              <a:spcPct val="100000"/>
            </a:lnSpc>
          </a:pPr>
          <a:r>
            <a:rPr lang="en-US" dirty="0"/>
            <a:t>An </a:t>
          </a:r>
          <a:r>
            <a:rPr lang="en-US" b="1" dirty="0"/>
            <a:t>Inventor</a:t>
          </a:r>
          <a:r>
            <a:rPr lang="en-US" dirty="0"/>
            <a:t> is a person who creates a new process, appliance, machine, or article</a:t>
          </a:r>
        </a:p>
      </dgm:t>
    </dgm:pt>
    <dgm:pt modelId="{68952A56-A2F5-417C-B5D1-C6CA5A95D319}" type="parTrans" cxnId="{A5BF7261-F94A-4E6D-A4F8-84FB1FD28732}">
      <dgm:prSet/>
      <dgm:spPr/>
      <dgm:t>
        <a:bodyPr/>
        <a:lstStyle/>
        <a:p>
          <a:endParaRPr lang="en-US"/>
        </a:p>
      </dgm:t>
    </dgm:pt>
    <dgm:pt modelId="{92AFFD55-391C-4B0A-A519-D1BF6E074030}" type="sibTrans" cxnId="{A5BF7261-F94A-4E6D-A4F8-84FB1FD28732}">
      <dgm:prSet/>
      <dgm:spPr/>
      <dgm:t>
        <a:bodyPr/>
        <a:lstStyle/>
        <a:p>
          <a:endParaRPr lang="en-US"/>
        </a:p>
      </dgm:t>
    </dgm:pt>
    <dgm:pt modelId="{99DE2F4C-C48C-49EE-9CD5-38CC94961367}">
      <dgm:prSet/>
      <dgm:spPr/>
      <dgm:t>
        <a:bodyPr/>
        <a:lstStyle/>
        <a:p>
          <a:pPr>
            <a:lnSpc>
              <a:spcPct val="100000"/>
            </a:lnSpc>
          </a:pPr>
          <a:r>
            <a:rPr lang="en-US"/>
            <a:t>Can you think of any inventors?</a:t>
          </a:r>
        </a:p>
      </dgm:t>
    </dgm:pt>
    <dgm:pt modelId="{18277DC1-215C-441A-AFCF-7AD715A27D85}" type="parTrans" cxnId="{A2B95FA5-1F81-401F-9EC0-FBB6321C6FE4}">
      <dgm:prSet/>
      <dgm:spPr/>
      <dgm:t>
        <a:bodyPr/>
        <a:lstStyle/>
        <a:p>
          <a:endParaRPr lang="en-US"/>
        </a:p>
      </dgm:t>
    </dgm:pt>
    <dgm:pt modelId="{0663D6B2-F149-4C62-8E0B-85B294FD2E3A}" type="sibTrans" cxnId="{A2B95FA5-1F81-401F-9EC0-FBB6321C6FE4}">
      <dgm:prSet/>
      <dgm:spPr/>
      <dgm:t>
        <a:bodyPr/>
        <a:lstStyle/>
        <a:p>
          <a:endParaRPr lang="en-US"/>
        </a:p>
      </dgm:t>
    </dgm:pt>
    <dgm:pt modelId="{01B97C87-7CF7-4DB7-B6D7-173165CC87B2}">
      <dgm:prSet/>
      <dgm:spPr/>
      <dgm:t>
        <a:bodyPr/>
        <a:lstStyle/>
        <a:p>
          <a:pPr>
            <a:lnSpc>
              <a:spcPct val="100000"/>
            </a:lnSpc>
          </a:pPr>
          <a:r>
            <a:rPr lang="en-US"/>
            <a:t>Not every idea works, many inventors fail many time before the succeed</a:t>
          </a:r>
        </a:p>
      </dgm:t>
    </dgm:pt>
    <dgm:pt modelId="{6D126274-C75F-4169-991F-82C1847D4917}" type="parTrans" cxnId="{9C05A85D-E982-4ED8-A0DE-867A3844B59D}">
      <dgm:prSet/>
      <dgm:spPr/>
      <dgm:t>
        <a:bodyPr/>
        <a:lstStyle/>
        <a:p>
          <a:endParaRPr lang="en-US"/>
        </a:p>
      </dgm:t>
    </dgm:pt>
    <dgm:pt modelId="{9D898248-42DF-4915-8B2B-CBC5A579A513}" type="sibTrans" cxnId="{9C05A85D-E982-4ED8-A0DE-867A3844B59D}">
      <dgm:prSet/>
      <dgm:spPr/>
      <dgm:t>
        <a:bodyPr/>
        <a:lstStyle/>
        <a:p>
          <a:endParaRPr lang="en-US"/>
        </a:p>
      </dgm:t>
    </dgm:pt>
    <dgm:pt modelId="{5336795D-327F-4653-BDAB-04F7263A35E1}">
      <dgm:prSet/>
      <dgm:spPr/>
      <dgm:t>
        <a:bodyPr/>
        <a:lstStyle/>
        <a:p>
          <a:pPr>
            <a:lnSpc>
              <a:spcPct val="100000"/>
            </a:lnSpc>
          </a:pPr>
          <a:r>
            <a:rPr lang="en-US"/>
            <a:t>Some inventions were created through mistakes </a:t>
          </a:r>
        </a:p>
      </dgm:t>
    </dgm:pt>
    <dgm:pt modelId="{245F2A03-D61C-4A97-8F0E-6DECA4B6F381}" type="parTrans" cxnId="{26F5FF7F-CF5D-47F4-B757-71AE49A12794}">
      <dgm:prSet/>
      <dgm:spPr/>
      <dgm:t>
        <a:bodyPr/>
        <a:lstStyle/>
        <a:p>
          <a:endParaRPr lang="en-US"/>
        </a:p>
      </dgm:t>
    </dgm:pt>
    <dgm:pt modelId="{1A8760CE-8456-444B-83E0-98B5B0648AFD}" type="sibTrans" cxnId="{26F5FF7F-CF5D-47F4-B757-71AE49A12794}">
      <dgm:prSet/>
      <dgm:spPr/>
      <dgm:t>
        <a:bodyPr/>
        <a:lstStyle/>
        <a:p>
          <a:endParaRPr lang="en-US"/>
        </a:p>
      </dgm:t>
    </dgm:pt>
    <dgm:pt modelId="{038351D6-2CCC-4D06-9FD7-C37F81E60D4D}" type="pres">
      <dgm:prSet presAssocID="{12A92419-924A-456E-9038-4DCED8E2DE18}" presName="root" presStyleCnt="0">
        <dgm:presLayoutVars>
          <dgm:dir/>
          <dgm:resizeHandles val="exact"/>
        </dgm:presLayoutVars>
      </dgm:prSet>
      <dgm:spPr/>
    </dgm:pt>
    <dgm:pt modelId="{7810C909-2430-40B6-9F00-741485FC87C5}" type="pres">
      <dgm:prSet presAssocID="{0C600E83-1FBD-4228-B035-F5F3888B1CE1}" presName="compNode" presStyleCnt="0"/>
      <dgm:spPr/>
    </dgm:pt>
    <dgm:pt modelId="{0C2C07DA-627C-4B60-9553-E02399E18950}" type="pres">
      <dgm:prSet presAssocID="{0C600E83-1FBD-4228-B035-F5F3888B1CE1}" presName="bgRect" presStyleLbl="bgShp" presStyleIdx="0" presStyleCnt="4"/>
      <dgm:spPr/>
    </dgm:pt>
    <dgm:pt modelId="{BECEF6C5-42F6-403C-87FE-3E8D59DF1F27}" type="pres">
      <dgm:prSet presAssocID="{0C600E83-1FBD-4228-B035-F5F3888B1CE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B9C3488A-E931-42C9-9C1C-571915EC5F0A}" type="pres">
      <dgm:prSet presAssocID="{0C600E83-1FBD-4228-B035-F5F3888B1CE1}" presName="spaceRect" presStyleCnt="0"/>
      <dgm:spPr/>
    </dgm:pt>
    <dgm:pt modelId="{B28D24F0-D15D-4C18-9D28-A864E269F939}" type="pres">
      <dgm:prSet presAssocID="{0C600E83-1FBD-4228-B035-F5F3888B1CE1}" presName="parTx" presStyleLbl="revTx" presStyleIdx="0" presStyleCnt="4">
        <dgm:presLayoutVars>
          <dgm:chMax val="0"/>
          <dgm:chPref val="0"/>
        </dgm:presLayoutVars>
      </dgm:prSet>
      <dgm:spPr/>
    </dgm:pt>
    <dgm:pt modelId="{4B2559ED-8AC7-4178-8A82-EAA079E3F3E2}" type="pres">
      <dgm:prSet presAssocID="{92AFFD55-391C-4B0A-A519-D1BF6E074030}" presName="sibTrans" presStyleCnt="0"/>
      <dgm:spPr/>
    </dgm:pt>
    <dgm:pt modelId="{6B702484-DF03-40B5-AEDD-64D27D97F700}" type="pres">
      <dgm:prSet presAssocID="{99DE2F4C-C48C-49EE-9CD5-38CC94961367}" presName="compNode" presStyleCnt="0"/>
      <dgm:spPr/>
    </dgm:pt>
    <dgm:pt modelId="{371400E1-2758-41CD-B17A-5D7516DC84B4}" type="pres">
      <dgm:prSet presAssocID="{99DE2F4C-C48C-49EE-9CD5-38CC94961367}" presName="bgRect" presStyleLbl="bgShp" presStyleIdx="1" presStyleCnt="4"/>
      <dgm:spPr/>
    </dgm:pt>
    <dgm:pt modelId="{70010D52-4F3C-4E5A-931F-78EF013AC907}" type="pres">
      <dgm:prSet presAssocID="{99DE2F4C-C48C-49EE-9CD5-38CC9496136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741BFCCC-88B1-41DF-BE4D-A437DC18672C}" type="pres">
      <dgm:prSet presAssocID="{99DE2F4C-C48C-49EE-9CD5-38CC94961367}" presName="spaceRect" presStyleCnt="0"/>
      <dgm:spPr/>
    </dgm:pt>
    <dgm:pt modelId="{1A811E32-2B8D-482E-800C-570061D42E45}" type="pres">
      <dgm:prSet presAssocID="{99DE2F4C-C48C-49EE-9CD5-38CC94961367}" presName="parTx" presStyleLbl="revTx" presStyleIdx="1" presStyleCnt="4">
        <dgm:presLayoutVars>
          <dgm:chMax val="0"/>
          <dgm:chPref val="0"/>
        </dgm:presLayoutVars>
      </dgm:prSet>
      <dgm:spPr/>
    </dgm:pt>
    <dgm:pt modelId="{0448DA8E-FBD2-47FE-9036-285FEB059CAA}" type="pres">
      <dgm:prSet presAssocID="{0663D6B2-F149-4C62-8E0B-85B294FD2E3A}" presName="sibTrans" presStyleCnt="0"/>
      <dgm:spPr/>
    </dgm:pt>
    <dgm:pt modelId="{79039086-22AD-4919-B5DD-279921909EB2}" type="pres">
      <dgm:prSet presAssocID="{01B97C87-7CF7-4DB7-B6D7-173165CC87B2}" presName="compNode" presStyleCnt="0"/>
      <dgm:spPr/>
    </dgm:pt>
    <dgm:pt modelId="{79105DC7-63C4-4685-A6B9-88C90C72D080}" type="pres">
      <dgm:prSet presAssocID="{01B97C87-7CF7-4DB7-B6D7-173165CC87B2}" presName="bgRect" presStyleLbl="bgShp" presStyleIdx="2" presStyleCnt="4"/>
      <dgm:spPr/>
    </dgm:pt>
    <dgm:pt modelId="{8F5EA691-26DF-49E9-BA2E-A5A0082A61CB}" type="pres">
      <dgm:prSet presAssocID="{01B97C87-7CF7-4DB7-B6D7-173165CC87B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bulb"/>
        </a:ext>
      </dgm:extLst>
    </dgm:pt>
    <dgm:pt modelId="{5C336210-A31B-47E2-82E2-A92CCEFABD71}" type="pres">
      <dgm:prSet presAssocID="{01B97C87-7CF7-4DB7-B6D7-173165CC87B2}" presName="spaceRect" presStyleCnt="0"/>
      <dgm:spPr/>
    </dgm:pt>
    <dgm:pt modelId="{39F5EA16-C63B-4B1F-8EA7-B98EDAE51616}" type="pres">
      <dgm:prSet presAssocID="{01B97C87-7CF7-4DB7-B6D7-173165CC87B2}" presName="parTx" presStyleLbl="revTx" presStyleIdx="2" presStyleCnt="4">
        <dgm:presLayoutVars>
          <dgm:chMax val="0"/>
          <dgm:chPref val="0"/>
        </dgm:presLayoutVars>
      </dgm:prSet>
      <dgm:spPr/>
    </dgm:pt>
    <dgm:pt modelId="{A643BC32-66A9-4BC0-86BC-F7F0C011E1FB}" type="pres">
      <dgm:prSet presAssocID="{9D898248-42DF-4915-8B2B-CBC5A579A513}" presName="sibTrans" presStyleCnt="0"/>
      <dgm:spPr/>
    </dgm:pt>
    <dgm:pt modelId="{AA458EE4-EC91-4AEC-9053-F163DF76345A}" type="pres">
      <dgm:prSet presAssocID="{5336795D-327F-4653-BDAB-04F7263A35E1}" presName="compNode" presStyleCnt="0"/>
      <dgm:spPr/>
    </dgm:pt>
    <dgm:pt modelId="{4DDA86FE-E885-428B-A12C-56FEFBA39992}" type="pres">
      <dgm:prSet presAssocID="{5336795D-327F-4653-BDAB-04F7263A35E1}" presName="bgRect" presStyleLbl="bgShp" presStyleIdx="3" presStyleCnt="4"/>
      <dgm:spPr/>
    </dgm:pt>
    <dgm:pt modelId="{D2CA4607-ECC1-4B38-B30B-198EEE139F81}" type="pres">
      <dgm:prSet presAssocID="{5336795D-327F-4653-BDAB-04F7263A35E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CA6C8E5F-C5D5-48ED-A403-E9AACB47AFF6}" type="pres">
      <dgm:prSet presAssocID="{5336795D-327F-4653-BDAB-04F7263A35E1}" presName="spaceRect" presStyleCnt="0"/>
      <dgm:spPr/>
    </dgm:pt>
    <dgm:pt modelId="{873B3E3C-763D-49B1-8A21-FFB063685E07}" type="pres">
      <dgm:prSet presAssocID="{5336795D-327F-4653-BDAB-04F7263A35E1}" presName="parTx" presStyleLbl="revTx" presStyleIdx="3" presStyleCnt="4">
        <dgm:presLayoutVars>
          <dgm:chMax val="0"/>
          <dgm:chPref val="0"/>
        </dgm:presLayoutVars>
      </dgm:prSet>
      <dgm:spPr/>
    </dgm:pt>
  </dgm:ptLst>
  <dgm:cxnLst>
    <dgm:cxn modelId="{3760EC06-EC58-4EEE-9542-FE7ED7772A54}" type="presOf" srcId="{99DE2F4C-C48C-49EE-9CD5-38CC94961367}" destId="{1A811E32-2B8D-482E-800C-570061D42E45}" srcOrd="0" destOrd="0" presId="urn:microsoft.com/office/officeart/2018/2/layout/IconVerticalSolidList"/>
    <dgm:cxn modelId="{22B19015-3C48-469A-9738-DD3DC2307E69}" type="presOf" srcId="{12A92419-924A-456E-9038-4DCED8E2DE18}" destId="{038351D6-2CCC-4D06-9FD7-C37F81E60D4D}" srcOrd="0" destOrd="0" presId="urn:microsoft.com/office/officeart/2018/2/layout/IconVerticalSolidList"/>
    <dgm:cxn modelId="{9C05A85D-E982-4ED8-A0DE-867A3844B59D}" srcId="{12A92419-924A-456E-9038-4DCED8E2DE18}" destId="{01B97C87-7CF7-4DB7-B6D7-173165CC87B2}" srcOrd="2" destOrd="0" parTransId="{6D126274-C75F-4169-991F-82C1847D4917}" sibTransId="{9D898248-42DF-4915-8B2B-CBC5A579A513}"/>
    <dgm:cxn modelId="{A5BF7261-F94A-4E6D-A4F8-84FB1FD28732}" srcId="{12A92419-924A-456E-9038-4DCED8E2DE18}" destId="{0C600E83-1FBD-4228-B035-F5F3888B1CE1}" srcOrd="0" destOrd="0" parTransId="{68952A56-A2F5-417C-B5D1-C6CA5A95D319}" sibTransId="{92AFFD55-391C-4B0A-A519-D1BF6E074030}"/>
    <dgm:cxn modelId="{2443BA47-D8E5-424E-964E-D42998CAEAB5}" type="presOf" srcId="{0C600E83-1FBD-4228-B035-F5F3888B1CE1}" destId="{B28D24F0-D15D-4C18-9D28-A864E269F939}" srcOrd="0" destOrd="0" presId="urn:microsoft.com/office/officeart/2018/2/layout/IconVerticalSolidList"/>
    <dgm:cxn modelId="{26F5FF7F-CF5D-47F4-B757-71AE49A12794}" srcId="{12A92419-924A-456E-9038-4DCED8E2DE18}" destId="{5336795D-327F-4653-BDAB-04F7263A35E1}" srcOrd="3" destOrd="0" parTransId="{245F2A03-D61C-4A97-8F0E-6DECA4B6F381}" sibTransId="{1A8760CE-8456-444B-83E0-98B5B0648AFD}"/>
    <dgm:cxn modelId="{FAB2548A-F6C9-4488-9658-16C01228A40E}" type="presOf" srcId="{5336795D-327F-4653-BDAB-04F7263A35E1}" destId="{873B3E3C-763D-49B1-8A21-FFB063685E07}" srcOrd="0" destOrd="0" presId="urn:microsoft.com/office/officeart/2018/2/layout/IconVerticalSolidList"/>
    <dgm:cxn modelId="{A2B95FA5-1F81-401F-9EC0-FBB6321C6FE4}" srcId="{12A92419-924A-456E-9038-4DCED8E2DE18}" destId="{99DE2F4C-C48C-49EE-9CD5-38CC94961367}" srcOrd="1" destOrd="0" parTransId="{18277DC1-215C-441A-AFCF-7AD715A27D85}" sibTransId="{0663D6B2-F149-4C62-8E0B-85B294FD2E3A}"/>
    <dgm:cxn modelId="{DDE49DFF-24A0-409D-B4AC-E1DDBD7F3722}" type="presOf" srcId="{01B97C87-7CF7-4DB7-B6D7-173165CC87B2}" destId="{39F5EA16-C63B-4B1F-8EA7-B98EDAE51616}" srcOrd="0" destOrd="0" presId="urn:microsoft.com/office/officeart/2018/2/layout/IconVerticalSolidList"/>
    <dgm:cxn modelId="{BCE3D4F4-653D-4FF3-9F83-946CE8DCAD37}" type="presParOf" srcId="{038351D6-2CCC-4D06-9FD7-C37F81E60D4D}" destId="{7810C909-2430-40B6-9F00-741485FC87C5}" srcOrd="0" destOrd="0" presId="urn:microsoft.com/office/officeart/2018/2/layout/IconVerticalSolidList"/>
    <dgm:cxn modelId="{D358E6F4-3262-440B-9104-A4B937A843FB}" type="presParOf" srcId="{7810C909-2430-40B6-9F00-741485FC87C5}" destId="{0C2C07DA-627C-4B60-9553-E02399E18950}" srcOrd="0" destOrd="0" presId="urn:microsoft.com/office/officeart/2018/2/layout/IconVerticalSolidList"/>
    <dgm:cxn modelId="{7D576130-CE94-4C4F-B8E7-04C5589DC635}" type="presParOf" srcId="{7810C909-2430-40B6-9F00-741485FC87C5}" destId="{BECEF6C5-42F6-403C-87FE-3E8D59DF1F27}" srcOrd="1" destOrd="0" presId="urn:microsoft.com/office/officeart/2018/2/layout/IconVerticalSolidList"/>
    <dgm:cxn modelId="{5620878F-B626-4493-BE43-FA6F4BD42DD6}" type="presParOf" srcId="{7810C909-2430-40B6-9F00-741485FC87C5}" destId="{B9C3488A-E931-42C9-9C1C-571915EC5F0A}" srcOrd="2" destOrd="0" presId="urn:microsoft.com/office/officeart/2018/2/layout/IconVerticalSolidList"/>
    <dgm:cxn modelId="{85A66491-1B75-403A-BE50-F567B196D296}" type="presParOf" srcId="{7810C909-2430-40B6-9F00-741485FC87C5}" destId="{B28D24F0-D15D-4C18-9D28-A864E269F939}" srcOrd="3" destOrd="0" presId="urn:microsoft.com/office/officeart/2018/2/layout/IconVerticalSolidList"/>
    <dgm:cxn modelId="{74A7C948-CEF9-4C9D-A3B7-11432371C469}" type="presParOf" srcId="{038351D6-2CCC-4D06-9FD7-C37F81E60D4D}" destId="{4B2559ED-8AC7-4178-8A82-EAA079E3F3E2}" srcOrd="1" destOrd="0" presId="urn:microsoft.com/office/officeart/2018/2/layout/IconVerticalSolidList"/>
    <dgm:cxn modelId="{A1584BC4-22BE-46DB-BE95-7049799A6DF5}" type="presParOf" srcId="{038351D6-2CCC-4D06-9FD7-C37F81E60D4D}" destId="{6B702484-DF03-40B5-AEDD-64D27D97F700}" srcOrd="2" destOrd="0" presId="urn:microsoft.com/office/officeart/2018/2/layout/IconVerticalSolidList"/>
    <dgm:cxn modelId="{C8824237-050B-4AB8-9A4D-2E880790E08C}" type="presParOf" srcId="{6B702484-DF03-40B5-AEDD-64D27D97F700}" destId="{371400E1-2758-41CD-B17A-5D7516DC84B4}" srcOrd="0" destOrd="0" presId="urn:microsoft.com/office/officeart/2018/2/layout/IconVerticalSolidList"/>
    <dgm:cxn modelId="{9043798C-4789-45C7-88D9-17C26F91B6E3}" type="presParOf" srcId="{6B702484-DF03-40B5-AEDD-64D27D97F700}" destId="{70010D52-4F3C-4E5A-931F-78EF013AC907}" srcOrd="1" destOrd="0" presId="urn:microsoft.com/office/officeart/2018/2/layout/IconVerticalSolidList"/>
    <dgm:cxn modelId="{5AA83D84-606C-4695-BD52-B76D3E83C0ED}" type="presParOf" srcId="{6B702484-DF03-40B5-AEDD-64D27D97F700}" destId="{741BFCCC-88B1-41DF-BE4D-A437DC18672C}" srcOrd="2" destOrd="0" presId="urn:microsoft.com/office/officeart/2018/2/layout/IconVerticalSolidList"/>
    <dgm:cxn modelId="{D2E9FF17-A88D-4404-8C82-461BA0934FFA}" type="presParOf" srcId="{6B702484-DF03-40B5-AEDD-64D27D97F700}" destId="{1A811E32-2B8D-482E-800C-570061D42E45}" srcOrd="3" destOrd="0" presId="urn:microsoft.com/office/officeart/2018/2/layout/IconVerticalSolidList"/>
    <dgm:cxn modelId="{A0B120A5-A2AB-4A26-A456-71D8DF956CD1}" type="presParOf" srcId="{038351D6-2CCC-4D06-9FD7-C37F81E60D4D}" destId="{0448DA8E-FBD2-47FE-9036-285FEB059CAA}" srcOrd="3" destOrd="0" presId="urn:microsoft.com/office/officeart/2018/2/layout/IconVerticalSolidList"/>
    <dgm:cxn modelId="{4DF7EF96-D493-4D84-809E-9EEDF629DA46}" type="presParOf" srcId="{038351D6-2CCC-4D06-9FD7-C37F81E60D4D}" destId="{79039086-22AD-4919-B5DD-279921909EB2}" srcOrd="4" destOrd="0" presId="urn:microsoft.com/office/officeart/2018/2/layout/IconVerticalSolidList"/>
    <dgm:cxn modelId="{00236377-74EF-4D89-9A40-25EE8299AD6B}" type="presParOf" srcId="{79039086-22AD-4919-B5DD-279921909EB2}" destId="{79105DC7-63C4-4685-A6B9-88C90C72D080}" srcOrd="0" destOrd="0" presId="urn:microsoft.com/office/officeart/2018/2/layout/IconVerticalSolidList"/>
    <dgm:cxn modelId="{9163D3BB-DC80-4546-81DC-A7179799F398}" type="presParOf" srcId="{79039086-22AD-4919-B5DD-279921909EB2}" destId="{8F5EA691-26DF-49E9-BA2E-A5A0082A61CB}" srcOrd="1" destOrd="0" presId="urn:microsoft.com/office/officeart/2018/2/layout/IconVerticalSolidList"/>
    <dgm:cxn modelId="{C97FC547-B5A4-42E8-A216-E289D8CF3545}" type="presParOf" srcId="{79039086-22AD-4919-B5DD-279921909EB2}" destId="{5C336210-A31B-47E2-82E2-A92CCEFABD71}" srcOrd="2" destOrd="0" presId="urn:microsoft.com/office/officeart/2018/2/layout/IconVerticalSolidList"/>
    <dgm:cxn modelId="{60CFB317-9A54-4C67-BBC2-9D15D4C66293}" type="presParOf" srcId="{79039086-22AD-4919-B5DD-279921909EB2}" destId="{39F5EA16-C63B-4B1F-8EA7-B98EDAE51616}" srcOrd="3" destOrd="0" presId="urn:microsoft.com/office/officeart/2018/2/layout/IconVerticalSolidList"/>
    <dgm:cxn modelId="{19BFE14D-5276-4EAF-8DEC-C7300A73E817}" type="presParOf" srcId="{038351D6-2CCC-4D06-9FD7-C37F81E60D4D}" destId="{A643BC32-66A9-4BC0-86BC-F7F0C011E1FB}" srcOrd="5" destOrd="0" presId="urn:microsoft.com/office/officeart/2018/2/layout/IconVerticalSolidList"/>
    <dgm:cxn modelId="{91DB0753-3B34-404D-9B36-59A2BF938E0D}" type="presParOf" srcId="{038351D6-2CCC-4D06-9FD7-C37F81E60D4D}" destId="{AA458EE4-EC91-4AEC-9053-F163DF76345A}" srcOrd="6" destOrd="0" presId="urn:microsoft.com/office/officeart/2018/2/layout/IconVerticalSolidList"/>
    <dgm:cxn modelId="{668199AE-85CA-4F9A-80C5-F334EDFF04AA}" type="presParOf" srcId="{AA458EE4-EC91-4AEC-9053-F163DF76345A}" destId="{4DDA86FE-E885-428B-A12C-56FEFBA39992}" srcOrd="0" destOrd="0" presId="urn:microsoft.com/office/officeart/2018/2/layout/IconVerticalSolidList"/>
    <dgm:cxn modelId="{4711E93C-A27A-42A3-87A3-25B964744598}" type="presParOf" srcId="{AA458EE4-EC91-4AEC-9053-F163DF76345A}" destId="{D2CA4607-ECC1-4B38-B30B-198EEE139F81}" srcOrd="1" destOrd="0" presId="urn:microsoft.com/office/officeart/2018/2/layout/IconVerticalSolidList"/>
    <dgm:cxn modelId="{249D4FF9-E192-4FE8-ACFE-A920001DC71B}" type="presParOf" srcId="{AA458EE4-EC91-4AEC-9053-F163DF76345A}" destId="{CA6C8E5F-C5D5-48ED-A403-E9AACB47AFF6}" srcOrd="2" destOrd="0" presId="urn:microsoft.com/office/officeart/2018/2/layout/IconVerticalSolidList"/>
    <dgm:cxn modelId="{88652833-0AFC-4575-9899-A09A3B257BB2}" type="presParOf" srcId="{AA458EE4-EC91-4AEC-9053-F163DF76345A}" destId="{873B3E3C-763D-49B1-8A21-FFB063685E0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76BBF2-5B12-4C4C-BCDF-76258B1BBCC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4E7951C-2011-42D2-9C5D-9389A7F30D07}">
      <dgm:prSet/>
      <dgm:spPr/>
      <dgm:t>
        <a:bodyPr/>
        <a:lstStyle/>
        <a:p>
          <a:pPr>
            <a:lnSpc>
              <a:spcPct val="100000"/>
            </a:lnSpc>
          </a:pPr>
          <a:r>
            <a:rPr lang="en-US"/>
            <a:t>What would your business be?  </a:t>
          </a:r>
        </a:p>
      </dgm:t>
    </dgm:pt>
    <dgm:pt modelId="{1A587F59-C06B-4EB0-AF3E-F1C3061238D6}" type="parTrans" cxnId="{94707B47-3873-4C1D-917D-6FEB9D77028D}">
      <dgm:prSet/>
      <dgm:spPr/>
      <dgm:t>
        <a:bodyPr/>
        <a:lstStyle/>
        <a:p>
          <a:endParaRPr lang="en-US"/>
        </a:p>
      </dgm:t>
    </dgm:pt>
    <dgm:pt modelId="{64CE32A5-FF11-46A2-AC24-8825DDF1D95A}" type="sibTrans" cxnId="{94707B47-3873-4C1D-917D-6FEB9D77028D}">
      <dgm:prSet/>
      <dgm:spPr/>
      <dgm:t>
        <a:bodyPr/>
        <a:lstStyle/>
        <a:p>
          <a:pPr>
            <a:lnSpc>
              <a:spcPct val="100000"/>
            </a:lnSpc>
          </a:pPr>
          <a:endParaRPr lang="en-US"/>
        </a:p>
      </dgm:t>
    </dgm:pt>
    <dgm:pt modelId="{B970CA03-7FA3-40B9-BE43-D8D3ABF230DD}">
      <dgm:prSet/>
      <dgm:spPr/>
      <dgm:t>
        <a:bodyPr/>
        <a:lstStyle/>
        <a:p>
          <a:pPr>
            <a:lnSpc>
              <a:spcPct val="100000"/>
            </a:lnSpc>
          </a:pPr>
          <a:r>
            <a:rPr lang="en-US"/>
            <a:t>How would you get started? </a:t>
          </a:r>
        </a:p>
      </dgm:t>
    </dgm:pt>
    <dgm:pt modelId="{68916857-A201-4A75-AAF6-845E0B7D9146}" type="parTrans" cxnId="{750219C3-6BEE-46B3-AFA1-A9E73D9B0C42}">
      <dgm:prSet/>
      <dgm:spPr/>
      <dgm:t>
        <a:bodyPr/>
        <a:lstStyle/>
        <a:p>
          <a:endParaRPr lang="en-US"/>
        </a:p>
      </dgm:t>
    </dgm:pt>
    <dgm:pt modelId="{EA9CD618-F484-4083-B009-0FA23F6C1B23}" type="sibTrans" cxnId="{750219C3-6BEE-46B3-AFA1-A9E73D9B0C42}">
      <dgm:prSet/>
      <dgm:spPr/>
      <dgm:t>
        <a:bodyPr/>
        <a:lstStyle/>
        <a:p>
          <a:pPr>
            <a:lnSpc>
              <a:spcPct val="100000"/>
            </a:lnSpc>
          </a:pPr>
          <a:endParaRPr lang="en-US"/>
        </a:p>
      </dgm:t>
    </dgm:pt>
    <dgm:pt modelId="{583750CE-86CD-4811-8CA5-A007DF8BB220}">
      <dgm:prSet/>
      <dgm:spPr/>
      <dgm:t>
        <a:bodyPr/>
        <a:lstStyle/>
        <a:p>
          <a:pPr>
            <a:lnSpc>
              <a:spcPct val="100000"/>
            </a:lnSpc>
          </a:pPr>
          <a:r>
            <a:rPr lang="en-US"/>
            <a:t>How might it grow? </a:t>
          </a:r>
        </a:p>
      </dgm:t>
    </dgm:pt>
    <dgm:pt modelId="{4558D013-BAD9-4689-9FB1-866DFB3C4D1F}" type="parTrans" cxnId="{BA630D91-8854-4F00-96EE-E716EF89B174}">
      <dgm:prSet/>
      <dgm:spPr/>
      <dgm:t>
        <a:bodyPr/>
        <a:lstStyle/>
        <a:p>
          <a:endParaRPr lang="en-US"/>
        </a:p>
      </dgm:t>
    </dgm:pt>
    <dgm:pt modelId="{D0E0EF29-D01B-411C-AF8A-B1E8C89E841D}" type="sibTrans" cxnId="{BA630D91-8854-4F00-96EE-E716EF89B174}">
      <dgm:prSet/>
      <dgm:spPr/>
      <dgm:t>
        <a:bodyPr/>
        <a:lstStyle/>
        <a:p>
          <a:pPr>
            <a:lnSpc>
              <a:spcPct val="100000"/>
            </a:lnSpc>
          </a:pPr>
          <a:endParaRPr lang="en-US"/>
        </a:p>
      </dgm:t>
    </dgm:pt>
    <dgm:pt modelId="{CA4AF227-7E6D-4562-AC43-86256C64E6CC}">
      <dgm:prSet/>
      <dgm:spPr/>
      <dgm:t>
        <a:bodyPr/>
        <a:lstStyle/>
        <a:p>
          <a:pPr>
            <a:lnSpc>
              <a:spcPct val="100000"/>
            </a:lnSpc>
          </a:pPr>
          <a:r>
            <a:rPr lang="en-US"/>
            <a:t>Design an ad for your new business</a:t>
          </a:r>
        </a:p>
      </dgm:t>
    </dgm:pt>
    <dgm:pt modelId="{83F7AE76-09F4-4D7E-8DC2-731F474FE8E1}" type="parTrans" cxnId="{B0C1FDA9-5BDA-4D29-B034-BE2930223200}">
      <dgm:prSet/>
      <dgm:spPr/>
      <dgm:t>
        <a:bodyPr/>
        <a:lstStyle/>
        <a:p>
          <a:endParaRPr lang="en-US"/>
        </a:p>
      </dgm:t>
    </dgm:pt>
    <dgm:pt modelId="{5F67D062-66D7-4F08-A144-F8EFA550659B}" type="sibTrans" cxnId="{B0C1FDA9-5BDA-4D29-B034-BE2930223200}">
      <dgm:prSet/>
      <dgm:spPr/>
      <dgm:t>
        <a:bodyPr/>
        <a:lstStyle/>
        <a:p>
          <a:endParaRPr lang="en-US"/>
        </a:p>
      </dgm:t>
    </dgm:pt>
    <dgm:pt modelId="{9F4042C5-3453-4957-9C49-A997DBD3B49F}" type="pres">
      <dgm:prSet presAssocID="{3676BBF2-5B12-4C4C-BCDF-76258B1BBCCC}" presName="root" presStyleCnt="0">
        <dgm:presLayoutVars>
          <dgm:dir/>
          <dgm:resizeHandles val="exact"/>
        </dgm:presLayoutVars>
      </dgm:prSet>
      <dgm:spPr/>
    </dgm:pt>
    <dgm:pt modelId="{9C10D19C-0F1D-4F37-9A11-3C62CC70C6A4}" type="pres">
      <dgm:prSet presAssocID="{C4E7951C-2011-42D2-9C5D-9389A7F30D07}" presName="compNode" presStyleCnt="0"/>
      <dgm:spPr/>
    </dgm:pt>
    <dgm:pt modelId="{00F46B45-4076-4C4D-819C-61C9C1D1A583}" type="pres">
      <dgm:prSet presAssocID="{C4E7951C-2011-42D2-9C5D-9389A7F30D0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5127D896-8AC1-44A2-A9F1-42385B90E980}" type="pres">
      <dgm:prSet presAssocID="{C4E7951C-2011-42D2-9C5D-9389A7F30D07}" presName="spaceRect" presStyleCnt="0"/>
      <dgm:spPr/>
    </dgm:pt>
    <dgm:pt modelId="{9A53A7CF-7EEC-4EB3-B7D7-C6A6BD8A5F3A}" type="pres">
      <dgm:prSet presAssocID="{C4E7951C-2011-42D2-9C5D-9389A7F30D07}" presName="textRect" presStyleLbl="revTx" presStyleIdx="0" presStyleCnt="4">
        <dgm:presLayoutVars>
          <dgm:chMax val="1"/>
          <dgm:chPref val="1"/>
        </dgm:presLayoutVars>
      </dgm:prSet>
      <dgm:spPr/>
    </dgm:pt>
    <dgm:pt modelId="{FDB3587F-81E5-431D-86C6-0D3954CD6EEE}" type="pres">
      <dgm:prSet presAssocID="{64CE32A5-FF11-46A2-AC24-8825DDF1D95A}" presName="sibTrans" presStyleCnt="0"/>
      <dgm:spPr/>
    </dgm:pt>
    <dgm:pt modelId="{711BF5BF-94D3-45E3-AC12-0623E9E49E70}" type="pres">
      <dgm:prSet presAssocID="{B970CA03-7FA3-40B9-BE43-D8D3ABF230DD}" presName="compNode" presStyleCnt="0"/>
      <dgm:spPr/>
    </dgm:pt>
    <dgm:pt modelId="{7876ED92-3454-45B7-B016-C04341CA3501}" type="pres">
      <dgm:prSet presAssocID="{B970CA03-7FA3-40B9-BE43-D8D3ABF230D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kflow"/>
        </a:ext>
      </dgm:extLst>
    </dgm:pt>
    <dgm:pt modelId="{D3C96405-7788-41CB-8565-79319D3DEA83}" type="pres">
      <dgm:prSet presAssocID="{B970CA03-7FA3-40B9-BE43-D8D3ABF230DD}" presName="spaceRect" presStyleCnt="0"/>
      <dgm:spPr/>
    </dgm:pt>
    <dgm:pt modelId="{014E110A-1503-46C2-8D3D-91C282ADF22D}" type="pres">
      <dgm:prSet presAssocID="{B970CA03-7FA3-40B9-BE43-D8D3ABF230DD}" presName="textRect" presStyleLbl="revTx" presStyleIdx="1" presStyleCnt="4">
        <dgm:presLayoutVars>
          <dgm:chMax val="1"/>
          <dgm:chPref val="1"/>
        </dgm:presLayoutVars>
      </dgm:prSet>
      <dgm:spPr/>
    </dgm:pt>
    <dgm:pt modelId="{F2B410CF-C72D-46E9-A93A-A8D9C8E35F23}" type="pres">
      <dgm:prSet presAssocID="{EA9CD618-F484-4083-B009-0FA23F6C1B23}" presName="sibTrans" presStyleCnt="0"/>
      <dgm:spPr/>
    </dgm:pt>
    <dgm:pt modelId="{897CCFEF-8F6B-43C0-9B64-0210C7255047}" type="pres">
      <dgm:prSet presAssocID="{583750CE-86CD-4811-8CA5-A007DF8BB220}" presName="compNode" presStyleCnt="0"/>
      <dgm:spPr/>
    </dgm:pt>
    <dgm:pt modelId="{4EC6053A-3842-41D0-BEBA-B0A438540366}" type="pres">
      <dgm:prSet presAssocID="{583750CE-86CD-4811-8CA5-A007DF8BB22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nt"/>
        </a:ext>
      </dgm:extLst>
    </dgm:pt>
    <dgm:pt modelId="{5AD324A8-7AEC-44D2-A23D-F7DFA0C58B06}" type="pres">
      <dgm:prSet presAssocID="{583750CE-86CD-4811-8CA5-A007DF8BB220}" presName="spaceRect" presStyleCnt="0"/>
      <dgm:spPr/>
    </dgm:pt>
    <dgm:pt modelId="{FDF61EAA-F72D-4DE6-BA03-FAB75724B3F5}" type="pres">
      <dgm:prSet presAssocID="{583750CE-86CD-4811-8CA5-A007DF8BB220}" presName="textRect" presStyleLbl="revTx" presStyleIdx="2" presStyleCnt="4">
        <dgm:presLayoutVars>
          <dgm:chMax val="1"/>
          <dgm:chPref val="1"/>
        </dgm:presLayoutVars>
      </dgm:prSet>
      <dgm:spPr/>
    </dgm:pt>
    <dgm:pt modelId="{9B5641DB-D621-4024-89D8-CD2AA14DDC9F}" type="pres">
      <dgm:prSet presAssocID="{D0E0EF29-D01B-411C-AF8A-B1E8C89E841D}" presName="sibTrans" presStyleCnt="0"/>
      <dgm:spPr/>
    </dgm:pt>
    <dgm:pt modelId="{B262D0B8-8F9D-400D-89B4-F7CA33A23A9A}" type="pres">
      <dgm:prSet presAssocID="{CA4AF227-7E6D-4562-AC43-86256C64E6CC}" presName="compNode" presStyleCnt="0"/>
      <dgm:spPr/>
    </dgm:pt>
    <dgm:pt modelId="{88ECF824-745E-4779-9D23-8107088742F8}" type="pres">
      <dgm:prSet presAssocID="{CA4AF227-7E6D-4562-AC43-86256C64E6C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bulb"/>
        </a:ext>
      </dgm:extLst>
    </dgm:pt>
    <dgm:pt modelId="{3AF35A95-0366-4275-B061-470324D46D82}" type="pres">
      <dgm:prSet presAssocID="{CA4AF227-7E6D-4562-AC43-86256C64E6CC}" presName="spaceRect" presStyleCnt="0"/>
      <dgm:spPr/>
    </dgm:pt>
    <dgm:pt modelId="{533E3218-3D12-4B65-9AB8-768C367A7282}" type="pres">
      <dgm:prSet presAssocID="{CA4AF227-7E6D-4562-AC43-86256C64E6CC}" presName="textRect" presStyleLbl="revTx" presStyleIdx="3" presStyleCnt="4">
        <dgm:presLayoutVars>
          <dgm:chMax val="1"/>
          <dgm:chPref val="1"/>
        </dgm:presLayoutVars>
      </dgm:prSet>
      <dgm:spPr/>
    </dgm:pt>
  </dgm:ptLst>
  <dgm:cxnLst>
    <dgm:cxn modelId="{D5456231-2677-4409-9861-2265B63EE26C}" type="presOf" srcId="{CA4AF227-7E6D-4562-AC43-86256C64E6CC}" destId="{533E3218-3D12-4B65-9AB8-768C367A7282}" srcOrd="0" destOrd="0" presId="urn:microsoft.com/office/officeart/2018/2/layout/IconLabelList"/>
    <dgm:cxn modelId="{94707B47-3873-4C1D-917D-6FEB9D77028D}" srcId="{3676BBF2-5B12-4C4C-BCDF-76258B1BBCCC}" destId="{C4E7951C-2011-42D2-9C5D-9389A7F30D07}" srcOrd="0" destOrd="0" parTransId="{1A587F59-C06B-4EB0-AF3E-F1C3061238D6}" sibTransId="{64CE32A5-FF11-46A2-AC24-8825DDF1D95A}"/>
    <dgm:cxn modelId="{73FD066E-8A1C-45CC-997E-8681ACC5F6E2}" type="presOf" srcId="{3676BBF2-5B12-4C4C-BCDF-76258B1BBCCC}" destId="{9F4042C5-3453-4957-9C49-A997DBD3B49F}" srcOrd="0" destOrd="0" presId="urn:microsoft.com/office/officeart/2018/2/layout/IconLabelList"/>
    <dgm:cxn modelId="{46088B89-FE8A-4F7F-A7A8-177C76B3975C}" type="presOf" srcId="{C4E7951C-2011-42D2-9C5D-9389A7F30D07}" destId="{9A53A7CF-7EEC-4EB3-B7D7-C6A6BD8A5F3A}" srcOrd="0" destOrd="0" presId="urn:microsoft.com/office/officeart/2018/2/layout/IconLabelList"/>
    <dgm:cxn modelId="{BA630D91-8854-4F00-96EE-E716EF89B174}" srcId="{3676BBF2-5B12-4C4C-BCDF-76258B1BBCCC}" destId="{583750CE-86CD-4811-8CA5-A007DF8BB220}" srcOrd="2" destOrd="0" parTransId="{4558D013-BAD9-4689-9FB1-866DFB3C4D1F}" sibTransId="{D0E0EF29-D01B-411C-AF8A-B1E8C89E841D}"/>
    <dgm:cxn modelId="{B0C1FDA9-5BDA-4D29-B034-BE2930223200}" srcId="{3676BBF2-5B12-4C4C-BCDF-76258B1BBCCC}" destId="{CA4AF227-7E6D-4562-AC43-86256C64E6CC}" srcOrd="3" destOrd="0" parTransId="{83F7AE76-09F4-4D7E-8DC2-731F474FE8E1}" sibTransId="{5F67D062-66D7-4F08-A144-F8EFA550659B}"/>
    <dgm:cxn modelId="{D74745B0-4AF2-417C-9A15-036E400C53AF}" type="presOf" srcId="{B970CA03-7FA3-40B9-BE43-D8D3ABF230DD}" destId="{014E110A-1503-46C2-8D3D-91C282ADF22D}" srcOrd="0" destOrd="0" presId="urn:microsoft.com/office/officeart/2018/2/layout/IconLabelList"/>
    <dgm:cxn modelId="{750219C3-6BEE-46B3-AFA1-A9E73D9B0C42}" srcId="{3676BBF2-5B12-4C4C-BCDF-76258B1BBCCC}" destId="{B970CA03-7FA3-40B9-BE43-D8D3ABF230DD}" srcOrd="1" destOrd="0" parTransId="{68916857-A201-4A75-AAF6-845E0B7D9146}" sibTransId="{EA9CD618-F484-4083-B009-0FA23F6C1B23}"/>
    <dgm:cxn modelId="{1951CFE0-C0DA-4A36-9BD1-58D122FF762A}" type="presOf" srcId="{583750CE-86CD-4811-8CA5-A007DF8BB220}" destId="{FDF61EAA-F72D-4DE6-BA03-FAB75724B3F5}" srcOrd="0" destOrd="0" presId="urn:microsoft.com/office/officeart/2018/2/layout/IconLabelList"/>
    <dgm:cxn modelId="{EA772BCC-63FD-45DB-984B-6759580A8E5F}" type="presParOf" srcId="{9F4042C5-3453-4957-9C49-A997DBD3B49F}" destId="{9C10D19C-0F1D-4F37-9A11-3C62CC70C6A4}" srcOrd="0" destOrd="0" presId="urn:microsoft.com/office/officeart/2018/2/layout/IconLabelList"/>
    <dgm:cxn modelId="{74DF7253-FD56-4462-ACA3-097B0CECFDC1}" type="presParOf" srcId="{9C10D19C-0F1D-4F37-9A11-3C62CC70C6A4}" destId="{00F46B45-4076-4C4D-819C-61C9C1D1A583}" srcOrd="0" destOrd="0" presId="urn:microsoft.com/office/officeart/2018/2/layout/IconLabelList"/>
    <dgm:cxn modelId="{2AF6A837-D5EB-4975-AFD0-0379B4BAFECB}" type="presParOf" srcId="{9C10D19C-0F1D-4F37-9A11-3C62CC70C6A4}" destId="{5127D896-8AC1-44A2-A9F1-42385B90E980}" srcOrd="1" destOrd="0" presId="urn:microsoft.com/office/officeart/2018/2/layout/IconLabelList"/>
    <dgm:cxn modelId="{C866583C-AE70-4D44-9A05-CB1ABE6A04E9}" type="presParOf" srcId="{9C10D19C-0F1D-4F37-9A11-3C62CC70C6A4}" destId="{9A53A7CF-7EEC-4EB3-B7D7-C6A6BD8A5F3A}" srcOrd="2" destOrd="0" presId="urn:microsoft.com/office/officeart/2018/2/layout/IconLabelList"/>
    <dgm:cxn modelId="{43480F80-77B2-4962-B823-C09CCE1C4054}" type="presParOf" srcId="{9F4042C5-3453-4957-9C49-A997DBD3B49F}" destId="{FDB3587F-81E5-431D-86C6-0D3954CD6EEE}" srcOrd="1" destOrd="0" presId="urn:microsoft.com/office/officeart/2018/2/layout/IconLabelList"/>
    <dgm:cxn modelId="{CECFAF75-9BA4-493A-A4B8-924FA4573451}" type="presParOf" srcId="{9F4042C5-3453-4957-9C49-A997DBD3B49F}" destId="{711BF5BF-94D3-45E3-AC12-0623E9E49E70}" srcOrd="2" destOrd="0" presId="urn:microsoft.com/office/officeart/2018/2/layout/IconLabelList"/>
    <dgm:cxn modelId="{A871C9F7-EE06-4E4E-934E-3A82F7672F40}" type="presParOf" srcId="{711BF5BF-94D3-45E3-AC12-0623E9E49E70}" destId="{7876ED92-3454-45B7-B016-C04341CA3501}" srcOrd="0" destOrd="0" presId="urn:microsoft.com/office/officeart/2018/2/layout/IconLabelList"/>
    <dgm:cxn modelId="{6B088E66-0259-41C4-9038-3E7E4EB7E70C}" type="presParOf" srcId="{711BF5BF-94D3-45E3-AC12-0623E9E49E70}" destId="{D3C96405-7788-41CB-8565-79319D3DEA83}" srcOrd="1" destOrd="0" presId="urn:microsoft.com/office/officeart/2018/2/layout/IconLabelList"/>
    <dgm:cxn modelId="{221BD541-DC80-4B6E-93A7-E84C6E551DEE}" type="presParOf" srcId="{711BF5BF-94D3-45E3-AC12-0623E9E49E70}" destId="{014E110A-1503-46C2-8D3D-91C282ADF22D}" srcOrd="2" destOrd="0" presId="urn:microsoft.com/office/officeart/2018/2/layout/IconLabelList"/>
    <dgm:cxn modelId="{53F635A5-5F01-4416-B9AE-AEE0C31B6FB9}" type="presParOf" srcId="{9F4042C5-3453-4957-9C49-A997DBD3B49F}" destId="{F2B410CF-C72D-46E9-A93A-A8D9C8E35F23}" srcOrd="3" destOrd="0" presId="urn:microsoft.com/office/officeart/2018/2/layout/IconLabelList"/>
    <dgm:cxn modelId="{ED827EB3-07A7-4E7B-835D-0CDEB82C40D6}" type="presParOf" srcId="{9F4042C5-3453-4957-9C49-A997DBD3B49F}" destId="{897CCFEF-8F6B-43C0-9B64-0210C7255047}" srcOrd="4" destOrd="0" presId="urn:microsoft.com/office/officeart/2018/2/layout/IconLabelList"/>
    <dgm:cxn modelId="{7C437329-F6D6-48A0-9800-76189A61E962}" type="presParOf" srcId="{897CCFEF-8F6B-43C0-9B64-0210C7255047}" destId="{4EC6053A-3842-41D0-BEBA-B0A438540366}" srcOrd="0" destOrd="0" presId="urn:microsoft.com/office/officeart/2018/2/layout/IconLabelList"/>
    <dgm:cxn modelId="{04E9B482-E096-42D9-BC24-89B16810D0DC}" type="presParOf" srcId="{897CCFEF-8F6B-43C0-9B64-0210C7255047}" destId="{5AD324A8-7AEC-44D2-A23D-F7DFA0C58B06}" srcOrd="1" destOrd="0" presId="urn:microsoft.com/office/officeart/2018/2/layout/IconLabelList"/>
    <dgm:cxn modelId="{3A1F7F64-4ECF-4963-A339-290D43EF389F}" type="presParOf" srcId="{897CCFEF-8F6B-43C0-9B64-0210C7255047}" destId="{FDF61EAA-F72D-4DE6-BA03-FAB75724B3F5}" srcOrd="2" destOrd="0" presId="urn:microsoft.com/office/officeart/2018/2/layout/IconLabelList"/>
    <dgm:cxn modelId="{590CBCAD-6302-4112-9313-681993B96208}" type="presParOf" srcId="{9F4042C5-3453-4957-9C49-A997DBD3B49F}" destId="{9B5641DB-D621-4024-89D8-CD2AA14DDC9F}" srcOrd="5" destOrd="0" presId="urn:microsoft.com/office/officeart/2018/2/layout/IconLabelList"/>
    <dgm:cxn modelId="{05FEA72E-BB75-4969-B6F2-13CFC520031B}" type="presParOf" srcId="{9F4042C5-3453-4957-9C49-A997DBD3B49F}" destId="{B262D0B8-8F9D-400D-89B4-F7CA33A23A9A}" srcOrd="6" destOrd="0" presId="urn:microsoft.com/office/officeart/2018/2/layout/IconLabelList"/>
    <dgm:cxn modelId="{2BFA9A61-9CCC-4E60-910D-7039F976CC3D}" type="presParOf" srcId="{B262D0B8-8F9D-400D-89B4-F7CA33A23A9A}" destId="{88ECF824-745E-4779-9D23-8107088742F8}" srcOrd="0" destOrd="0" presId="urn:microsoft.com/office/officeart/2018/2/layout/IconLabelList"/>
    <dgm:cxn modelId="{43A0CFD3-8398-4E87-9B2F-80BD7F393D52}" type="presParOf" srcId="{B262D0B8-8F9D-400D-89B4-F7CA33A23A9A}" destId="{3AF35A95-0366-4275-B061-470324D46D82}" srcOrd="1" destOrd="0" presId="urn:microsoft.com/office/officeart/2018/2/layout/IconLabelList"/>
    <dgm:cxn modelId="{DE4C24F6-6142-4747-AE22-C2517B091133}" type="presParOf" srcId="{B262D0B8-8F9D-400D-89B4-F7CA33A23A9A}" destId="{533E3218-3D12-4B65-9AB8-768C367A728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C07DA-627C-4B60-9553-E02399E18950}">
      <dsp:nvSpPr>
        <dsp:cNvPr id="0" name=""/>
        <dsp:cNvSpPr/>
      </dsp:nvSpPr>
      <dsp:spPr>
        <a:xfrm>
          <a:off x="0" y="1806"/>
          <a:ext cx="10515600" cy="9155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CEF6C5-42F6-403C-87FE-3E8D59DF1F27}">
      <dsp:nvSpPr>
        <dsp:cNvPr id="0" name=""/>
        <dsp:cNvSpPr/>
      </dsp:nvSpPr>
      <dsp:spPr>
        <a:xfrm>
          <a:off x="276958" y="207808"/>
          <a:ext cx="503560" cy="5035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8D24F0-D15D-4C18-9D28-A864E269F939}">
      <dsp:nvSpPr>
        <dsp:cNvPr id="0" name=""/>
        <dsp:cNvSpPr/>
      </dsp:nvSpPr>
      <dsp:spPr>
        <a:xfrm>
          <a:off x="1057476" y="1806"/>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100000"/>
            </a:lnSpc>
            <a:spcBef>
              <a:spcPct val="0"/>
            </a:spcBef>
            <a:spcAft>
              <a:spcPct val="35000"/>
            </a:spcAft>
            <a:buNone/>
          </a:pPr>
          <a:r>
            <a:rPr lang="en-US" sz="2200" kern="1200" dirty="0"/>
            <a:t>An </a:t>
          </a:r>
          <a:r>
            <a:rPr lang="en-US" sz="2200" b="1" kern="1200" dirty="0"/>
            <a:t>Inventor</a:t>
          </a:r>
          <a:r>
            <a:rPr lang="en-US" sz="2200" kern="1200" dirty="0"/>
            <a:t> is a person who creates a new process, appliance, machine, or article</a:t>
          </a:r>
        </a:p>
      </dsp:txBody>
      <dsp:txXfrm>
        <a:off x="1057476" y="1806"/>
        <a:ext cx="9458123" cy="915564"/>
      </dsp:txXfrm>
    </dsp:sp>
    <dsp:sp modelId="{371400E1-2758-41CD-B17A-5D7516DC84B4}">
      <dsp:nvSpPr>
        <dsp:cNvPr id="0" name=""/>
        <dsp:cNvSpPr/>
      </dsp:nvSpPr>
      <dsp:spPr>
        <a:xfrm>
          <a:off x="0" y="1146262"/>
          <a:ext cx="10515600" cy="9155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010D52-4F3C-4E5A-931F-78EF013AC907}">
      <dsp:nvSpPr>
        <dsp:cNvPr id="0" name=""/>
        <dsp:cNvSpPr/>
      </dsp:nvSpPr>
      <dsp:spPr>
        <a:xfrm>
          <a:off x="276958" y="1352264"/>
          <a:ext cx="503560" cy="5035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811E32-2B8D-482E-800C-570061D42E45}">
      <dsp:nvSpPr>
        <dsp:cNvPr id="0" name=""/>
        <dsp:cNvSpPr/>
      </dsp:nvSpPr>
      <dsp:spPr>
        <a:xfrm>
          <a:off x="1057476" y="1146262"/>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100000"/>
            </a:lnSpc>
            <a:spcBef>
              <a:spcPct val="0"/>
            </a:spcBef>
            <a:spcAft>
              <a:spcPct val="35000"/>
            </a:spcAft>
            <a:buNone/>
          </a:pPr>
          <a:r>
            <a:rPr lang="en-US" sz="2200" kern="1200"/>
            <a:t>Can you think of any inventors?</a:t>
          </a:r>
        </a:p>
      </dsp:txBody>
      <dsp:txXfrm>
        <a:off x="1057476" y="1146262"/>
        <a:ext cx="9458123" cy="915564"/>
      </dsp:txXfrm>
    </dsp:sp>
    <dsp:sp modelId="{79105DC7-63C4-4685-A6B9-88C90C72D080}">
      <dsp:nvSpPr>
        <dsp:cNvPr id="0" name=""/>
        <dsp:cNvSpPr/>
      </dsp:nvSpPr>
      <dsp:spPr>
        <a:xfrm>
          <a:off x="0" y="2290717"/>
          <a:ext cx="10515600" cy="9155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5EA691-26DF-49E9-BA2E-A5A0082A61CB}">
      <dsp:nvSpPr>
        <dsp:cNvPr id="0" name=""/>
        <dsp:cNvSpPr/>
      </dsp:nvSpPr>
      <dsp:spPr>
        <a:xfrm>
          <a:off x="276958" y="2496719"/>
          <a:ext cx="503560" cy="5035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F5EA16-C63B-4B1F-8EA7-B98EDAE51616}">
      <dsp:nvSpPr>
        <dsp:cNvPr id="0" name=""/>
        <dsp:cNvSpPr/>
      </dsp:nvSpPr>
      <dsp:spPr>
        <a:xfrm>
          <a:off x="1057476" y="2290717"/>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100000"/>
            </a:lnSpc>
            <a:spcBef>
              <a:spcPct val="0"/>
            </a:spcBef>
            <a:spcAft>
              <a:spcPct val="35000"/>
            </a:spcAft>
            <a:buNone/>
          </a:pPr>
          <a:r>
            <a:rPr lang="en-US" sz="2200" kern="1200"/>
            <a:t>Not every idea works, many inventors fail many time before the succeed</a:t>
          </a:r>
        </a:p>
      </dsp:txBody>
      <dsp:txXfrm>
        <a:off x="1057476" y="2290717"/>
        <a:ext cx="9458123" cy="915564"/>
      </dsp:txXfrm>
    </dsp:sp>
    <dsp:sp modelId="{4DDA86FE-E885-428B-A12C-56FEFBA39992}">
      <dsp:nvSpPr>
        <dsp:cNvPr id="0" name=""/>
        <dsp:cNvSpPr/>
      </dsp:nvSpPr>
      <dsp:spPr>
        <a:xfrm>
          <a:off x="0" y="3435173"/>
          <a:ext cx="10515600" cy="9155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CA4607-ECC1-4B38-B30B-198EEE139F81}">
      <dsp:nvSpPr>
        <dsp:cNvPr id="0" name=""/>
        <dsp:cNvSpPr/>
      </dsp:nvSpPr>
      <dsp:spPr>
        <a:xfrm>
          <a:off x="276958" y="3641175"/>
          <a:ext cx="503560" cy="5035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3B3E3C-763D-49B1-8A21-FFB063685E07}">
      <dsp:nvSpPr>
        <dsp:cNvPr id="0" name=""/>
        <dsp:cNvSpPr/>
      </dsp:nvSpPr>
      <dsp:spPr>
        <a:xfrm>
          <a:off x="1057476" y="3435173"/>
          <a:ext cx="94581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977900">
            <a:lnSpc>
              <a:spcPct val="100000"/>
            </a:lnSpc>
            <a:spcBef>
              <a:spcPct val="0"/>
            </a:spcBef>
            <a:spcAft>
              <a:spcPct val="35000"/>
            </a:spcAft>
            <a:buNone/>
          </a:pPr>
          <a:r>
            <a:rPr lang="en-US" sz="2200" kern="1200"/>
            <a:t>Some inventions were created through mistakes </a:t>
          </a:r>
        </a:p>
      </dsp:txBody>
      <dsp:txXfrm>
        <a:off x="1057476" y="3435173"/>
        <a:ext cx="9458123" cy="9155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46B45-4076-4C4D-819C-61C9C1D1A583}">
      <dsp:nvSpPr>
        <dsp:cNvPr id="0" name=""/>
        <dsp:cNvSpPr/>
      </dsp:nvSpPr>
      <dsp:spPr>
        <a:xfrm>
          <a:off x="1102318" y="323286"/>
          <a:ext cx="1214045" cy="12140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53A7CF-7EEC-4EB3-B7D7-C6A6BD8A5F3A}">
      <dsp:nvSpPr>
        <dsp:cNvPr id="0" name=""/>
        <dsp:cNvSpPr/>
      </dsp:nvSpPr>
      <dsp:spPr>
        <a:xfrm>
          <a:off x="360401" y="1891136"/>
          <a:ext cx="26978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What would your business be?  </a:t>
          </a:r>
        </a:p>
      </dsp:txBody>
      <dsp:txXfrm>
        <a:off x="360401" y="1891136"/>
        <a:ext cx="2697879" cy="720000"/>
      </dsp:txXfrm>
    </dsp:sp>
    <dsp:sp modelId="{7876ED92-3454-45B7-B016-C04341CA3501}">
      <dsp:nvSpPr>
        <dsp:cNvPr id="0" name=""/>
        <dsp:cNvSpPr/>
      </dsp:nvSpPr>
      <dsp:spPr>
        <a:xfrm>
          <a:off x="4272326" y="323286"/>
          <a:ext cx="1214045" cy="12140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4E110A-1503-46C2-8D3D-91C282ADF22D}">
      <dsp:nvSpPr>
        <dsp:cNvPr id="0" name=""/>
        <dsp:cNvSpPr/>
      </dsp:nvSpPr>
      <dsp:spPr>
        <a:xfrm>
          <a:off x="3530409" y="1891136"/>
          <a:ext cx="26978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How would you get started? </a:t>
          </a:r>
        </a:p>
      </dsp:txBody>
      <dsp:txXfrm>
        <a:off x="3530409" y="1891136"/>
        <a:ext cx="2697879" cy="720000"/>
      </dsp:txXfrm>
    </dsp:sp>
    <dsp:sp modelId="{4EC6053A-3842-41D0-BEBA-B0A438540366}">
      <dsp:nvSpPr>
        <dsp:cNvPr id="0" name=""/>
        <dsp:cNvSpPr/>
      </dsp:nvSpPr>
      <dsp:spPr>
        <a:xfrm>
          <a:off x="1102318" y="3285606"/>
          <a:ext cx="1214045" cy="12140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F61EAA-F72D-4DE6-BA03-FAB75724B3F5}">
      <dsp:nvSpPr>
        <dsp:cNvPr id="0" name=""/>
        <dsp:cNvSpPr/>
      </dsp:nvSpPr>
      <dsp:spPr>
        <a:xfrm>
          <a:off x="360401" y="4853456"/>
          <a:ext cx="26978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How might it grow? </a:t>
          </a:r>
        </a:p>
      </dsp:txBody>
      <dsp:txXfrm>
        <a:off x="360401" y="4853456"/>
        <a:ext cx="2697879" cy="720000"/>
      </dsp:txXfrm>
    </dsp:sp>
    <dsp:sp modelId="{88ECF824-745E-4779-9D23-8107088742F8}">
      <dsp:nvSpPr>
        <dsp:cNvPr id="0" name=""/>
        <dsp:cNvSpPr/>
      </dsp:nvSpPr>
      <dsp:spPr>
        <a:xfrm>
          <a:off x="4272326" y="3285606"/>
          <a:ext cx="1214045" cy="12140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3E3218-3D12-4B65-9AB8-768C367A7282}">
      <dsp:nvSpPr>
        <dsp:cNvPr id="0" name=""/>
        <dsp:cNvSpPr/>
      </dsp:nvSpPr>
      <dsp:spPr>
        <a:xfrm>
          <a:off x="3530409" y="4853456"/>
          <a:ext cx="26978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Design an ad for your new business</a:t>
          </a:r>
        </a:p>
      </dsp:txBody>
      <dsp:txXfrm>
        <a:off x="3530409" y="4853456"/>
        <a:ext cx="2697879"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DE313-4967-42DD-9B31-7A42B9FA400F}"/>
              </a:ext>
            </a:extLst>
          </p:cNvPr>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A5BFF51F-1DB3-4033-B57D-FEA394A9677B}"/>
              </a:ext>
            </a:extLst>
          </p:cNvPr>
          <p:cNvSpPr>
            <a:spLocks noGrp="1"/>
          </p:cNvSpPr>
          <p:nvPr>
            <p:ph type="dt" sz="quarter" idx="1"/>
          </p:nvPr>
        </p:nvSpPr>
        <p:spPr>
          <a:xfrm>
            <a:off x="3970938" y="2"/>
            <a:ext cx="3037840" cy="466434"/>
          </a:xfrm>
          <a:prstGeom prst="rect">
            <a:avLst/>
          </a:prstGeom>
        </p:spPr>
        <p:txBody>
          <a:bodyPr vert="horz" lIns="93177" tIns="46589" rIns="93177" bIns="46589" rtlCol="0"/>
          <a:lstStyle>
            <a:lvl1pPr algn="r">
              <a:defRPr sz="1200"/>
            </a:lvl1pPr>
          </a:lstStyle>
          <a:p>
            <a:fld id="{0EB70079-D4BA-4B17-BA95-20B7FC36B994}" type="datetimeFigureOut">
              <a:rPr lang="en-US" smtClean="0"/>
              <a:t>9/24/2020</a:t>
            </a:fld>
            <a:endParaRPr lang="en-US"/>
          </a:p>
        </p:txBody>
      </p:sp>
      <p:sp>
        <p:nvSpPr>
          <p:cNvPr id="4" name="Footer Placeholder 3">
            <a:extLst>
              <a:ext uri="{FF2B5EF4-FFF2-40B4-BE49-F238E27FC236}">
                <a16:creationId xmlns:a16="http://schemas.microsoft.com/office/drawing/2014/main" id="{AC0FA336-74AC-4ABD-8FB9-DAA77F66E5C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D1128C-9F90-44EB-836F-8A2CD496F454}"/>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468470C-88D3-45D9-8171-6DA9AC1C4322}" type="slidenum">
              <a:rPr lang="en-US" smtClean="0"/>
              <a:t>‹#›</a:t>
            </a:fld>
            <a:endParaRPr lang="en-US"/>
          </a:p>
        </p:txBody>
      </p:sp>
    </p:spTree>
    <p:extLst>
      <p:ext uri="{BB962C8B-B14F-4D97-AF65-F5344CB8AC3E}">
        <p14:creationId xmlns:p14="http://schemas.microsoft.com/office/powerpoint/2010/main" val="3244688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5035CEC-EA49-478E-9477-130655B11747}" type="datetimeFigureOut">
              <a:rPr lang="en-US" smtClean="0"/>
              <a:t>9/24/2020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E9873F75-A88F-4431-A2F2-44F56CC535AC}" type="slidenum">
              <a:rPr lang="en-US" smtClean="0"/>
              <a:t>‹#›</a:t>
            </a:fld>
            <a:endParaRPr lang="en-US"/>
          </a:p>
        </p:txBody>
      </p:sp>
    </p:spTree>
    <p:extLst>
      <p:ext uri="{BB962C8B-B14F-4D97-AF65-F5344CB8AC3E}">
        <p14:creationId xmlns:p14="http://schemas.microsoft.com/office/powerpoint/2010/main" val="289300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5865019"/>
            <a:ext cx="5607050" cy="22693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Julius G. and Matilda Groves</a:t>
            </a:r>
          </a:p>
          <a:p>
            <a:endParaRPr lang="en-US" dirty="0"/>
          </a:p>
          <a:p>
            <a:r>
              <a:rPr lang="en-US" dirty="0"/>
              <a:t>Born in slavery on April 12, 1859, in Louisville, Kentucky, Junius George Groves came to Kansas at the age of 19 as an Exoduster. He worked at the meat packing houses in </a:t>
            </a:r>
            <a:r>
              <a:rPr lang="en-US" dirty="0" err="1"/>
              <a:t>Armourdale</a:t>
            </a:r>
            <a:r>
              <a:rPr lang="en-US" dirty="0"/>
              <a:t> and later moved to Edwardsville.</a:t>
            </a:r>
          </a:p>
          <a:p>
            <a:r>
              <a:rPr lang="en-US" dirty="0"/>
              <a:t>Here Groves purchased 80 acres of land and began to raise white potatoes. His business prospered and he became known as the "Potato King of the World" because he reportedly grew more bushels of potatoes per acre than anyone else in the world. https://www.kshs.org/kansapedia/junius-g-groves/12075</a:t>
            </a:r>
          </a:p>
        </p:txBody>
      </p:sp>
      <p:sp>
        <p:nvSpPr>
          <p:cNvPr id="4" name="Slide Number Placeholder 3"/>
          <p:cNvSpPr>
            <a:spLocks noGrp="1"/>
          </p:cNvSpPr>
          <p:nvPr>
            <p:ph type="sldNum" sz="quarter" idx="5"/>
          </p:nvPr>
        </p:nvSpPr>
        <p:spPr/>
        <p:txBody>
          <a:bodyPr/>
          <a:lstStyle/>
          <a:p>
            <a:fld id="{E9873F75-A88F-4431-A2F2-44F56CC535AC}" type="slidenum">
              <a:rPr lang="en-US" smtClean="0"/>
              <a:t>1</a:t>
            </a:fld>
            <a:endParaRPr lang="en-US"/>
          </a:p>
        </p:txBody>
      </p:sp>
    </p:spTree>
    <p:extLst>
      <p:ext uri="{BB962C8B-B14F-4D97-AF65-F5344CB8AC3E}">
        <p14:creationId xmlns:p14="http://schemas.microsoft.com/office/powerpoint/2010/main" val="2827050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might he have been more successful than his neighbors?</a:t>
            </a:r>
          </a:p>
          <a:p>
            <a:endParaRPr lang="en-US" dirty="0"/>
          </a:p>
        </p:txBody>
      </p:sp>
      <p:sp>
        <p:nvSpPr>
          <p:cNvPr id="4" name="Slide Number Placeholder 3"/>
          <p:cNvSpPr>
            <a:spLocks noGrp="1"/>
          </p:cNvSpPr>
          <p:nvPr>
            <p:ph type="sldNum" sz="quarter" idx="5"/>
          </p:nvPr>
        </p:nvSpPr>
        <p:spPr/>
        <p:txBody>
          <a:bodyPr/>
          <a:lstStyle/>
          <a:p>
            <a:fld id="{E9873F75-A88F-4431-A2F2-44F56CC535AC}" type="slidenum">
              <a:rPr lang="en-US" smtClean="0"/>
              <a:t>10</a:t>
            </a:fld>
            <a:endParaRPr lang="en-US"/>
          </a:p>
        </p:txBody>
      </p:sp>
    </p:spTree>
    <p:extLst>
      <p:ext uri="{BB962C8B-B14F-4D97-AF65-F5344CB8AC3E}">
        <p14:creationId xmlns:p14="http://schemas.microsoft.com/office/powerpoint/2010/main" val="2914611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873F75-A88F-4431-A2F2-44F56CC535AC}" type="slidenum">
              <a:rPr lang="en-US" smtClean="0"/>
              <a:t>11</a:t>
            </a:fld>
            <a:endParaRPr lang="en-US"/>
          </a:p>
        </p:txBody>
      </p:sp>
    </p:spTree>
    <p:extLst>
      <p:ext uri="{BB962C8B-B14F-4D97-AF65-F5344CB8AC3E}">
        <p14:creationId xmlns:p14="http://schemas.microsoft.com/office/powerpoint/2010/main" val="2077597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Point out Edwardsville</a:t>
            </a:r>
          </a:p>
          <a:p>
            <a:r>
              <a:rPr lang="en-US" dirty="0"/>
              <a:t>Where is your school?</a:t>
            </a:r>
          </a:p>
        </p:txBody>
      </p:sp>
      <p:sp>
        <p:nvSpPr>
          <p:cNvPr id="4" name="Slide Number Placeholder 3"/>
          <p:cNvSpPr>
            <a:spLocks noGrp="1"/>
          </p:cNvSpPr>
          <p:nvPr>
            <p:ph type="sldNum" sz="quarter" idx="5"/>
          </p:nvPr>
        </p:nvSpPr>
        <p:spPr/>
        <p:txBody>
          <a:bodyPr/>
          <a:lstStyle/>
          <a:p>
            <a:fld id="{E9873F75-A88F-4431-A2F2-44F56CC535AC}" type="slidenum">
              <a:rPr lang="en-US" smtClean="0"/>
              <a:t>12</a:t>
            </a:fld>
            <a:endParaRPr lang="en-US"/>
          </a:p>
        </p:txBody>
      </p:sp>
    </p:spTree>
    <p:extLst>
      <p:ext uri="{BB962C8B-B14F-4D97-AF65-F5344CB8AC3E}">
        <p14:creationId xmlns:p14="http://schemas.microsoft.com/office/powerpoint/2010/main" val="1550004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Map 1884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Groves’ first property near Edwardsville. </a:t>
            </a:r>
            <a:r>
              <a:rPr lang="en-US" sz="1200" kern="1200" dirty="0">
                <a:solidFill>
                  <a:schemeClr val="tx1"/>
                </a:solidFill>
                <a:effectLst/>
                <a:latin typeface="+mn-lt"/>
                <a:ea typeface="+mn-ea"/>
                <a:cs typeface="+mn-cs"/>
              </a:rPr>
              <a:t>Purchased from Rosanna Conner Stephenson, a member of the Wyandot Tribe.</a:t>
            </a:r>
          </a:p>
          <a:p>
            <a:endParaRPr lang="en-US" dirty="0"/>
          </a:p>
        </p:txBody>
      </p:sp>
      <p:sp>
        <p:nvSpPr>
          <p:cNvPr id="4" name="Slide Number Placeholder 3"/>
          <p:cNvSpPr>
            <a:spLocks noGrp="1"/>
          </p:cNvSpPr>
          <p:nvPr>
            <p:ph type="sldNum" sz="quarter" idx="5"/>
          </p:nvPr>
        </p:nvSpPr>
        <p:spPr/>
        <p:txBody>
          <a:bodyPr/>
          <a:lstStyle/>
          <a:p>
            <a:fld id="{E9873F75-A88F-4431-A2F2-44F56CC535AC}" type="slidenum">
              <a:rPr lang="en-US" smtClean="0"/>
              <a:t>13</a:t>
            </a:fld>
            <a:endParaRPr lang="en-US"/>
          </a:p>
        </p:txBody>
      </p:sp>
    </p:spTree>
    <p:extLst>
      <p:ext uri="{BB962C8B-B14F-4D97-AF65-F5344CB8AC3E}">
        <p14:creationId xmlns:p14="http://schemas.microsoft.com/office/powerpoint/2010/main" val="1146780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1887 Map </a:t>
            </a:r>
          </a:p>
          <a:p>
            <a:endParaRPr lang="en-US" dirty="0"/>
          </a:p>
          <a:p>
            <a:r>
              <a:rPr lang="en-US" dirty="0"/>
              <a:t>By this point Groves had acquired two more farms. </a:t>
            </a:r>
          </a:p>
        </p:txBody>
      </p:sp>
      <p:sp>
        <p:nvSpPr>
          <p:cNvPr id="4" name="Slide Number Placeholder 3"/>
          <p:cNvSpPr>
            <a:spLocks noGrp="1"/>
          </p:cNvSpPr>
          <p:nvPr>
            <p:ph type="sldNum" sz="quarter" idx="5"/>
          </p:nvPr>
        </p:nvSpPr>
        <p:spPr/>
        <p:txBody>
          <a:bodyPr/>
          <a:lstStyle/>
          <a:p>
            <a:fld id="{E9873F75-A88F-4431-A2F2-44F56CC535AC}" type="slidenum">
              <a:rPr lang="en-US" smtClean="0"/>
              <a:t>14</a:t>
            </a:fld>
            <a:endParaRPr lang="en-US"/>
          </a:p>
        </p:txBody>
      </p:sp>
    </p:spTree>
    <p:extLst>
      <p:ext uri="{BB962C8B-B14F-4D97-AF65-F5344CB8AC3E}">
        <p14:creationId xmlns:p14="http://schemas.microsoft.com/office/powerpoint/2010/main" val="4204604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1923 Map</a:t>
            </a:r>
          </a:p>
          <a:p>
            <a:endParaRPr lang="en-US" dirty="0"/>
          </a:p>
          <a:p>
            <a:r>
              <a:rPr lang="en-US" dirty="0"/>
              <a:t>He purchased even more land over time. At the height of his success he owned over 500 acres.</a:t>
            </a:r>
          </a:p>
        </p:txBody>
      </p:sp>
      <p:sp>
        <p:nvSpPr>
          <p:cNvPr id="4" name="Slide Number Placeholder 3"/>
          <p:cNvSpPr>
            <a:spLocks noGrp="1"/>
          </p:cNvSpPr>
          <p:nvPr>
            <p:ph type="sldNum" sz="quarter" idx="5"/>
          </p:nvPr>
        </p:nvSpPr>
        <p:spPr/>
        <p:txBody>
          <a:bodyPr/>
          <a:lstStyle/>
          <a:p>
            <a:fld id="{E9873F75-A88F-4431-A2F2-44F56CC535AC}" type="slidenum">
              <a:rPr lang="en-US" smtClean="0"/>
              <a:t>15</a:t>
            </a:fld>
            <a:endParaRPr lang="en-US"/>
          </a:p>
        </p:txBody>
      </p:sp>
    </p:spTree>
    <p:extLst>
      <p:ext uri="{BB962C8B-B14F-4D97-AF65-F5344CB8AC3E}">
        <p14:creationId xmlns:p14="http://schemas.microsoft.com/office/powerpoint/2010/main" val="1962291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Snip of Kansas</a:t>
            </a:r>
            <a:r>
              <a:rPr lang="en-US" baseline="0" dirty="0"/>
              <a:t> Census - Census tells import stories about past</a:t>
            </a:r>
          </a:p>
          <a:p>
            <a:endParaRPr lang="en-US" baseline="0" dirty="0"/>
          </a:p>
          <a:p>
            <a:r>
              <a:rPr lang="en-US" baseline="0" dirty="0"/>
              <a:t>J. Groves owned his farm with a mortgage in 1915. He was 55 years old.</a:t>
            </a:r>
          </a:p>
          <a:p>
            <a:r>
              <a:rPr lang="en-US" baseline="0" dirty="0"/>
              <a:t>His wife Matilda was 52</a:t>
            </a:r>
          </a:p>
          <a:p>
            <a:r>
              <a:rPr lang="en-US" baseline="0" dirty="0"/>
              <a:t>Multiple children lived at home </a:t>
            </a:r>
          </a:p>
          <a:p>
            <a:r>
              <a:rPr lang="en-US" baseline="0" dirty="0"/>
              <a:t>Also shows </a:t>
            </a:r>
            <a:r>
              <a:rPr lang="en-US" dirty="0"/>
              <a:t>gender</a:t>
            </a:r>
            <a:r>
              <a:rPr lang="en-US" baseline="0" dirty="0"/>
              <a:t> and race</a:t>
            </a:r>
          </a:p>
        </p:txBody>
      </p:sp>
      <p:sp>
        <p:nvSpPr>
          <p:cNvPr id="4" name="Slide Number Placeholder 3"/>
          <p:cNvSpPr>
            <a:spLocks noGrp="1"/>
          </p:cNvSpPr>
          <p:nvPr>
            <p:ph type="sldNum" sz="quarter" idx="5"/>
          </p:nvPr>
        </p:nvSpPr>
        <p:spPr/>
        <p:txBody>
          <a:bodyPr/>
          <a:lstStyle/>
          <a:p>
            <a:fld id="{E9873F75-A88F-4431-A2F2-44F56CC535AC}" type="slidenum">
              <a:rPr lang="en-US" smtClean="0"/>
              <a:t>16</a:t>
            </a:fld>
            <a:endParaRPr lang="en-US"/>
          </a:p>
        </p:txBody>
      </p:sp>
    </p:spTree>
    <p:extLst>
      <p:ext uri="{BB962C8B-B14F-4D97-AF65-F5344CB8AC3E}">
        <p14:creationId xmlns:p14="http://schemas.microsoft.com/office/powerpoint/2010/main" val="997643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Groves and his wife, Matilda, built a 20-room mansion in 1910, which featured the latest comforts of the day—electricity, hot and cold running water, and telephones.</a:t>
            </a:r>
          </a:p>
          <a:p>
            <a:endParaRPr lang="en-US" dirty="0"/>
          </a:p>
          <a:p>
            <a:r>
              <a:rPr lang="en-US" dirty="0"/>
              <a:t>In the early 1900s, he founded the community of Groves Center near Edwardsville, selling small tracts of land to African American families.  He also built a golf course for African Americans, possibly the first such course in the country.</a:t>
            </a:r>
          </a:p>
        </p:txBody>
      </p:sp>
      <p:sp>
        <p:nvSpPr>
          <p:cNvPr id="4" name="Slide Number Placeholder 3"/>
          <p:cNvSpPr>
            <a:spLocks noGrp="1"/>
          </p:cNvSpPr>
          <p:nvPr>
            <p:ph type="sldNum" sz="quarter" idx="5"/>
          </p:nvPr>
        </p:nvSpPr>
        <p:spPr/>
        <p:txBody>
          <a:bodyPr/>
          <a:lstStyle/>
          <a:p>
            <a:fld id="{E9873F75-A88F-4431-A2F2-44F56CC535AC}" type="slidenum">
              <a:rPr lang="en-US" smtClean="0"/>
              <a:t>17</a:t>
            </a:fld>
            <a:endParaRPr lang="en-US"/>
          </a:p>
        </p:txBody>
      </p:sp>
    </p:spTree>
    <p:extLst>
      <p:ext uri="{BB962C8B-B14F-4D97-AF65-F5344CB8AC3E}">
        <p14:creationId xmlns:p14="http://schemas.microsoft.com/office/powerpoint/2010/main" val="230968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Groves valued education and wanted his children to be ready to help with the family business. In 1920, only 20% of the population graduated high school. Groves had at least two children who attended college. </a:t>
            </a:r>
          </a:p>
        </p:txBody>
      </p:sp>
      <p:sp>
        <p:nvSpPr>
          <p:cNvPr id="4" name="Slide Number Placeholder 3"/>
          <p:cNvSpPr>
            <a:spLocks noGrp="1"/>
          </p:cNvSpPr>
          <p:nvPr>
            <p:ph type="sldNum" sz="quarter" idx="5"/>
          </p:nvPr>
        </p:nvSpPr>
        <p:spPr/>
        <p:txBody>
          <a:bodyPr/>
          <a:lstStyle/>
          <a:p>
            <a:fld id="{E9873F75-A88F-4431-A2F2-44F56CC535AC}" type="slidenum">
              <a:rPr lang="en-US" smtClean="0"/>
              <a:t>18</a:t>
            </a:fld>
            <a:endParaRPr lang="en-US"/>
          </a:p>
        </p:txBody>
      </p:sp>
    </p:spTree>
    <p:extLst>
      <p:ext uri="{BB962C8B-B14F-4D97-AF65-F5344CB8AC3E}">
        <p14:creationId xmlns:p14="http://schemas.microsoft.com/office/powerpoint/2010/main" val="3889054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1885 –Groves had 30 acres of Irish potatoes, 5 acres of corn</a:t>
            </a:r>
          </a:p>
          <a:p>
            <a:endParaRPr lang="en-US" dirty="0"/>
          </a:p>
          <a:p>
            <a:r>
              <a:rPr lang="en-US" dirty="0"/>
              <a:t>In the 1890s, 230 sacks of Kaw Valley potatoes would bring $56.10</a:t>
            </a:r>
          </a:p>
          <a:p>
            <a:endParaRPr lang="en-US" dirty="0"/>
          </a:p>
          <a:p>
            <a:r>
              <a:rPr lang="en-US" dirty="0"/>
              <a:t>1895 – 400 acres of Irish potatoes, 160 acres of corn, plus many acres of animal feed, and 566 fruit trees (by 1905 no fruit trees were listed) </a:t>
            </a:r>
          </a:p>
          <a:p>
            <a:endParaRPr lang="en-US" dirty="0"/>
          </a:p>
          <a:p>
            <a:r>
              <a:rPr lang="en-US" dirty="0"/>
              <a:t>Produced enough farm products that he convinced the Union Pacific Railroad to build a special spur line to his property, allowing him to ship even more produce faster. </a:t>
            </a:r>
          </a:p>
          <a:p>
            <a:endParaRPr lang="en-US" dirty="0"/>
          </a:p>
          <a:p>
            <a:r>
              <a:rPr lang="en-US" sz="1200" kern="1200" dirty="0">
                <a:solidFill>
                  <a:schemeClr val="tx1"/>
                </a:solidFill>
                <a:effectLst/>
                <a:latin typeface="+mn-lt"/>
                <a:ea typeface="+mn-ea"/>
                <a:cs typeface="+mn-cs"/>
              </a:rPr>
              <a:t>1 year 295 acres produced 72,150 bushels of white potatoes – more productive than all others </a:t>
            </a:r>
          </a:p>
          <a:p>
            <a:endParaRPr lang="en-US" dirty="0"/>
          </a:p>
          <a:p>
            <a:r>
              <a:rPr lang="en-US" dirty="0"/>
              <a:t>Claims his best harvest was 396 bushels of potatoes per acre, while his neighbors reported 250-300</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1913 “Groves’ new potato of his own breeding is a wonder.”</a:t>
            </a:r>
          </a:p>
          <a:p>
            <a:endParaRPr lang="en-US" dirty="0"/>
          </a:p>
        </p:txBody>
      </p:sp>
      <p:sp>
        <p:nvSpPr>
          <p:cNvPr id="4" name="Slide Number Placeholder 3"/>
          <p:cNvSpPr>
            <a:spLocks noGrp="1"/>
          </p:cNvSpPr>
          <p:nvPr>
            <p:ph type="sldNum" sz="quarter" idx="5"/>
          </p:nvPr>
        </p:nvSpPr>
        <p:spPr/>
        <p:txBody>
          <a:bodyPr/>
          <a:lstStyle/>
          <a:p>
            <a:fld id="{E9873F75-A88F-4431-A2F2-44F56CC535AC}" type="slidenum">
              <a:rPr lang="en-US" smtClean="0"/>
              <a:t>19</a:t>
            </a:fld>
            <a:endParaRPr lang="en-US"/>
          </a:p>
        </p:txBody>
      </p:sp>
    </p:spTree>
    <p:extLst>
      <p:ext uri="{BB962C8B-B14F-4D97-AF65-F5344CB8AC3E}">
        <p14:creationId xmlns:p14="http://schemas.microsoft.com/office/powerpoint/2010/main" val="3171704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 Small Potatoes Junius G. Groves and His Kingdom in Kansas was written by Tonya Bolden, illustrated by Don Tate, published in 2018. </a:t>
            </a:r>
          </a:p>
          <a:p>
            <a:endParaRPr lang="en-US" b="1" dirty="0"/>
          </a:p>
          <a:p>
            <a:r>
              <a:rPr lang="en-US" b="1" dirty="0"/>
              <a:t>The full book is available for check out from the museum or is available for purchase in hardback or as an eBook online.</a:t>
            </a:r>
          </a:p>
        </p:txBody>
      </p:sp>
      <p:sp>
        <p:nvSpPr>
          <p:cNvPr id="4" name="Slide Number Placeholder 3"/>
          <p:cNvSpPr>
            <a:spLocks noGrp="1"/>
          </p:cNvSpPr>
          <p:nvPr>
            <p:ph type="sldNum" sz="quarter" idx="5"/>
          </p:nvPr>
        </p:nvSpPr>
        <p:spPr/>
        <p:txBody>
          <a:bodyPr/>
          <a:lstStyle/>
          <a:p>
            <a:fld id="{E9873F75-A88F-4431-A2F2-44F56CC535AC}" type="slidenum">
              <a:rPr lang="en-US" smtClean="0"/>
              <a:t>2</a:t>
            </a:fld>
            <a:endParaRPr lang="en-US"/>
          </a:p>
        </p:txBody>
      </p:sp>
    </p:spTree>
    <p:extLst>
      <p:ext uri="{BB962C8B-B14F-4D97-AF65-F5344CB8AC3E}">
        <p14:creationId xmlns:p14="http://schemas.microsoft.com/office/powerpoint/2010/main" val="1574139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Cabbage – Sauerkraut factory on Groves’ farm employed 26 people of multiple backgrounds in 1907. He producing a ton of sauerkraut that was shipped all over the country. </a:t>
            </a:r>
          </a:p>
        </p:txBody>
      </p:sp>
      <p:sp>
        <p:nvSpPr>
          <p:cNvPr id="4" name="Slide Number Placeholder 3"/>
          <p:cNvSpPr>
            <a:spLocks noGrp="1"/>
          </p:cNvSpPr>
          <p:nvPr>
            <p:ph type="sldNum" sz="quarter" idx="5"/>
          </p:nvPr>
        </p:nvSpPr>
        <p:spPr/>
        <p:txBody>
          <a:bodyPr/>
          <a:lstStyle/>
          <a:p>
            <a:fld id="{E9873F75-A88F-4431-A2F2-44F56CC535AC}" type="slidenum">
              <a:rPr lang="en-US" smtClean="0"/>
              <a:t>20</a:t>
            </a:fld>
            <a:endParaRPr lang="en-US"/>
          </a:p>
        </p:txBody>
      </p:sp>
    </p:spTree>
    <p:extLst>
      <p:ext uri="{BB962C8B-B14F-4D97-AF65-F5344CB8AC3E}">
        <p14:creationId xmlns:p14="http://schemas.microsoft.com/office/powerpoint/2010/main" val="4122513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not every investment worked out, Groves never gave 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 G. had several other business interests. He was a partner in the KCK Casket and Embalming Co. and Director in the Twin Cites Business Association in KCK, both African American owned and operated companies. He was a founding member of the Kansas State Negro Business League, the Kaw Valley Potato Association, the Sunflower State Agricultural Association, and the Pleasant Hill Baptist Church Society. He also diversified his investments with oil in Oklahoma. </a:t>
            </a:r>
          </a:p>
          <a:p>
            <a:endParaRPr lang="en-US" dirty="0"/>
          </a:p>
        </p:txBody>
      </p:sp>
      <p:sp>
        <p:nvSpPr>
          <p:cNvPr id="4" name="Slide Number Placeholder 3"/>
          <p:cNvSpPr>
            <a:spLocks noGrp="1"/>
          </p:cNvSpPr>
          <p:nvPr>
            <p:ph type="sldNum" sz="quarter" idx="5"/>
          </p:nvPr>
        </p:nvSpPr>
        <p:spPr/>
        <p:txBody>
          <a:bodyPr/>
          <a:lstStyle/>
          <a:p>
            <a:fld id="{E9873F75-A88F-4431-A2F2-44F56CC535AC}" type="slidenum">
              <a:rPr lang="en-US" smtClean="0"/>
              <a:t>21</a:t>
            </a:fld>
            <a:endParaRPr lang="en-US"/>
          </a:p>
        </p:txBody>
      </p:sp>
    </p:spTree>
    <p:extLst>
      <p:ext uri="{BB962C8B-B14F-4D97-AF65-F5344CB8AC3E}">
        <p14:creationId xmlns:p14="http://schemas.microsoft.com/office/powerpoint/2010/main" val="2587938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Shark Tank</a:t>
            </a:r>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Henry Ford, Thomas Edison, Steve Jobs, Andrew Carnegie, Bill Gates </a:t>
            </a:r>
          </a:p>
          <a:p>
            <a:r>
              <a:rPr lang="en-US" sz="1200" kern="1200" dirty="0">
                <a:solidFill>
                  <a:schemeClr val="tx1"/>
                </a:solidFill>
                <a:effectLst/>
                <a:latin typeface="+mn-lt"/>
                <a:ea typeface="+mn-ea"/>
                <a:cs typeface="+mn-cs"/>
              </a:rPr>
              <a:t>Walt Disney's Laugh-O-gram Studio building in Kansas City</a:t>
            </a:r>
          </a:p>
          <a:p>
            <a:endParaRPr lang="en-US" dirty="0"/>
          </a:p>
        </p:txBody>
      </p:sp>
      <p:sp>
        <p:nvSpPr>
          <p:cNvPr id="4" name="Slide Number Placeholder 3"/>
          <p:cNvSpPr>
            <a:spLocks noGrp="1"/>
          </p:cNvSpPr>
          <p:nvPr>
            <p:ph type="sldNum" sz="quarter" idx="5"/>
          </p:nvPr>
        </p:nvSpPr>
        <p:spPr/>
        <p:txBody>
          <a:bodyPr/>
          <a:lstStyle/>
          <a:p>
            <a:fld id="{E9873F75-A88F-4431-A2F2-44F56CC535AC}" type="slidenum">
              <a:rPr lang="en-US" smtClean="0"/>
              <a:t>22</a:t>
            </a:fld>
            <a:endParaRPr lang="en-US"/>
          </a:p>
        </p:txBody>
      </p:sp>
    </p:spTree>
    <p:extLst>
      <p:ext uri="{BB962C8B-B14F-4D97-AF65-F5344CB8AC3E}">
        <p14:creationId xmlns:p14="http://schemas.microsoft.com/office/powerpoint/2010/main" val="2255155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Henry Ford, </a:t>
            </a:r>
            <a:r>
              <a:rPr lang="en-US" dirty="0"/>
              <a:t>automobile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Thomas Edison, lightbulb</a:t>
            </a:r>
          </a:p>
          <a:p>
            <a:r>
              <a:rPr lang="en-US" sz="1200" u="none" strike="noStrike" kern="1200" dirty="0">
                <a:solidFill>
                  <a:schemeClr val="tx1"/>
                </a:solidFill>
                <a:effectLst/>
                <a:latin typeface="+mn-lt"/>
                <a:ea typeface="+mn-ea"/>
                <a:cs typeface="+mn-cs"/>
              </a:rPr>
              <a:t>Alexander Graham Bell, telephone</a:t>
            </a:r>
          </a:p>
          <a:p>
            <a:r>
              <a:rPr lang="en-US" sz="1200" u="none" strike="noStrike" kern="1200" dirty="0">
                <a:solidFill>
                  <a:schemeClr val="tx1"/>
                </a:solidFill>
                <a:effectLst/>
                <a:latin typeface="+mn-lt"/>
                <a:ea typeface="+mn-ea"/>
                <a:cs typeface="+mn-cs"/>
              </a:rPr>
              <a:t>Wright Brothers, flight</a:t>
            </a:r>
          </a:p>
        </p:txBody>
      </p:sp>
      <p:sp>
        <p:nvSpPr>
          <p:cNvPr id="4" name="Slide Number Placeholder 3"/>
          <p:cNvSpPr>
            <a:spLocks noGrp="1"/>
          </p:cNvSpPr>
          <p:nvPr>
            <p:ph type="sldNum" sz="quarter" idx="5"/>
          </p:nvPr>
        </p:nvSpPr>
        <p:spPr/>
        <p:txBody>
          <a:bodyPr/>
          <a:lstStyle/>
          <a:p>
            <a:fld id="{E9873F75-A88F-4431-A2F2-44F56CC535AC}" type="slidenum">
              <a:rPr lang="en-US" smtClean="0"/>
              <a:t>23</a:t>
            </a:fld>
            <a:endParaRPr lang="en-US"/>
          </a:p>
        </p:txBody>
      </p:sp>
    </p:spTree>
    <p:extLst>
      <p:ext uri="{BB962C8B-B14F-4D97-AF65-F5344CB8AC3E}">
        <p14:creationId xmlns:p14="http://schemas.microsoft.com/office/powerpoint/2010/main" val="2749241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873F75-A88F-4431-A2F2-44F56CC535AC}" type="slidenum">
              <a:rPr lang="en-US" smtClean="0"/>
              <a:t>24</a:t>
            </a:fld>
            <a:endParaRPr lang="en-US"/>
          </a:p>
        </p:txBody>
      </p:sp>
    </p:spTree>
    <p:extLst>
      <p:ext uri="{BB962C8B-B14F-4D97-AF65-F5344CB8AC3E}">
        <p14:creationId xmlns:p14="http://schemas.microsoft.com/office/powerpoint/2010/main" val="590372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873F75-A88F-4431-A2F2-44F56CC535AC}" type="slidenum">
              <a:rPr lang="en-US" smtClean="0"/>
              <a:t>25</a:t>
            </a:fld>
            <a:endParaRPr lang="en-US"/>
          </a:p>
        </p:txBody>
      </p:sp>
    </p:spTree>
    <p:extLst>
      <p:ext uri="{BB962C8B-B14F-4D97-AF65-F5344CB8AC3E}">
        <p14:creationId xmlns:p14="http://schemas.microsoft.com/office/powerpoint/2010/main" val="3180332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873F75-A88F-4431-A2F2-44F56CC535AC}" type="slidenum">
              <a:rPr lang="en-US" smtClean="0"/>
              <a:t>26</a:t>
            </a:fld>
            <a:endParaRPr lang="en-US"/>
          </a:p>
        </p:txBody>
      </p:sp>
    </p:spTree>
    <p:extLst>
      <p:ext uri="{BB962C8B-B14F-4D97-AF65-F5344CB8AC3E}">
        <p14:creationId xmlns:p14="http://schemas.microsoft.com/office/powerpoint/2010/main" val="2137835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about 10 young entrepreneurs</a:t>
            </a:r>
          </a:p>
          <a:p>
            <a:r>
              <a:rPr lang="en-US" dirty="0"/>
              <a:t>https://www.investopedia.com/10-successful-young-entrepreneurs-4773310</a:t>
            </a:r>
          </a:p>
          <a:p>
            <a:endParaRPr lang="en-US" dirty="0"/>
          </a:p>
          <a:p>
            <a:r>
              <a:rPr lang="en-US" dirty="0"/>
              <a:t>Have students create an advertisement for their new business</a:t>
            </a:r>
          </a:p>
          <a:p>
            <a:r>
              <a:rPr lang="en-US"/>
              <a:t>Discuss their ideas</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9873F75-A88F-4431-A2F2-44F56CC535AC}" type="slidenum">
              <a:rPr lang="en-US" smtClean="0"/>
              <a:t>27</a:t>
            </a:fld>
            <a:endParaRPr lang="en-US"/>
          </a:p>
        </p:txBody>
      </p:sp>
    </p:spTree>
    <p:extLst>
      <p:ext uri="{BB962C8B-B14F-4D97-AF65-F5344CB8AC3E}">
        <p14:creationId xmlns:p14="http://schemas.microsoft.com/office/powerpoint/2010/main" val="1038803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873F75-A88F-4431-A2F2-44F56CC535AC}" type="slidenum">
              <a:rPr lang="en-US" smtClean="0"/>
              <a:t>28</a:t>
            </a:fld>
            <a:endParaRPr lang="en-US"/>
          </a:p>
        </p:txBody>
      </p:sp>
    </p:spTree>
    <p:extLst>
      <p:ext uri="{BB962C8B-B14F-4D97-AF65-F5344CB8AC3E}">
        <p14:creationId xmlns:p14="http://schemas.microsoft.com/office/powerpoint/2010/main" val="983655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Born in slavery on April 12, 1859, in Louisville, Kentucky, Junius George Groves came to Kansas at the age of 19 as an Exoduster. </a:t>
            </a:r>
          </a:p>
        </p:txBody>
      </p:sp>
      <p:sp>
        <p:nvSpPr>
          <p:cNvPr id="4" name="Slide Number Placeholder 3"/>
          <p:cNvSpPr>
            <a:spLocks noGrp="1"/>
          </p:cNvSpPr>
          <p:nvPr>
            <p:ph type="sldNum" sz="quarter" idx="5"/>
          </p:nvPr>
        </p:nvSpPr>
        <p:spPr/>
        <p:txBody>
          <a:bodyPr/>
          <a:lstStyle/>
          <a:p>
            <a:fld id="{E9873F75-A88F-4431-A2F2-44F56CC535AC}" type="slidenum">
              <a:rPr lang="en-US" smtClean="0"/>
              <a:t>3</a:t>
            </a:fld>
            <a:endParaRPr lang="en-US"/>
          </a:p>
        </p:txBody>
      </p:sp>
    </p:spTree>
    <p:extLst>
      <p:ext uri="{BB962C8B-B14F-4D97-AF65-F5344CB8AC3E}">
        <p14:creationId xmlns:p14="http://schemas.microsoft.com/office/powerpoint/2010/main" val="4014139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Exodusters</a:t>
            </a:r>
          </a:p>
          <a:p>
            <a:r>
              <a:rPr lang="en-US" sz="1200" kern="1200" dirty="0">
                <a:solidFill>
                  <a:schemeClr val="tx1"/>
                </a:solidFill>
                <a:effectLst/>
                <a:latin typeface="+mn-lt"/>
                <a:ea typeface="+mn-ea"/>
                <a:cs typeface="+mn-cs"/>
              </a:rPr>
              <a:t>The end of the Civil War didn’t necessarily mean a better life for freed African Americans. In the South these same people who had farmed the cotton plantations as slaves, were now faced with renting farmland to make a living growing cotton. Many families began to look for ways to leave the South.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Kansas seemed to be one solution. </a:t>
            </a:r>
            <a:r>
              <a:rPr lang="en-US" dirty="0"/>
              <a:t>T</a:t>
            </a:r>
            <a:r>
              <a:rPr lang="en-US" sz="1200" kern="1200" dirty="0">
                <a:solidFill>
                  <a:schemeClr val="tx1"/>
                </a:solidFill>
                <a:effectLst/>
                <a:latin typeface="+mn-lt"/>
                <a:ea typeface="+mn-ea"/>
                <a:cs typeface="+mn-cs"/>
              </a:rPr>
              <a:t>he ability to homestead made Kansas seem to be the ideal place to live. In 1855 the Kansas Territorial census showed 151 free blacks and 192 slaves living in the territory.  After being freed from slavery, many began to come to Kansas during the 1860s and 1870s. In 1870 there were 17,108 blacks in the state. By 1880 the number of blacks living in Kansas had increased to 43,107.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Large numbers of blacks came between 1879 and 1881. These people were called Exodusters. The name comes from the exodus from Egypt during Biblical times. Most Exodusters arrived by steamboats landing in the river cities of Wyandotte, Atchison, and Kansas City. https://kshs.org/kansapedia/exodusters/17162</a:t>
            </a:r>
          </a:p>
          <a:p>
            <a:endParaRPr lang="en-US" dirty="0"/>
          </a:p>
        </p:txBody>
      </p:sp>
      <p:sp>
        <p:nvSpPr>
          <p:cNvPr id="4" name="Slide Number Placeholder 3"/>
          <p:cNvSpPr>
            <a:spLocks noGrp="1"/>
          </p:cNvSpPr>
          <p:nvPr>
            <p:ph type="sldNum" sz="quarter" idx="5"/>
          </p:nvPr>
        </p:nvSpPr>
        <p:spPr/>
        <p:txBody>
          <a:bodyPr/>
          <a:lstStyle/>
          <a:p>
            <a:fld id="{E9873F75-A88F-4431-A2F2-44F56CC535AC}" type="slidenum">
              <a:rPr lang="en-US" smtClean="0"/>
              <a:t>4</a:t>
            </a:fld>
            <a:endParaRPr lang="en-US"/>
          </a:p>
        </p:txBody>
      </p:sp>
    </p:spTree>
    <p:extLst>
      <p:ext uri="{BB962C8B-B14F-4D97-AF65-F5344CB8AC3E}">
        <p14:creationId xmlns:p14="http://schemas.microsoft.com/office/powerpoint/2010/main" val="3540660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873F75-A88F-4431-A2F2-44F56CC535AC}" type="slidenum">
              <a:rPr lang="en-US" smtClean="0"/>
              <a:t>5</a:t>
            </a:fld>
            <a:endParaRPr lang="en-US"/>
          </a:p>
        </p:txBody>
      </p:sp>
    </p:spTree>
    <p:extLst>
      <p:ext uri="{BB962C8B-B14F-4D97-AF65-F5344CB8AC3E}">
        <p14:creationId xmlns:p14="http://schemas.microsoft.com/office/powerpoint/2010/main" val="3494841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873F75-A88F-4431-A2F2-44F56CC535AC}" type="slidenum">
              <a:rPr lang="en-US" smtClean="0"/>
              <a:t>6</a:t>
            </a:fld>
            <a:endParaRPr lang="en-US"/>
          </a:p>
        </p:txBody>
      </p:sp>
    </p:spTree>
    <p:extLst>
      <p:ext uri="{BB962C8B-B14F-4D97-AF65-F5344CB8AC3E}">
        <p14:creationId xmlns:p14="http://schemas.microsoft.com/office/powerpoint/2010/main" val="2195973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 you think there is a lot of risk in farming? Many risks include weather, bugs, drought, bad seeds, etc.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Would you be willing to take big risks?</a:t>
            </a:r>
          </a:p>
          <a:p>
            <a:r>
              <a:rPr lang="en-US" sz="1200" kern="1200" dirty="0">
                <a:solidFill>
                  <a:schemeClr val="tx1"/>
                </a:solidFill>
                <a:effectLst/>
                <a:latin typeface="+mn-lt"/>
                <a:ea typeface="+mn-ea"/>
                <a:cs typeface="+mn-cs"/>
              </a:rPr>
              <a:t>Would you be willing to live with very little, to make your dreams come true? </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9873F75-A88F-4431-A2F2-44F56CC535AC}" type="slidenum">
              <a:rPr lang="en-US" smtClean="0"/>
              <a:t>7</a:t>
            </a:fld>
            <a:endParaRPr lang="en-US"/>
          </a:p>
        </p:txBody>
      </p:sp>
    </p:spTree>
    <p:extLst>
      <p:ext uri="{BB962C8B-B14F-4D97-AF65-F5344CB8AC3E}">
        <p14:creationId xmlns:p14="http://schemas.microsoft.com/office/powerpoint/2010/main" val="3839582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873F75-A88F-4431-A2F2-44F56CC535AC}" type="slidenum">
              <a:rPr lang="en-US" smtClean="0"/>
              <a:t>8</a:t>
            </a:fld>
            <a:endParaRPr lang="en-US"/>
          </a:p>
        </p:txBody>
      </p:sp>
    </p:spTree>
    <p:extLst>
      <p:ext uri="{BB962C8B-B14F-4D97-AF65-F5344CB8AC3E}">
        <p14:creationId xmlns:p14="http://schemas.microsoft.com/office/powerpoint/2010/main" val="3346811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873F75-A88F-4431-A2F2-44F56CC535AC}" type="slidenum">
              <a:rPr lang="en-US" smtClean="0"/>
              <a:t>9</a:t>
            </a:fld>
            <a:endParaRPr lang="en-US"/>
          </a:p>
        </p:txBody>
      </p:sp>
    </p:spTree>
    <p:extLst>
      <p:ext uri="{BB962C8B-B14F-4D97-AF65-F5344CB8AC3E}">
        <p14:creationId xmlns:p14="http://schemas.microsoft.com/office/powerpoint/2010/main" val="2310994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F87F-7FD8-43F8-860C-0BD406EB62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C1BC64-6476-42AC-AF6D-0515DC700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469A8B-DFF9-42B1-89F8-ECBC66604B7F}"/>
              </a:ext>
            </a:extLst>
          </p:cNvPr>
          <p:cNvSpPr>
            <a:spLocks noGrp="1"/>
          </p:cNvSpPr>
          <p:nvPr>
            <p:ph type="dt" sz="half" idx="10"/>
          </p:nvPr>
        </p:nvSpPr>
        <p:spPr/>
        <p:txBody>
          <a:bodyPr/>
          <a:lstStyle/>
          <a:p>
            <a:fld id="{F4887E21-2A5E-4684-9BDC-83A34835FD65}" type="datetimeFigureOut">
              <a:rPr lang="en-US" smtClean="0"/>
              <a:t>9/24/2020</a:t>
            </a:fld>
            <a:endParaRPr lang="en-US" dirty="0"/>
          </a:p>
        </p:txBody>
      </p:sp>
      <p:sp>
        <p:nvSpPr>
          <p:cNvPr id="5" name="Footer Placeholder 4">
            <a:extLst>
              <a:ext uri="{FF2B5EF4-FFF2-40B4-BE49-F238E27FC236}">
                <a16:creationId xmlns:a16="http://schemas.microsoft.com/office/drawing/2014/main" id="{CF727926-1E75-4455-880D-382AE49787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2DC059-6B23-4359-A28A-3F25AD1E05D0}"/>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1002099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2196-5980-46B6-AD90-29E432BD95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8F32D8-73B1-4105-8CB6-6A846EE716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49339-982E-41DC-959C-850E7DC28BE1}"/>
              </a:ext>
            </a:extLst>
          </p:cNvPr>
          <p:cNvSpPr>
            <a:spLocks noGrp="1"/>
          </p:cNvSpPr>
          <p:nvPr>
            <p:ph type="dt" sz="half" idx="10"/>
          </p:nvPr>
        </p:nvSpPr>
        <p:spPr/>
        <p:txBody>
          <a:bodyPr/>
          <a:lstStyle/>
          <a:p>
            <a:fld id="{F4887E21-2A5E-4684-9BDC-83A34835FD65}" type="datetimeFigureOut">
              <a:rPr lang="en-US" smtClean="0"/>
              <a:t>9/24/2020</a:t>
            </a:fld>
            <a:endParaRPr lang="en-US" dirty="0"/>
          </a:p>
        </p:txBody>
      </p:sp>
      <p:sp>
        <p:nvSpPr>
          <p:cNvPr id="5" name="Footer Placeholder 4">
            <a:extLst>
              <a:ext uri="{FF2B5EF4-FFF2-40B4-BE49-F238E27FC236}">
                <a16:creationId xmlns:a16="http://schemas.microsoft.com/office/drawing/2014/main" id="{82384E22-E5DB-4C7D-824A-C0B49BB0D0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F85717-4AE1-48F6-8BBE-D3195BA58943}"/>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228166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2AA4F3-C253-490D-A23D-A89DFC4C54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1726CE-EBC6-4FE3-8CAF-393962C7D1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51F4F-B59A-4994-80CF-431A14F8915D}"/>
              </a:ext>
            </a:extLst>
          </p:cNvPr>
          <p:cNvSpPr>
            <a:spLocks noGrp="1"/>
          </p:cNvSpPr>
          <p:nvPr>
            <p:ph type="dt" sz="half" idx="10"/>
          </p:nvPr>
        </p:nvSpPr>
        <p:spPr/>
        <p:txBody>
          <a:bodyPr/>
          <a:lstStyle/>
          <a:p>
            <a:fld id="{F4887E21-2A5E-4684-9BDC-83A34835FD65}" type="datetimeFigureOut">
              <a:rPr lang="en-US" smtClean="0"/>
              <a:t>9/24/2020</a:t>
            </a:fld>
            <a:endParaRPr lang="en-US" dirty="0"/>
          </a:p>
        </p:txBody>
      </p:sp>
      <p:sp>
        <p:nvSpPr>
          <p:cNvPr id="5" name="Footer Placeholder 4">
            <a:extLst>
              <a:ext uri="{FF2B5EF4-FFF2-40B4-BE49-F238E27FC236}">
                <a16:creationId xmlns:a16="http://schemas.microsoft.com/office/drawing/2014/main" id="{3EF56DB2-6969-4533-982A-DBE599BB68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D8C919-AE47-476A-9819-9788069B92DF}"/>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1322462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F10A8-6452-4162-B243-9ABD0C69D7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81570D-6521-4A39-A761-C732ACF82D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3DE52-27FF-4221-989B-DA2C9327EC7E}"/>
              </a:ext>
            </a:extLst>
          </p:cNvPr>
          <p:cNvSpPr>
            <a:spLocks noGrp="1"/>
          </p:cNvSpPr>
          <p:nvPr>
            <p:ph type="dt" sz="half" idx="10"/>
          </p:nvPr>
        </p:nvSpPr>
        <p:spPr/>
        <p:txBody>
          <a:bodyPr/>
          <a:lstStyle/>
          <a:p>
            <a:fld id="{F4887E21-2A5E-4684-9BDC-83A34835FD65}" type="datetimeFigureOut">
              <a:rPr lang="en-US" smtClean="0"/>
              <a:t>9/24/2020</a:t>
            </a:fld>
            <a:endParaRPr lang="en-US" dirty="0"/>
          </a:p>
        </p:txBody>
      </p:sp>
      <p:sp>
        <p:nvSpPr>
          <p:cNvPr id="5" name="Footer Placeholder 4">
            <a:extLst>
              <a:ext uri="{FF2B5EF4-FFF2-40B4-BE49-F238E27FC236}">
                <a16:creationId xmlns:a16="http://schemas.microsoft.com/office/drawing/2014/main" id="{E8A9CC44-B68C-47DC-B4C1-9EDCE8B9F6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94DC4E-61B0-4DEA-B4A2-C3E50AECC49F}"/>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102106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F449D-E0C3-4360-8068-9C2782524F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1A24A1-3332-435D-A75F-263DB933B5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CE57A-9F97-4B7A-97D0-8EE3E8AB719B}"/>
              </a:ext>
            </a:extLst>
          </p:cNvPr>
          <p:cNvSpPr>
            <a:spLocks noGrp="1"/>
          </p:cNvSpPr>
          <p:nvPr>
            <p:ph type="dt" sz="half" idx="10"/>
          </p:nvPr>
        </p:nvSpPr>
        <p:spPr/>
        <p:txBody>
          <a:bodyPr/>
          <a:lstStyle/>
          <a:p>
            <a:fld id="{F4887E21-2A5E-4684-9BDC-83A34835FD65}" type="datetimeFigureOut">
              <a:rPr lang="en-US" smtClean="0"/>
              <a:t>9/24/2020</a:t>
            </a:fld>
            <a:endParaRPr lang="en-US" dirty="0"/>
          </a:p>
        </p:txBody>
      </p:sp>
      <p:sp>
        <p:nvSpPr>
          <p:cNvPr id="5" name="Footer Placeholder 4">
            <a:extLst>
              <a:ext uri="{FF2B5EF4-FFF2-40B4-BE49-F238E27FC236}">
                <a16:creationId xmlns:a16="http://schemas.microsoft.com/office/drawing/2014/main" id="{72CBB837-07D6-418C-8172-022FE83FAF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1D49F4-DCF9-4675-A9DE-15F0E4139108}"/>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52660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8EF3-5257-4435-9075-AAFF5ECC18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78D360-CB6B-4CC8-B5C4-BA7759A9FA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03E739-5187-4F12-AAE6-C072431CF2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A02A09-A9E0-434A-80AD-7016F0385176}"/>
              </a:ext>
            </a:extLst>
          </p:cNvPr>
          <p:cNvSpPr>
            <a:spLocks noGrp="1"/>
          </p:cNvSpPr>
          <p:nvPr>
            <p:ph type="dt" sz="half" idx="10"/>
          </p:nvPr>
        </p:nvSpPr>
        <p:spPr/>
        <p:txBody>
          <a:bodyPr/>
          <a:lstStyle/>
          <a:p>
            <a:fld id="{F4887E21-2A5E-4684-9BDC-83A34835FD65}" type="datetimeFigureOut">
              <a:rPr lang="en-US" smtClean="0"/>
              <a:t>9/24/2020</a:t>
            </a:fld>
            <a:endParaRPr lang="en-US" dirty="0"/>
          </a:p>
        </p:txBody>
      </p:sp>
      <p:sp>
        <p:nvSpPr>
          <p:cNvPr id="6" name="Footer Placeholder 5">
            <a:extLst>
              <a:ext uri="{FF2B5EF4-FFF2-40B4-BE49-F238E27FC236}">
                <a16:creationId xmlns:a16="http://schemas.microsoft.com/office/drawing/2014/main" id="{55D90124-7F88-4D66-BC4B-87D7C1F602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575867-AAB2-4809-9190-7D89F83BE198}"/>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536969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1344-AD1F-4C40-A8F5-68FF0EA454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6635AD-E3C6-4B0A-AFC3-531CA73E02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12570C-8EEB-49FA-83F4-A5FE932978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8DA4A3-405D-42C6-96D7-243725D3DE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4EABAD-BD7D-40AA-B1B6-EC7C07508C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18AAF0-D4FB-4958-A2CA-C904ED1C3D7D}"/>
              </a:ext>
            </a:extLst>
          </p:cNvPr>
          <p:cNvSpPr>
            <a:spLocks noGrp="1"/>
          </p:cNvSpPr>
          <p:nvPr>
            <p:ph type="dt" sz="half" idx="10"/>
          </p:nvPr>
        </p:nvSpPr>
        <p:spPr/>
        <p:txBody>
          <a:bodyPr/>
          <a:lstStyle/>
          <a:p>
            <a:fld id="{F4887E21-2A5E-4684-9BDC-83A34835FD65}" type="datetimeFigureOut">
              <a:rPr lang="en-US" smtClean="0"/>
              <a:t>9/24/2020</a:t>
            </a:fld>
            <a:endParaRPr lang="en-US" dirty="0"/>
          </a:p>
        </p:txBody>
      </p:sp>
      <p:sp>
        <p:nvSpPr>
          <p:cNvPr id="8" name="Footer Placeholder 7">
            <a:extLst>
              <a:ext uri="{FF2B5EF4-FFF2-40B4-BE49-F238E27FC236}">
                <a16:creationId xmlns:a16="http://schemas.microsoft.com/office/drawing/2014/main" id="{FB9AE78A-0131-405D-85A0-CBF787E4FAA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54912DC-53F6-4827-8E8D-11A97EC1C064}"/>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3772202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312C-F778-4FA7-AB1F-A811131E22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5EA3D2-99F9-4D57-AE5A-CE1FE975B8F2}"/>
              </a:ext>
            </a:extLst>
          </p:cNvPr>
          <p:cNvSpPr>
            <a:spLocks noGrp="1"/>
          </p:cNvSpPr>
          <p:nvPr>
            <p:ph type="dt" sz="half" idx="10"/>
          </p:nvPr>
        </p:nvSpPr>
        <p:spPr/>
        <p:txBody>
          <a:bodyPr/>
          <a:lstStyle/>
          <a:p>
            <a:fld id="{F4887E21-2A5E-4684-9BDC-83A34835FD65}" type="datetimeFigureOut">
              <a:rPr lang="en-US" smtClean="0"/>
              <a:t>9/24/2020</a:t>
            </a:fld>
            <a:endParaRPr lang="en-US" dirty="0"/>
          </a:p>
        </p:txBody>
      </p:sp>
      <p:sp>
        <p:nvSpPr>
          <p:cNvPr id="4" name="Footer Placeholder 3">
            <a:extLst>
              <a:ext uri="{FF2B5EF4-FFF2-40B4-BE49-F238E27FC236}">
                <a16:creationId xmlns:a16="http://schemas.microsoft.com/office/drawing/2014/main" id="{9770B430-2262-47BA-A3BC-E028B6CEE8C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67491BA-60CC-4462-81BA-008B8D463F2E}"/>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1988066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DE8685-A36C-44E6-B5FD-E6FA4CC0EA06}"/>
              </a:ext>
            </a:extLst>
          </p:cNvPr>
          <p:cNvSpPr>
            <a:spLocks noGrp="1"/>
          </p:cNvSpPr>
          <p:nvPr>
            <p:ph type="dt" sz="half" idx="10"/>
          </p:nvPr>
        </p:nvSpPr>
        <p:spPr/>
        <p:txBody>
          <a:bodyPr/>
          <a:lstStyle/>
          <a:p>
            <a:fld id="{F4887E21-2A5E-4684-9BDC-83A34835FD65}" type="datetimeFigureOut">
              <a:rPr lang="en-US" smtClean="0"/>
              <a:t>9/24/2020</a:t>
            </a:fld>
            <a:endParaRPr lang="en-US" dirty="0"/>
          </a:p>
        </p:txBody>
      </p:sp>
      <p:sp>
        <p:nvSpPr>
          <p:cNvPr id="3" name="Footer Placeholder 2">
            <a:extLst>
              <a:ext uri="{FF2B5EF4-FFF2-40B4-BE49-F238E27FC236}">
                <a16:creationId xmlns:a16="http://schemas.microsoft.com/office/drawing/2014/main" id="{F4BEF5B5-4328-420F-A0B2-0DFC46616AE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CD13E1-40AD-448E-8DC5-0652C4F90FF8}"/>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3088750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63FCE-F2DB-4BB6-B9C4-2D8D77DBFC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F9D3CD-98EC-4227-BA8F-6658268B75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78A1C5-3A9D-45C0-BBA2-C2859EEA7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80B5D6-EF1C-45E4-A98F-3A479B5C0B49}"/>
              </a:ext>
            </a:extLst>
          </p:cNvPr>
          <p:cNvSpPr>
            <a:spLocks noGrp="1"/>
          </p:cNvSpPr>
          <p:nvPr>
            <p:ph type="dt" sz="half" idx="10"/>
          </p:nvPr>
        </p:nvSpPr>
        <p:spPr/>
        <p:txBody>
          <a:bodyPr/>
          <a:lstStyle/>
          <a:p>
            <a:fld id="{F4887E21-2A5E-4684-9BDC-83A34835FD65}" type="datetimeFigureOut">
              <a:rPr lang="en-US" smtClean="0"/>
              <a:t>9/24/2020</a:t>
            </a:fld>
            <a:endParaRPr lang="en-US" dirty="0"/>
          </a:p>
        </p:txBody>
      </p:sp>
      <p:sp>
        <p:nvSpPr>
          <p:cNvPr id="6" name="Footer Placeholder 5">
            <a:extLst>
              <a:ext uri="{FF2B5EF4-FFF2-40B4-BE49-F238E27FC236}">
                <a16:creationId xmlns:a16="http://schemas.microsoft.com/office/drawing/2014/main" id="{F42C4C84-1502-439E-859E-0B71714BB9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27AB77-FBB8-4C74-AE51-5E4B113384F7}"/>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392075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8FF89-5AF3-4481-A96C-28E8ADE545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1ACF09-3CE3-4F0C-8C9B-CB34B7357D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EACAF87-AF24-4D3F-8A17-DA1EFB81D7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E01B69-DD83-43FD-B55E-C02235C02884}"/>
              </a:ext>
            </a:extLst>
          </p:cNvPr>
          <p:cNvSpPr>
            <a:spLocks noGrp="1"/>
          </p:cNvSpPr>
          <p:nvPr>
            <p:ph type="dt" sz="half" idx="10"/>
          </p:nvPr>
        </p:nvSpPr>
        <p:spPr/>
        <p:txBody>
          <a:bodyPr/>
          <a:lstStyle/>
          <a:p>
            <a:fld id="{F4887E21-2A5E-4684-9BDC-83A34835FD65}" type="datetimeFigureOut">
              <a:rPr lang="en-US" smtClean="0"/>
              <a:t>9/24/2020</a:t>
            </a:fld>
            <a:endParaRPr lang="en-US" dirty="0"/>
          </a:p>
        </p:txBody>
      </p:sp>
      <p:sp>
        <p:nvSpPr>
          <p:cNvPr id="6" name="Footer Placeholder 5">
            <a:extLst>
              <a:ext uri="{FF2B5EF4-FFF2-40B4-BE49-F238E27FC236}">
                <a16:creationId xmlns:a16="http://schemas.microsoft.com/office/drawing/2014/main" id="{907444DF-32FC-4789-AA1B-242C8B3B06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6C2776-A40C-4860-B81F-F82F8D8B64C5}"/>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1424703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5D8CF7-0CD8-4BC3-8599-22AE3131AF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225BC7-467B-49D6-99CB-85ECD4B5D5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DC4EB1-4B8E-42A4-9371-7A81694959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87E21-2A5E-4684-9BDC-83A34835FD65}" type="datetimeFigureOut">
              <a:rPr lang="en-US" smtClean="0"/>
              <a:t>9/24/2020</a:t>
            </a:fld>
            <a:endParaRPr lang="en-US" dirty="0"/>
          </a:p>
        </p:txBody>
      </p:sp>
      <p:sp>
        <p:nvSpPr>
          <p:cNvPr id="5" name="Footer Placeholder 4">
            <a:extLst>
              <a:ext uri="{FF2B5EF4-FFF2-40B4-BE49-F238E27FC236}">
                <a16:creationId xmlns:a16="http://schemas.microsoft.com/office/drawing/2014/main" id="{C324E9A9-43F5-4A6A-BDDE-838700458E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0A5EC29-D048-4086-9F67-E2C7313CAF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B9CFE-4E3C-4CCD-89CA-2A64924B8114}" type="slidenum">
              <a:rPr lang="en-US" smtClean="0"/>
              <a:t>‹#›</a:t>
            </a:fld>
            <a:endParaRPr lang="en-US" dirty="0"/>
          </a:p>
        </p:txBody>
      </p:sp>
    </p:spTree>
    <p:extLst>
      <p:ext uri="{BB962C8B-B14F-4D97-AF65-F5344CB8AC3E}">
        <p14:creationId xmlns:p14="http://schemas.microsoft.com/office/powerpoint/2010/main" val="4069969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lemelson.mit.edu/resources/richard-james"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76000"/>
          </a:schemeClr>
        </a:solidFill>
        <a:effectLst/>
      </p:bgPr>
    </p:bg>
    <p:spTree>
      <p:nvGrpSpPr>
        <p:cNvPr id="1" name=""/>
        <p:cNvGrpSpPr/>
        <p:nvPr/>
      </p:nvGrpSpPr>
      <p:grpSpPr>
        <a:xfrm>
          <a:off x="0" y="0"/>
          <a:ext cx="0" cy="0"/>
          <a:chOff x="0" y="0"/>
          <a:chExt cx="0" cy="0"/>
        </a:xfrm>
      </p:grpSpPr>
      <p:pic>
        <p:nvPicPr>
          <p:cNvPr id="6" name="Picture Placeholder 5" descr="A vintage photo of a group of people posing for the camera&#10;&#10;Description automatically generated">
            <a:extLst>
              <a:ext uri="{FF2B5EF4-FFF2-40B4-BE49-F238E27FC236}">
                <a16:creationId xmlns:a16="http://schemas.microsoft.com/office/drawing/2014/main" id="{24D5778E-25EB-4DCB-B021-55C06939A8BC}"/>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7175" r="8302"/>
          <a:stretch/>
        </p:blipFill>
        <p:spPr>
          <a:xfrm>
            <a:off x="20" y="10"/>
            <a:ext cx="4637226" cy="6857990"/>
          </a:xfrm>
          <a:prstGeom prst="rect">
            <a:avLst/>
          </a:prstGeom>
        </p:spPr>
      </p:pic>
      <p:sp>
        <p:nvSpPr>
          <p:cNvPr id="11" name="Rectangle 10">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F66743-F9C4-4D8D-97B8-03EBBF76786A}"/>
              </a:ext>
            </a:extLst>
          </p:cNvPr>
          <p:cNvSpPr>
            <a:spLocks noGrp="1"/>
          </p:cNvSpPr>
          <p:nvPr>
            <p:ph type="title"/>
          </p:nvPr>
        </p:nvSpPr>
        <p:spPr>
          <a:xfrm>
            <a:off x="5277328" y="640082"/>
            <a:ext cx="6274591" cy="3351602"/>
          </a:xfrm>
        </p:spPr>
        <p:txBody>
          <a:bodyPr vert="horz" lIns="91440" tIns="45720" rIns="91440" bIns="45720" rtlCol="0" anchor="b">
            <a:normAutofit/>
          </a:bodyPr>
          <a:lstStyle/>
          <a:p>
            <a:r>
              <a:rPr lang="en-US" sz="6000" b="1" dirty="0">
                <a:solidFill>
                  <a:schemeClr val="bg1"/>
                </a:solidFill>
              </a:rPr>
              <a:t>Junius G. Groves</a:t>
            </a:r>
          </a:p>
        </p:txBody>
      </p:sp>
      <p:sp>
        <p:nvSpPr>
          <p:cNvPr id="4" name="Text Placeholder 3">
            <a:extLst>
              <a:ext uri="{FF2B5EF4-FFF2-40B4-BE49-F238E27FC236}">
                <a16:creationId xmlns:a16="http://schemas.microsoft.com/office/drawing/2014/main" id="{DD6F8304-BB4B-4E7F-A535-AC562514D2F8}"/>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849993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550AE-006B-45D7-AA8D-010430996B6F}"/>
              </a:ext>
            </a:extLst>
          </p:cNvPr>
          <p:cNvSpPr>
            <a:spLocks noGrp="1"/>
          </p:cNvSpPr>
          <p:nvPr>
            <p:ph type="title"/>
          </p:nvPr>
        </p:nvSpPr>
        <p:spPr/>
        <p:txBody>
          <a:bodyPr/>
          <a:lstStyle/>
          <a:p>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8209E3E4-F390-42F3-87F7-9075DC396D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9869" y="0"/>
            <a:ext cx="8628912" cy="6858000"/>
          </a:xfrm>
        </p:spPr>
      </p:pic>
    </p:spTree>
    <p:extLst>
      <p:ext uri="{BB962C8B-B14F-4D97-AF65-F5344CB8AC3E}">
        <p14:creationId xmlns:p14="http://schemas.microsoft.com/office/powerpoint/2010/main" val="1528106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E908A-B174-4F84-805F-EF61B7F2C0F1}"/>
              </a:ext>
            </a:extLst>
          </p:cNvPr>
          <p:cNvSpPr>
            <a:spLocks noGrp="1"/>
          </p:cNvSpPr>
          <p:nvPr>
            <p:ph type="title"/>
          </p:nvPr>
        </p:nvSpPr>
        <p:spPr/>
        <p:txBody>
          <a:bodyPr/>
          <a:lstStyle/>
          <a:p>
            <a:r>
              <a:rPr lang="en-US" dirty="0"/>
              <a:t>How do we know if a story is true?</a:t>
            </a:r>
          </a:p>
        </p:txBody>
      </p:sp>
      <p:sp>
        <p:nvSpPr>
          <p:cNvPr id="3" name="Content Placeholder 2">
            <a:extLst>
              <a:ext uri="{FF2B5EF4-FFF2-40B4-BE49-F238E27FC236}">
                <a16:creationId xmlns:a16="http://schemas.microsoft.com/office/drawing/2014/main" id="{1EEC1BD9-B288-4CB9-AE33-9B354C7A4296}"/>
              </a:ext>
            </a:extLst>
          </p:cNvPr>
          <p:cNvSpPr>
            <a:spLocks noGrp="1"/>
          </p:cNvSpPr>
          <p:nvPr>
            <p:ph sz="half" idx="1"/>
          </p:nvPr>
        </p:nvSpPr>
        <p:spPr/>
        <p:txBody>
          <a:bodyPr>
            <a:normAutofit/>
          </a:bodyPr>
          <a:lstStyle/>
          <a:p>
            <a:r>
              <a:rPr lang="en-US" dirty="0"/>
              <a:t>Bibliography &amp; Citations </a:t>
            </a:r>
          </a:p>
          <a:p>
            <a:r>
              <a:rPr lang="en-US" dirty="0"/>
              <a:t>Primary Sources</a:t>
            </a:r>
          </a:p>
          <a:p>
            <a:pPr lvl="1"/>
            <a:r>
              <a:rPr lang="en-US" dirty="0"/>
              <a:t>Photographs</a:t>
            </a:r>
          </a:p>
          <a:p>
            <a:pPr lvl="1"/>
            <a:r>
              <a:rPr lang="en-US" dirty="0"/>
              <a:t>Maps</a:t>
            </a:r>
          </a:p>
          <a:p>
            <a:pPr lvl="1"/>
            <a:r>
              <a:rPr lang="en-US" dirty="0"/>
              <a:t>Letters</a:t>
            </a:r>
          </a:p>
          <a:p>
            <a:r>
              <a:rPr lang="en-US" dirty="0"/>
              <a:t>Secondary source</a:t>
            </a:r>
          </a:p>
          <a:p>
            <a:pPr lvl="1"/>
            <a:r>
              <a:rPr lang="en-US" dirty="0"/>
              <a:t>Newspapers</a:t>
            </a:r>
          </a:p>
          <a:p>
            <a:pPr lvl="1"/>
            <a:r>
              <a:rPr lang="en-US" dirty="0"/>
              <a:t>Books</a:t>
            </a:r>
          </a:p>
          <a:p>
            <a:pPr lvl="1"/>
            <a:r>
              <a:rPr lang="en-US" dirty="0"/>
              <a:t>Websites</a:t>
            </a:r>
          </a:p>
          <a:p>
            <a:endParaRPr lang="en-US" dirty="0"/>
          </a:p>
        </p:txBody>
      </p:sp>
      <p:pic>
        <p:nvPicPr>
          <p:cNvPr id="9" name="Content Placeholder 8" descr="A screenshot of a cell phone&#10;&#10;Description automatically generated">
            <a:extLst>
              <a:ext uri="{FF2B5EF4-FFF2-40B4-BE49-F238E27FC236}">
                <a16:creationId xmlns:a16="http://schemas.microsoft.com/office/drawing/2014/main" id="{7C83ABED-32B2-47BE-B241-0025EB01885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61276" y="2526632"/>
            <a:ext cx="7625662" cy="3785268"/>
          </a:xfrm>
        </p:spPr>
      </p:pic>
    </p:spTree>
    <p:extLst>
      <p:ext uri="{BB962C8B-B14F-4D97-AF65-F5344CB8AC3E}">
        <p14:creationId xmlns:p14="http://schemas.microsoft.com/office/powerpoint/2010/main" val="1728416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icture containing text, map&#10;&#10;Description automatically generated">
            <a:extLst>
              <a:ext uri="{FF2B5EF4-FFF2-40B4-BE49-F238E27FC236}">
                <a16:creationId xmlns:a16="http://schemas.microsoft.com/office/drawing/2014/main" id="{B0055780-D96A-4AAD-8D3E-18848FCEF3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0307" y="0"/>
            <a:ext cx="10591386" cy="6853250"/>
          </a:xfrm>
        </p:spPr>
      </p:pic>
    </p:spTree>
    <p:extLst>
      <p:ext uri="{BB962C8B-B14F-4D97-AF65-F5344CB8AC3E}">
        <p14:creationId xmlns:p14="http://schemas.microsoft.com/office/powerpoint/2010/main" val="2595402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7" descr="A picture containing text, map&#10;&#10;Description automatically generated">
            <a:extLst>
              <a:ext uri="{FF2B5EF4-FFF2-40B4-BE49-F238E27FC236}">
                <a16:creationId xmlns:a16="http://schemas.microsoft.com/office/drawing/2014/main" id="{7A5D0B91-A1E3-48C8-9F1A-AF4DFF836B7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4685" r="-1" b="31870"/>
          <a:stretch/>
        </p:blipFill>
        <p:spPr>
          <a:xfrm>
            <a:off x="20" y="1282"/>
            <a:ext cx="12191980" cy="6856718"/>
          </a:xfrm>
          <a:prstGeom prst="rect">
            <a:avLst/>
          </a:prstGeom>
        </p:spPr>
      </p:pic>
    </p:spTree>
    <p:extLst>
      <p:ext uri="{BB962C8B-B14F-4D97-AF65-F5344CB8AC3E}">
        <p14:creationId xmlns:p14="http://schemas.microsoft.com/office/powerpoint/2010/main" val="184396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9" descr="A close up of a map&#10;&#10;Description automatically generated">
            <a:extLst>
              <a:ext uri="{FF2B5EF4-FFF2-40B4-BE49-F238E27FC236}">
                <a16:creationId xmlns:a16="http://schemas.microsoft.com/office/drawing/2014/main" id="{5A531AEF-304C-43C5-9DB2-1222EC74F57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7149" b="33271"/>
          <a:stretch/>
        </p:blipFill>
        <p:spPr>
          <a:xfrm>
            <a:off x="838199" y="735153"/>
            <a:ext cx="10515602" cy="5387693"/>
          </a:xfrm>
          <a:prstGeom prst="rect">
            <a:avLst/>
          </a:prstGeom>
        </p:spPr>
      </p:pic>
    </p:spTree>
    <p:extLst>
      <p:ext uri="{BB962C8B-B14F-4D97-AF65-F5344CB8AC3E}">
        <p14:creationId xmlns:p14="http://schemas.microsoft.com/office/powerpoint/2010/main" val="1727616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11" descr="A close up of a map&#10;&#10;Description automatically generated">
            <a:extLst>
              <a:ext uri="{FF2B5EF4-FFF2-40B4-BE49-F238E27FC236}">
                <a16:creationId xmlns:a16="http://schemas.microsoft.com/office/drawing/2014/main" id="{DB56758A-9E42-40C2-972E-2A31A90DCAB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5062" b="35359"/>
          <a:stretch/>
        </p:blipFill>
        <p:spPr>
          <a:xfrm>
            <a:off x="838198" y="735154"/>
            <a:ext cx="10134601" cy="5192486"/>
          </a:xfrm>
          <a:prstGeom prst="rect">
            <a:avLst/>
          </a:prstGeom>
        </p:spPr>
      </p:pic>
    </p:spTree>
    <p:extLst>
      <p:ext uri="{BB962C8B-B14F-4D97-AF65-F5344CB8AC3E}">
        <p14:creationId xmlns:p14="http://schemas.microsoft.com/office/powerpoint/2010/main" val="3998886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A38C85-0290-4789-881E-489947908083}"/>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dirty="0">
                <a:solidFill>
                  <a:schemeClr val="bg1"/>
                </a:solidFill>
              </a:rPr>
              <a:t>1915 Kansas State Census</a:t>
            </a:r>
          </a:p>
        </p:txBody>
      </p:sp>
      <p:pic>
        <p:nvPicPr>
          <p:cNvPr id="8" name="Content Placeholder 7" descr="A close up of text on a black background&#10;&#10;Description automatically generated">
            <a:extLst>
              <a:ext uri="{FF2B5EF4-FFF2-40B4-BE49-F238E27FC236}">
                <a16:creationId xmlns:a16="http://schemas.microsoft.com/office/drawing/2014/main" id="{5A62E103-46A5-401C-8DCC-A0779C73C7A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564"/>
          <a:stretch/>
        </p:blipFill>
        <p:spPr>
          <a:xfrm>
            <a:off x="4654297" y="10"/>
            <a:ext cx="7537704" cy="6857990"/>
          </a:xfrm>
          <a:prstGeom prst="rect">
            <a:avLst/>
          </a:prstGeom>
        </p:spPr>
      </p:pic>
    </p:spTree>
    <p:extLst>
      <p:ext uri="{BB962C8B-B14F-4D97-AF65-F5344CB8AC3E}">
        <p14:creationId xmlns:p14="http://schemas.microsoft.com/office/powerpoint/2010/main" val="3838790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2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002343-4D66-4772-BE9C-B20377F6A823}"/>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dirty="0">
                <a:solidFill>
                  <a:srgbClr val="FFFFFF"/>
                </a:solidFill>
              </a:rPr>
              <a:t>Groves Mansion </a:t>
            </a:r>
            <a:br>
              <a:rPr lang="en-US" sz="3600" b="1" dirty="0">
                <a:solidFill>
                  <a:srgbClr val="FFFFFF"/>
                </a:solidFill>
              </a:rPr>
            </a:br>
            <a:endParaRPr lang="en-US" sz="3600" b="1" dirty="0">
              <a:solidFill>
                <a:srgbClr val="FFFFFF"/>
              </a:solidFill>
            </a:endParaRPr>
          </a:p>
        </p:txBody>
      </p:sp>
      <p:sp>
        <p:nvSpPr>
          <p:cNvPr id="3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descr="A vintage photo of an old building&#10;&#10;Description automatically generated">
            <a:extLst>
              <a:ext uri="{FF2B5EF4-FFF2-40B4-BE49-F238E27FC236}">
                <a16:creationId xmlns:a16="http://schemas.microsoft.com/office/drawing/2014/main" id="{1EF3C281-93A2-4887-A493-6D0AFB2AE8D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796" b="965"/>
          <a:stretch/>
        </p:blipFill>
        <p:spPr>
          <a:xfrm>
            <a:off x="976251" y="942538"/>
            <a:ext cx="7163222" cy="4808332"/>
          </a:xfrm>
          <a:prstGeom prst="rect">
            <a:avLst/>
          </a:prstGeom>
          <a:effectLst/>
        </p:spPr>
      </p:pic>
    </p:spTree>
    <p:extLst>
      <p:ext uri="{BB962C8B-B14F-4D97-AF65-F5344CB8AC3E}">
        <p14:creationId xmlns:p14="http://schemas.microsoft.com/office/powerpoint/2010/main" val="3145586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6E515A-60D4-4B77-9C1D-C65AEFD4368C}"/>
              </a:ext>
            </a:extLst>
          </p:cNvPr>
          <p:cNvSpPr>
            <a:spLocks noGrp="1"/>
          </p:cNvSpPr>
          <p:nvPr>
            <p:ph type="title"/>
          </p:nvPr>
        </p:nvSpPr>
        <p:spPr>
          <a:xfrm>
            <a:off x="359229" y="548464"/>
            <a:ext cx="4286157" cy="1000936"/>
          </a:xfrm>
        </p:spPr>
        <p:txBody>
          <a:bodyPr>
            <a:normAutofit/>
          </a:bodyPr>
          <a:lstStyle/>
          <a:p>
            <a:r>
              <a:rPr lang="en-US" sz="4000" b="1" dirty="0"/>
              <a:t>Education</a:t>
            </a:r>
          </a:p>
        </p:txBody>
      </p:sp>
      <p:pic>
        <p:nvPicPr>
          <p:cNvPr id="6" name="Content Placeholder 5" descr="A picture containing building, photo, old, box&#10;&#10;Description automatically generated">
            <a:extLst>
              <a:ext uri="{FF2B5EF4-FFF2-40B4-BE49-F238E27FC236}">
                <a16:creationId xmlns:a16="http://schemas.microsoft.com/office/drawing/2014/main" id="{76F5F129-11F3-4EBB-B70E-EE8D8B717D79}"/>
              </a:ext>
            </a:extLst>
          </p:cNvPr>
          <p:cNvPicPr>
            <a:picLocks noChangeAspect="1"/>
          </p:cNvPicPr>
          <p:nvPr/>
        </p:nvPicPr>
        <p:blipFill rotWithShape="1">
          <a:blip r:embed="rId3">
            <a:extLst>
              <a:ext uri="{28A0092B-C50C-407E-A947-70E740481C1C}">
                <a14:useLocalDpi xmlns:a14="http://schemas.microsoft.com/office/drawing/2010/main" val="0"/>
              </a:ext>
            </a:extLst>
          </a:blip>
          <a:srcRect l="6011" r="11000"/>
          <a:stretch/>
        </p:blipFill>
        <p:spPr>
          <a:xfrm>
            <a:off x="5010386" y="10"/>
            <a:ext cx="7181613" cy="6857990"/>
          </a:xfrm>
          <a:prstGeom prst="rect">
            <a:avLst/>
          </a:prstGeom>
          <a:effectLst/>
        </p:spPr>
      </p:pic>
      <p:sp>
        <p:nvSpPr>
          <p:cNvPr id="18" name="Content Placeholder 17">
            <a:extLst>
              <a:ext uri="{FF2B5EF4-FFF2-40B4-BE49-F238E27FC236}">
                <a16:creationId xmlns:a16="http://schemas.microsoft.com/office/drawing/2014/main" id="{EC284C0C-FF49-4150-BDDA-EF2DA235AE93}"/>
              </a:ext>
            </a:extLst>
          </p:cNvPr>
          <p:cNvSpPr>
            <a:spLocks noGrp="1"/>
          </p:cNvSpPr>
          <p:nvPr>
            <p:ph idx="1"/>
          </p:nvPr>
        </p:nvSpPr>
        <p:spPr>
          <a:xfrm>
            <a:off x="359229" y="1549400"/>
            <a:ext cx="4286157" cy="4864100"/>
          </a:xfrm>
        </p:spPr>
        <p:txBody>
          <a:bodyPr>
            <a:normAutofit/>
          </a:bodyPr>
          <a:lstStyle/>
          <a:p>
            <a:r>
              <a:rPr lang="en-US" dirty="0"/>
              <a:t>The Grove children attended Edwardsville School</a:t>
            </a:r>
          </a:p>
          <a:p>
            <a:r>
              <a:rPr lang="en-US" dirty="0"/>
              <a:t>Oldest son, Charles graduated from Manhattan State Agricultural School became farm manager</a:t>
            </a:r>
          </a:p>
        </p:txBody>
      </p:sp>
    </p:spTree>
    <p:extLst>
      <p:ext uri="{BB962C8B-B14F-4D97-AF65-F5344CB8AC3E}">
        <p14:creationId xmlns:p14="http://schemas.microsoft.com/office/powerpoint/2010/main" val="22050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F7506-C7EF-4F92-ABCE-36AB75CA537D}"/>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b="1" kern="1200">
                <a:solidFill>
                  <a:schemeClr val="tx1"/>
                </a:solidFill>
                <a:latin typeface="+mj-lt"/>
                <a:ea typeface="+mj-ea"/>
                <a:cs typeface="+mj-cs"/>
              </a:rPr>
              <a:t>Becoming King</a:t>
            </a:r>
          </a:p>
        </p:txBody>
      </p:sp>
      <p:sp>
        <p:nvSpPr>
          <p:cNvPr id="16" name="Content Placeholder 15">
            <a:extLst>
              <a:ext uri="{FF2B5EF4-FFF2-40B4-BE49-F238E27FC236}">
                <a16:creationId xmlns:a16="http://schemas.microsoft.com/office/drawing/2014/main" id="{39A161B5-7AB6-4B23-BA3B-978E933826A4}"/>
              </a:ext>
            </a:extLst>
          </p:cNvPr>
          <p:cNvSpPr>
            <a:spLocks noGrp="1"/>
          </p:cNvSpPr>
          <p:nvPr>
            <p:ph idx="1"/>
          </p:nvPr>
        </p:nvSpPr>
        <p:spPr>
          <a:xfrm>
            <a:off x="609600" y="5702709"/>
            <a:ext cx="10923638" cy="521109"/>
          </a:xfrm>
        </p:spPr>
        <p:txBody>
          <a:bodyPr vert="horz" lIns="91440" tIns="45720" rIns="91440" bIns="45720" rtlCol="0">
            <a:normAutofit/>
          </a:bodyPr>
          <a:lstStyle/>
          <a:p>
            <a:pPr marL="0" indent="0">
              <a:buNone/>
            </a:pPr>
            <a:r>
              <a:rPr lang="en-US" sz="2200" kern="1200" dirty="0">
                <a:solidFill>
                  <a:schemeClr val="tx1"/>
                </a:solidFill>
                <a:latin typeface="+mn-lt"/>
                <a:ea typeface="+mn-ea"/>
                <a:cs typeface="+mn-cs"/>
              </a:rPr>
              <a:t>In 1903 – The Potato King grew 30,000-70,000 bushels of potatoes</a:t>
            </a:r>
          </a:p>
        </p:txBody>
      </p:sp>
      <p:pic>
        <p:nvPicPr>
          <p:cNvPr id="11" name="Content Placeholder 10" descr="A vintage photo of an old building with a grassy field&#10;&#10;Description automatically generated">
            <a:extLst>
              <a:ext uri="{FF2B5EF4-FFF2-40B4-BE49-F238E27FC236}">
                <a16:creationId xmlns:a16="http://schemas.microsoft.com/office/drawing/2014/main" id="{552A6C2B-9109-4301-92EA-5A051166339D}"/>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9128" r="9523" b="2"/>
          <a:stretch/>
        </p:blipFill>
        <p:spPr>
          <a:xfrm>
            <a:off x="20" y="10"/>
            <a:ext cx="6095974" cy="4252522"/>
          </a:xfrm>
          <a:prstGeom prst="rect">
            <a:avLst/>
          </a:prstGeom>
        </p:spPr>
      </p:pic>
      <p:pic>
        <p:nvPicPr>
          <p:cNvPr id="6" name="Content Placeholder 5" descr="A person riding a bike down a dirt road&#10;&#10;Description automatically generated">
            <a:extLst>
              <a:ext uri="{FF2B5EF4-FFF2-40B4-BE49-F238E27FC236}">
                <a16:creationId xmlns:a16="http://schemas.microsoft.com/office/drawing/2014/main" id="{88764F0D-A895-434C-A3AA-47F4B59C0840}"/>
              </a:ext>
            </a:extLst>
          </p:cNvPr>
          <p:cNvPicPr>
            <a:picLocks noChangeAspect="1"/>
          </p:cNvPicPr>
          <p:nvPr/>
        </p:nvPicPr>
        <p:blipFill rotWithShape="1">
          <a:blip r:embed="rId4">
            <a:extLst>
              <a:ext uri="{28A0092B-C50C-407E-A947-70E740481C1C}">
                <a14:useLocalDpi xmlns:a14="http://schemas.microsoft.com/office/drawing/2010/main" val="0"/>
              </a:ext>
            </a:extLst>
          </a:blip>
          <a:srcRect r="6840" b="3"/>
          <a:stretch/>
        </p:blipFill>
        <p:spPr>
          <a:xfrm>
            <a:off x="6095999" y="-681"/>
            <a:ext cx="6096001" cy="4253215"/>
          </a:xfrm>
          <a:prstGeom prst="rect">
            <a:avLst/>
          </a:prstGeom>
        </p:spPr>
      </p:pic>
      <p:cxnSp>
        <p:nvCxnSpPr>
          <p:cNvPr id="21" name="Straight Connector 2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44034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text, book, table, doughnut&#10;&#10;Description automatically generated">
            <a:extLst>
              <a:ext uri="{FF2B5EF4-FFF2-40B4-BE49-F238E27FC236}">
                <a16:creationId xmlns:a16="http://schemas.microsoft.com/office/drawing/2014/main" id="{DAB83551-536B-4C37-9C9B-9150501A43F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641" r="5641" b="-1"/>
          <a:stretch/>
        </p:blipFill>
        <p:spPr>
          <a:xfrm>
            <a:off x="20" y="10"/>
            <a:ext cx="7534636" cy="6857990"/>
          </a:xfrm>
          <a:prstGeom prst="rect">
            <a:avLst/>
          </a:prstGeom>
        </p:spPr>
      </p:pic>
    </p:spTree>
    <p:extLst>
      <p:ext uri="{BB962C8B-B14F-4D97-AF65-F5344CB8AC3E}">
        <p14:creationId xmlns:p14="http://schemas.microsoft.com/office/powerpoint/2010/main" val="1840773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C99EF6-3E26-4D9F-AFBA-D53710272965}"/>
              </a:ext>
            </a:extLst>
          </p:cNvPr>
          <p:cNvSpPr>
            <a:spLocks noGrp="1"/>
          </p:cNvSpPr>
          <p:nvPr>
            <p:ph type="title"/>
          </p:nvPr>
        </p:nvSpPr>
        <p:spPr>
          <a:xfrm>
            <a:off x="838200" y="365125"/>
            <a:ext cx="10515600" cy="1325563"/>
          </a:xfrm>
        </p:spPr>
        <p:txBody>
          <a:bodyPr/>
          <a:lstStyle/>
          <a:p>
            <a:endParaRPr lang="en-US" dirty="0"/>
          </a:p>
        </p:txBody>
      </p:sp>
      <p:pic>
        <p:nvPicPr>
          <p:cNvPr id="5" name="Content Placeholder 4" descr="A vintage photo of a horse drawn carriage&#10;&#10;Description automatically generated">
            <a:extLst>
              <a:ext uri="{FF2B5EF4-FFF2-40B4-BE49-F238E27FC236}">
                <a16:creationId xmlns:a16="http://schemas.microsoft.com/office/drawing/2014/main" id="{DC8A2E49-E08B-4922-BD3F-E30ECA064E74}"/>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7370" r="14520" b="1"/>
          <a:stretch/>
        </p:blipFill>
        <p:spPr>
          <a:xfrm>
            <a:off x="427888" y="261176"/>
            <a:ext cx="8523317" cy="6335647"/>
          </a:xfrm>
          <a:prstGeom prst="rect">
            <a:avLst/>
          </a:prstGeom>
        </p:spPr>
      </p:pic>
      <p:pic>
        <p:nvPicPr>
          <p:cNvPr id="17" name="Content Placeholder 16" descr="A close up of a newspaper&#10;&#10;Description automatically generated">
            <a:extLst>
              <a:ext uri="{FF2B5EF4-FFF2-40B4-BE49-F238E27FC236}">
                <a16:creationId xmlns:a16="http://schemas.microsoft.com/office/drawing/2014/main" id="{0337A523-BA5F-4208-9A0A-F1A3E016CAD2}"/>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b="20204"/>
          <a:stretch/>
        </p:blipFill>
        <p:spPr>
          <a:xfrm>
            <a:off x="9115537" y="62125"/>
            <a:ext cx="2648575" cy="6543542"/>
          </a:xfrm>
        </p:spPr>
      </p:pic>
    </p:spTree>
    <p:extLst>
      <p:ext uri="{BB962C8B-B14F-4D97-AF65-F5344CB8AC3E}">
        <p14:creationId xmlns:p14="http://schemas.microsoft.com/office/powerpoint/2010/main" val="307426750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13EE-44FB-422D-9D66-55080590A0E3}"/>
              </a:ext>
            </a:extLst>
          </p:cNvPr>
          <p:cNvSpPr>
            <a:spLocks noGrp="1"/>
          </p:cNvSpPr>
          <p:nvPr>
            <p:ph type="title"/>
          </p:nvPr>
        </p:nvSpPr>
        <p:spPr/>
        <p:txBody>
          <a:bodyPr/>
          <a:lstStyle/>
          <a:p>
            <a:r>
              <a:rPr lang="en-US" b="1" dirty="0"/>
              <a:t>Business Failure? </a:t>
            </a:r>
          </a:p>
        </p:txBody>
      </p:sp>
      <p:sp>
        <p:nvSpPr>
          <p:cNvPr id="5" name="Content Placeholder 4">
            <a:extLst>
              <a:ext uri="{FF2B5EF4-FFF2-40B4-BE49-F238E27FC236}">
                <a16:creationId xmlns:a16="http://schemas.microsoft.com/office/drawing/2014/main" id="{709B5E83-AD09-4442-B3B0-677C57233852}"/>
              </a:ext>
            </a:extLst>
          </p:cNvPr>
          <p:cNvSpPr>
            <a:spLocks noGrp="1"/>
          </p:cNvSpPr>
          <p:nvPr>
            <p:ph idx="1"/>
          </p:nvPr>
        </p:nvSpPr>
        <p:spPr/>
        <p:txBody>
          <a:bodyPr/>
          <a:lstStyle/>
          <a:p>
            <a:r>
              <a:rPr lang="en-US" dirty="0"/>
              <a:t>The 1895 Agricultural Census shows Groves had </a:t>
            </a:r>
          </a:p>
          <a:p>
            <a:pPr lvl="1"/>
            <a:r>
              <a:rPr lang="en-US" dirty="0"/>
              <a:t>170 apple trees</a:t>
            </a:r>
          </a:p>
          <a:p>
            <a:pPr lvl="1"/>
            <a:r>
              <a:rPr lang="en-US" dirty="0"/>
              <a:t>6 peach trees</a:t>
            </a:r>
          </a:p>
          <a:p>
            <a:pPr lvl="1"/>
            <a:r>
              <a:rPr lang="en-US" dirty="0"/>
              <a:t>340 plum trees (not producing fruit)</a:t>
            </a:r>
          </a:p>
          <a:p>
            <a:pPr lvl="1"/>
            <a:r>
              <a:rPr lang="en-US" dirty="0"/>
              <a:t>50 cherry trees (not producing fruit)</a:t>
            </a:r>
          </a:p>
          <a:p>
            <a:r>
              <a:rPr lang="en-US" dirty="0"/>
              <a:t>In 1896, he was reported to have planted 7,000 fruit trees</a:t>
            </a:r>
          </a:p>
          <a:p>
            <a:r>
              <a:rPr lang="en-US" dirty="0"/>
              <a:t>By 1905 no fruit trees were listed</a:t>
            </a:r>
          </a:p>
          <a:p>
            <a:pPr lvl="1"/>
            <a:r>
              <a:rPr lang="en-US" dirty="0"/>
              <a:t>What might have happened to the trees?</a:t>
            </a:r>
          </a:p>
          <a:p>
            <a:pPr marL="457200" lvl="1" indent="0">
              <a:buNone/>
            </a:pPr>
            <a:endParaRPr lang="en-US" dirty="0"/>
          </a:p>
        </p:txBody>
      </p:sp>
    </p:spTree>
    <p:extLst>
      <p:ext uri="{BB962C8B-B14F-4D97-AF65-F5344CB8AC3E}">
        <p14:creationId xmlns:p14="http://schemas.microsoft.com/office/powerpoint/2010/main" val="373457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0E7BB-C580-434C-AD6B-EAA95FD2B1B2}"/>
              </a:ext>
            </a:extLst>
          </p:cNvPr>
          <p:cNvSpPr>
            <a:spLocks noGrp="1"/>
          </p:cNvSpPr>
          <p:nvPr>
            <p:ph type="title"/>
          </p:nvPr>
        </p:nvSpPr>
        <p:spPr>
          <a:xfrm>
            <a:off x="686834" y="1153572"/>
            <a:ext cx="3200400" cy="4461163"/>
          </a:xfrm>
        </p:spPr>
        <p:txBody>
          <a:bodyPr>
            <a:normAutofit/>
          </a:bodyPr>
          <a:lstStyle/>
          <a:p>
            <a:r>
              <a:rPr lang="en-US" sz="3700" dirty="0">
                <a:solidFill>
                  <a:srgbClr val="FFFFFF"/>
                </a:solidFill>
              </a:rPr>
              <a:t>What Makes an Entrepreneur?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01C022D-1163-4AF4-B7F7-455CE9C752EF}"/>
              </a:ext>
            </a:extLst>
          </p:cNvPr>
          <p:cNvSpPr>
            <a:spLocks noGrp="1"/>
          </p:cNvSpPr>
          <p:nvPr>
            <p:ph idx="1"/>
          </p:nvPr>
        </p:nvSpPr>
        <p:spPr>
          <a:xfrm>
            <a:off x="4447308" y="591344"/>
            <a:ext cx="6906491" cy="5585619"/>
          </a:xfrm>
        </p:spPr>
        <p:txBody>
          <a:bodyPr anchor="ctr">
            <a:normAutofit/>
          </a:bodyPr>
          <a:lstStyle/>
          <a:p>
            <a:r>
              <a:rPr lang="en-US" dirty="0"/>
              <a:t>An </a:t>
            </a:r>
            <a:r>
              <a:rPr lang="en-US" b="1" dirty="0"/>
              <a:t>Entrepreneur</a:t>
            </a:r>
            <a:r>
              <a:rPr lang="en-US" dirty="0"/>
              <a:t> is a person who organizes and manages any enterprise, especially a business, usually with considerable initiative and risk. </a:t>
            </a:r>
          </a:p>
          <a:p>
            <a:r>
              <a:rPr lang="en-US" dirty="0"/>
              <a:t>What skills and characteristics do entrepreneur have?</a:t>
            </a:r>
          </a:p>
          <a:p>
            <a:r>
              <a:rPr lang="en-US" dirty="0"/>
              <a:t>Do you know anyone who owns their own business?</a:t>
            </a:r>
          </a:p>
          <a:p>
            <a:r>
              <a:rPr lang="en-US" dirty="0"/>
              <a:t>Can you name a famous entrepreneurs?</a:t>
            </a:r>
          </a:p>
          <a:p>
            <a:endParaRPr lang="en-US" dirty="0"/>
          </a:p>
        </p:txBody>
      </p:sp>
    </p:spTree>
    <p:extLst>
      <p:ext uri="{BB962C8B-B14F-4D97-AF65-F5344CB8AC3E}">
        <p14:creationId xmlns:p14="http://schemas.microsoft.com/office/powerpoint/2010/main" val="3398806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902B23-C878-470B-B0D8-1286E9FFF719}"/>
              </a:ext>
            </a:extLst>
          </p:cNvPr>
          <p:cNvSpPr>
            <a:spLocks noGrp="1"/>
          </p:cNvSpPr>
          <p:nvPr>
            <p:ph type="title"/>
          </p:nvPr>
        </p:nvSpPr>
        <p:spPr>
          <a:xfrm>
            <a:off x="838200" y="557188"/>
            <a:ext cx="10515600" cy="1133499"/>
          </a:xfrm>
        </p:spPr>
        <p:txBody>
          <a:bodyPr>
            <a:normAutofit/>
          </a:bodyPr>
          <a:lstStyle/>
          <a:p>
            <a:pPr algn="ctr"/>
            <a:r>
              <a:rPr lang="en-US" sz="5200" dirty="0"/>
              <a:t>Entrepreneur verses Inventor </a:t>
            </a:r>
          </a:p>
        </p:txBody>
      </p:sp>
      <p:graphicFrame>
        <p:nvGraphicFramePr>
          <p:cNvPr id="5" name="Content Placeholder 2">
            <a:extLst>
              <a:ext uri="{FF2B5EF4-FFF2-40B4-BE49-F238E27FC236}">
                <a16:creationId xmlns:a16="http://schemas.microsoft.com/office/drawing/2014/main" id="{4BD66070-D98F-4DA4-AA5F-ED3098FCF40C}"/>
              </a:ext>
            </a:extLst>
          </p:cNvPr>
          <p:cNvGraphicFramePr>
            <a:graphicFrameLocks noGrp="1"/>
          </p:cNvGraphicFramePr>
          <p:nvPr>
            <p:ph idx="1"/>
            <p:extLst>
              <p:ext uri="{D42A27DB-BD31-4B8C-83A1-F6EECF244321}">
                <p14:modId xmlns:p14="http://schemas.microsoft.com/office/powerpoint/2010/main" val="2224367652"/>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3096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9C052EA-05E2-403D-965E-52D1BFFA2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8ABA2-6714-462C-8C04-55250F8A6EF3}"/>
              </a:ext>
            </a:extLst>
          </p:cNvPr>
          <p:cNvSpPr>
            <a:spLocks noGrp="1"/>
          </p:cNvSpPr>
          <p:nvPr>
            <p:ph type="title"/>
          </p:nvPr>
        </p:nvSpPr>
        <p:spPr>
          <a:xfrm>
            <a:off x="838200" y="365126"/>
            <a:ext cx="10515600" cy="1094740"/>
          </a:xfrm>
        </p:spPr>
        <p:txBody>
          <a:bodyPr>
            <a:normAutofit/>
          </a:bodyPr>
          <a:lstStyle/>
          <a:p>
            <a:r>
              <a:rPr lang="en-US">
                <a:solidFill>
                  <a:schemeClr val="bg1"/>
                </a:solidFill>
              </a:rPr>
              <a:t>Mistakes that Worked </a:t>
            </a:r>
          </a:p>
        </p:txBody>
      </p:sp>
      <p:sp useBgFill="1">
        <p:nvSpPr>
          <p:cNvPr id="31" name="Rectangle 30">
            <a:extLst>
              <a:ext uri="{FF2B5EF4-FFF2-40B4-BE49-F238E27FC236}">
                <a16:creationId xmlns:a16="http://schemas.microsoft.com/office/drawing/2014/main" id="{4C1936B8-2FFB-4F78-8388-B8C282B8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D7D7DC-1C90-4061-A6EE-A4E9DC6476BC}"/>
              </a:ext>
            </a:extLst>
          </p:cNvPr>
          <p:cNvSpPr>
            <a:spLocks noGrp="1"/>
          </p:cNvSpPr>
          <p:nvPr>
            <p:ph sz="half" idx="1"/>
          </p:nvPr>
        </p:nvSpPr>
        <p:spPr>
          <a:xfrm>
            <a:off x="838200" y="1921511"/>
            <a:ext cx="5097779" cy="4255452"/>
          </a:xfrm>
        </p:spPr>
        <p:txBody>
          <a:bodyPr anchor="ctr">
            <a:normAutofit/>
          </a:bodyPr>
          <a:lstStyle/>
          <a:p>
            <a:r>
              <a:rPr lang="en-US" sz="2000" dirty="0"/>
              <a:t>Naval mechanical engineer Richard James was looking to create something that would stabilize machines while onboard ships. The </a:t>
            </a:r>
            <a:r>
              <a:rPr lang="en-US" sz="2000" u="sng" dirty="0">
                <a:hlinkClick r:id="rId3"/>
              </a:rPr>
              <a:t>slinky</a:t>
            </a:r>
            <a:r>
              <a:rPr lang="en-US" sz="2000" dirty="0"/>
              <a:t> was created in 1943, when he accidentally knocked over one of his stabilizing springs, and it "walked" down a stack of books. </a:t>
            </a:r>
          </a:p>
        </p:txBody>
      </p:sp>
      <p:sp>
        <p:nvSpPr>
          <p:cNvPr id="4" name="Content Placeholder 3">
            <a:extLst>
              <a:ext uri="{FF2B5EF4-FFF2-40B4-BE49-F238E27FC236}">
                <a16:creationId xmlns:a16="http://schemas.microsoft.com/office/drawing/2014/main" id="{F05D9F8E-C986-453E-937A-B176BFF6F596}"/>
              </a:ext>
            </a:extLst>
          </p:cNvPr>
          <p:cNvSpPr>
            <a:spLocks noGrp="1"/>
          </p:cNvSpPr>
          <p:nvPr>
            <p:ph sz="half" idx="2"/>
          </p:nvPr>
        </p:nvSpPr>
        <p:spPr>
          <a:xfrm>
            <a:off x="6256020" y="2100579"/>
            <a:ext cx="5097780" cy="4076383"/>
          </a:xfrm>
        </p:spPr>
        <p:txBody>
          <a:bodyPr anchor="ctr">
            <a:normAutofit/>
          </a:bodyPr>
          <a:lstStyle/>
          <a:p>
            <a:r>
              <a:rPr lang="en-US" sz="2000" dirty="0"/>
              <a:t>Post-it Notes were invented by 3M scientists Arthur Fry and Spencer Silver. Silver was tasked with developing new, stronger adhesive, but instead he accidently created the post it adhesive. Fry produced the idea of using it for the small, yellow squares of paper to become sticky-back notes.</a:t>
            </a:r>
          </a:p>
          <a:p>
            <a:endParaRPr lang="en-US" sz="2000" dirty="0"/>
          </a:p>
        </p:txBody>
      </p:sp>
    </p:spTree>
    <p:extLst>
      <p:ext uri="{BB962C8B-B14F-4D97-AF65-F5344CB8AC3E}">
        <p14:creationId xmlns:p14="http://schemas.microsoft.com/office/powerpoint/2010/main" val="3758030681"/>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72C399E-8D9B-4B58-A503-399C3F923CBD}"/>
              </a:ext>
            </a:extLst>
          </p:cNvPr>
          <p:cNvSpPr>
            <a:spLocks noGrp="1"/>
          </p:cNvSpPr>
          <p:nvPr>
            <p:ph type="title"/>
          </p:nvPr>
        </p:nvSpPr>
        <p:spPr>
          <a:xfrm>
            <a:off x="640079" y="2053641"/>
            <a:ext cx="3669161" cy="2760098"/>
          </a:xfrm>
        </p:spPr>
        <p:txBody>
          <a:bodyPr>
            <a:normAutofit/>
          </a:bodyPr>
          <a:lstStyle/>
          <a:p>
            <a:r>
              <a:rPr lang="en-US">
                <a:solidFill>
                  <a:srgbClr val="FFFFFF"/>
                </a:solidFill>
              </a:rPr>
              <a:t>Silly Putty was an Accident </a:t>
            </a:r>
          </a:p>
        </p:txBody>
      </p:sp>
      <p:sp>
        <p:nvSpPr>
          <p:cNvPr id="3" name="Content Placeholder 2">
            <a:extLst>
              <a:ext uri="{FF2B5EF4-FFF2-40B4-BE49-F238E27FC236}">
                <a16:creationId xmlns:a16="http://schemas.microsoft.com/office/drawing/2014/main" id="{C7FEA84E-E91C-4486-A838-63BC507A0DA8}"/>
              </a:ext>
            </a:extLst>
          </p:cNvPr>
          <p:cNvSpPr>
            <a:spLocks noGrp="1"/>
          </p:cNvSpPr>
          <p:nvPr>
            <p:ph idx="1"/>
          </p:nvPr>
        </p:nvSpPr>
        <p:spPr>
          <a:xfrm>
            <a:off x="6090574" y="801866"/>
            <a:ext cx="5306084" cy="5230634"/>
          </a:xfrm>
        </p:spPr>
        <p:txBody>
          <a:bodyPr anchor="ctr">
            <a:normAutofit/>
          </a:bodyPr>
          <a:lstStyle/>
          <a:p>
            <a:pPr fontAlgn="base"/>
            <a:r>
              <a:rPr lang="en-US" sz="2200" dirty="0">
                <a:solidFill>
                  <a:srgbClr val="000000"/>
                </a:solidFill>
              </a:rPr>
              <a:t>During World War II, engineer James Wright was trying to create an inexpensive substitute for synthetic rubber. When he dropped boric acid into silicone oil, he got a substance that was </a:t>
            </a:r>
            <a:r>
              <a:rPr lang="en-US" sz="2200" dirty="0" err="1">
                <a:solidFill>
                  <a:srgbClr val="000000"/>
                </a:solidFill>
              </a:rPr>
              <a:t>stretchier</a:t>
            </a:r>
            <a:r>
              <a:rPr lang="en-US" sz="2200" dirty="0">
                <a:solidFill>
                  <a:srgbClr val="000000"/>
                </a:solidFill>
              </a:rPr>
              <a:t> and bouncier than rubber, with a weird added feature: when you flattened it against a newspaper or comic-book page, it picked up a perfect copy of the print it touched.</a:t>
            </a:r>
          </a:p>
          <a:p>
            <a:pPr fontAlgn="base"/>
            <a:r>
              <a:rPr lang="en-US" sz="2200" dirty="0">
                <a:solidFill>
                  <a:srgbClr val="000000"/>
                </a:solidFill>
              </a:rPr>
              <a:t>The government didn’t want his “nutty putty,” but a few years later, businessman Peter Hodgson noticed what a hit the stuff was at a party. He renamed it “Silly Putty” and marketed it as a toy, packaging it in colorful plastic eggs because he put it out around Easter time.</a:t>
            </a:r>
          </a:p>
          <a:p>
            <a:endParaRPr lang="en-US" sz="2200" dirty="0">
              <a:solidFill>
                <a:srgbClr val="000000"/>
              </a:solidFill>
            </a:endParaRPr>
          </a:p>
        </p:txBody>
      </p:sp>
    </p:spTree>
    <p:extLst>
      <p:ext uri="{BB962C8B-B14F-4D97-AF65-F5344CB8AC3E}">
        <p14:creationId xmlns:p14="http://schemas.microsoft.com/office/powerpoint/2010/main" val="731568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155B7-0A91-4DEC-A0A6-09D1AD29046D}"/>
              </a:ext>
            </a:extLst>
          </p:cNvPr>
          <p:cNvSpPr>
            <a:spLocks noGrp="1"/>
          </p:cNvSpPr>
          <p:nvPr>
            <p:ph type="title"/>
          </p:nvPr>
        </p:nvSpPr>
        <p:spPr>
          <a:xfrm>
            <a:off x="1653363" y="365760"/>
            <a:ext cx="9367203" cy="1188720"/>
          </a:xfrm>
        </p:spPr>
        <p:txBody>
          <a:bodyPr>
            <a:normAutofit/>
          </a:bodyPr>
          <a:lstStyle/>
          <a:p>
            <a:r>
              <a:rPr lang="en-US" dirty="0"/>
              <a:t>It took Many Years for Velcro to Stick </a:t>
            </a:r>
          </a:p>
        </p:txBody>
      </p:sp>
      <p:sp>
        <p:nvSpPr>
          <p:cNvPr id="37" name="Freeform: Shape 2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2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Content Placeholder 2">
            <a:extLst>
              <a:ext uri="{FF2B5EF4-FFF2-40B4-BE49-F238E27FC236}">
                <a16:creationId xmlns:a16="http://schemas.microsoft.com/office/drawing/2014/main" id="{C71520ED-594F-49BD-9F70-4755B443A788}"/>
              </a:ext>
            </a:extLst>
          </p:cNvPr>
          <p:cNvSpPr>
            <a:spLocks noGrp="1"/>
          </p:cNvSpPr>
          <p:nvPr>
            <p:ph idx="1"/>
          </p:nvPr>
        </p:nvSpPr>
        <p:spPr>
          <a:xfrm>
            <a:off x="1653363" y="2176272"/>
            <a:ext cx="9367204" cy="4041648"/>
          </a:xfrm>
        </p:spPr>
        <p:txBody>
          <a:bodyPr anchor="t">
            <a:normAutofit/>
          </a:bodyPr>
          <a:lstStyle/>
          <a:p>
            <a:r>
              <a:rPr lang="en-US" sz="2200" dirty="0"/>
              <a:t>In 1941, Swiss engineer George de </a:t>
            </a:r>
            <a:r>
              <a:rPr lang="en-US" sz="2200" dirty="0" err="1"/>
              <a:t>Mestral</a:t>
            </a:r>
            <a:r>
              <a:rPr lang="en-US" sz="2200" dirty="0"/>
              <a:t> noticed that burdock burrs kept sticking to his clothes and his dog's fur. He examined the burrs under a microscope and discovered that the hooks that made up the burr would stick to anything made of a loop.</a:t>
            </a:r>
          </a:p>
          <a:p>
            <a:r>
              <a:rPr lang="en-US" sz="2200" dirty="0"/>
              <a:t>De </a:t>
            </a:r>
            <a:r>
              <a:rPr lang="en-US" sz="2200" dirty="0" err="1"/>
              <a:t>Mestral</a:t>
            </a:r>
            <a:r>
              <a:rPr lang="en-US" sz="2200" dirty="0"/>
              <a:t> spent the next 14 years attempting to duplicate what he saw under that microscope before introducing Velcro to the world in 1955.</a:t>
            </a:r>
          </a:p>
          <a:p>
            <a:r>
              <a:rPr lang="en-US" sz="2200" dirty="0"/>
              <a:t>Velcro was intended to be used for clothing as a "zipper-less zipper," but that idea was not initially successful. </a:t>
            </a:r>
          </a:p>
          <a:p>
            <a:r>
              <a:rPr lang="en-US" sz="2200" dirty="0"/>
              <a:t>In the early 1960s, Velcro received a huge boost in popularity when NASA used Velcro on their space suits.</a:t>
            </a:r>
          </a:p>
          <a:p>
            <a:pPr fontAlgn="base"/>
            <a:r>
              <a:rPr lang="en-US" sz="2200" dirty="0"/>
              <a:t>In 1968, Velcro replaced shoelaces for the first time.</a:t>
            </a:r>
          </a:p>
          <a:p>
            <a:endParaRPr lang="en-US" sz="2200" dirty="0"/>
          </a:p>
          <a:p>
            <a:endParaRPr lang="en-US" sz="2200" dirty="0"/>
          </a:p>
          <a:p>
            <a:endParaRPr lang="en-US" sz="2200" dirty="0"/>
          </a:p>
        </p:txBody>
      </p:sp>
    </p:spTree>
    <p:extLst>
      <p:ext uri="{BB962C8B-B14F-4D97-AF65-F5344CB8AC3E}">
        <p14:creationId xmlns:p14="http://schemas.microsoft.com/office/powerpoint/2010/main" val="845975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618D8E-8EFD-4974-AD2C-DD0B0EE92574}"/>
              </a:ext>
            </a:extLst>
          </p:cNvPr>
          <p:cNvSpPr>
            <a:spLocks noGrp="1"/>
          </p:cNvSpPr>
          <p:nvPr>
            <p:ph type="title"/>
          </p:nvPr>
        </p:nvSpPr>
        <p:spPr>
          <a:xfrm>
            <a:off x="594360" y="637125"/>
            <a:ext cx="3802276" cy="5256371"/>
          </a:xfrm>
        </p:spPr>
        <p:txBody>
          <a:bodyPr>
            <a:normAutofit/>
          </a:bodyPr>
          <a:lstStyle/>
          <a:p>
            <a:r>
              <a:rPr lang="en-US" sz="4800" dirty="0"/>
              <a:t>Grow Your      Own Business</a:t>
            </a:r>
          </a:p>
        </p:txBody>
      </p:sp>
      <p:graphicFrame>
        <p:nvGraphicFramePr>
          <p:cNvPr id="5" name="Content Placeholder 2">
            <a:extLst>
              <a:ext uri="{FF2B5EF4-FFF2-40B4-BE49-F238E27FC236}">
                <a16:creationId xmlns:a16="http://schemas.microsoft.com/office/drawing/2014/main" id="{71765030-76E5-4E9C-B5C8-1F7E8C99A00A}"/>
              </a:ext>
            </a:extLst>
          </p:cNvPr>
          <p:cNvGraphicFramePr>
            <a:graphicFrameLocks noGrp="1"/>
          </p:cNvGraphicFramePr>
          <p:nvPr>
            <p:ph idx="1"/>
            <p:extLst>
              <p:ext uri="{D42A27DB-BD31-4B8C-83A1-F6EECF244321}">
                <p14:modId xmlns:p14="http://schemas.microsoft.com/office/powerpoint/2010/main" val="524001343"/>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8547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1C01BF-6BF4-4C4E-A7D9-C4440EC4DC3B}"/>
              </a:ext>
            </a:extLst>
          </p:cNvPr>
          <p:cNvSpPr>
            <a:spLocks noGrp="1"/>
          </p:cNvSpPr>
          <p:nvPr>
            <p:ph type="title"/>
          </p:nvPr>
        </p:nvSpPr>
        <p:spPr/>
        <p:txBody>
          <a:bodyPr/>
          <a:lstStyle/>
          <a:p>
            <a:pPr algn="ctr"/>
            <a:r>
              <a:rPr lang="en-US" b="1" dirty="0"/>
              <a:t>Junius G. Groves the Potato King</a:t>
            </a:r>
          </a:p>
        </p:txBody>
      </p:sp>
      <p:sp>
        <p:nvSpPr>
          <p:cNvPr id="8" name="Content Placeholder 7">
            <a:extLst>
              <a:ext uri="{FF2B5EF4-FFF2-40B4-BE49-F238E27FC236}">
                <a16:creationId xmlns:a16="http://schemas.microsoft.com/office/drawing/2014/main" id="{776B87AE-9E34-4563-8172-96D438D8A083}"/>
              </a:ext>
            </a:extLst>
          </p:cNvPr>
          <p:cNvSpPr>
            <a:spLocks noGrp="1"/>
          </p:cNvSpPr>
          <p:nvPr>
            <p:ph idx="1"/>
          </p:nvPr>
        </p:nvSpPr>
        <p:spPr>
          <a:xfrm>
            <a:off x="838200" y="1467853"/>
            <a:ext cx="10515600" cy="4709110"/>
          </a:xfrm>
        </p:spPr>
        <p:txBody>
          <a:bodyPr/>
          <a:lstStyle/>
          <a:p>
            <a:r>
              <a:rPr lang="en-US" dirty="0"/>
              <a:t>This content is provided by the Wyandotte County Museum</a:t>
            </a:r>
          </a:p>
          <a:p>
            <a:r>
              <a:rPr lang="en-US" dirty="0"/>
              <a:t>It is made possible through a Freedom Frontier National Heritage Area grant funded through the Barton P. and Mary D. Cohen Charitable Trust.</a:t>
            </a:r>
          </a:p>
          <a:p>
            <a:r>
              <a:rPr lang="en-US" dirty="0"/>
              <a:t>These documents are free to use for educational purposes.</a:t>
            </a:r>
          </a:p>
          <a:p>
            <a:r>
              <a:rPr lang="en-US" dirty="0"/>
              <a:t>Please contact the museum for additional classroom aids, questions or comments. </a:t>
            </a:r>
          </a:p>
        </p:txBody>
      </p:sp>
      <p:pic>
        <p:nvPicPr>
          <p:cNvPr id="9" name="Picture 8">
            <a:extLst>
              <a:ext uri="{FF2B5EF4-FFF2-40B4-BE49-F238E27FC236}">
                <a16:creationId xmlns:a16="http://schemas.microsoft.com/office/drawing/2014/main" id="{2018FAEC-CFBE-4DDE-84C8-3A4934FF46F0}"/>
              </a:ext>
            </a:extLst>
          </p:cNvPr>
          <p:cNvPicPr>
            <a:picLocks noChangeAspect="1"/>
          </p:cNvPicPr>
          <p:nvPr/>
        </p:nvPicPr>
        <p:blipFill>
          <a:blip r:embed="rId3"/>
          <a:stretch>
            <a:fillRect/>
          </a:stretch>
        </p:blipFill>
        <p:spPr>
          <a:xfrm>
            <a:off x="0" y="4917276"/>
            <a:ext cx="3139712" cy="1396105"/>
          </a:xfrm>
          <a:prstGeom prst="rect">
            <a:avLst/>
          </a:prstGeom>
        </p:spPr>
      </p:pic>
      <p:pic>
        <p:nvPicPr>
          <p:cNvPr id="10" name="Picture 9">
            <a:extLst>
              <a:ext uri="{FF2B5EF4-FFF2-40B4-BE49-F238E27FC236}">
                <a16:creationId xmlns:a16="http://schemas.microsoft.com/office/drawing/2014/main" id="{77B8E681-3CBB-4B55-AA99-8C330049D0DA}"/>
              </a:ext>
            </a:extLst>
          </p:cNvPr>
          <p:cNvPicPr>
            <a:picLocks noChangeAspect="1"/>
          </p:cNvPicPr>
          <p:nvPr/>
        </p:nvPicPr>
        <p:blipFill>
          <a:blip r:embed="rId4"/>
          <a:stretch>
            <a:fillRect/>
          </a:stretch>
        </p:blipFill>
        <p:spPr>
          <a:xfrm>
            <a:off x="3139712" y="4969096"/>
            <a:ext cx="3188484" cy="1292464"/>
          </a:xfrm>
          <a:prstGeom prst="rect">
            <a:avLst/>
          </a:prstGeom>
        </p:spPr>
      </p:pic>
      <p:pic>
        <p:nvPicPr>
          <p:cNvPr id="11" name="Picture 10">
            <a:extLst>
              <a:ext uri="{FF2B5EF4-FFF2-40B4-BE49-F238E27FC236}">
                <a16:creationId xmlns:a16="http://schemas.microsoft.com/office/drawing/2014/main" id="{BBBA205B-24C5-4158-8680-29B2BB884715}"/>
              </a:ext>
            </a:extLst>
          </p:cNvPr>
          <p:cNvPicPr>
            <a:picLocks noChangeAspect="1"/>
          </p:cNvPicPr>
          <p:nvPr/>
        </p:nvPicPr>
        <p:blipFill>
          <a:blip r:embed="rId5"/>
          <a:stretch>
            <a:fillRect/>
          </a:stretch>
        </p:blipFill>
        <p:spPr>
          <a:xfrm>
            <a:off x="6591448" y="5066640"/>
            <a:ext cx="3054361" cy="1097375"/>
          </a:xfrm>
          <a:prstGeom prst="rect">
            <a:avLst/>
          </a:prstGeom>
        </p:spPr>
      </p:pic>
      <p:pic>
        <p:nvPicPr>
          <p:cNvPr id="12" name="Picture 11">
            <a:extLst>
              <a:ext uri="{FF2B5EF4-FFF2-40B4-BE49-F238E27FC236}">
                <a16:creationId xmlns:a16="http://schemas.microsoft.com/office/drawing/2014/main" id="{7E3B7794-A920-4ED9-89B5-179686086664}"/>
              </a:ext>
            </a:extLst>
          </p:cNvPr>
          <p:cNvPicPr>
            <a:picLocks noChangeAspect="1"/>
          </p:cNvPicPr>
          <p:nvPr/>
        </p:nvPicPr>
        <p:blipFill>
          <a:blip r:embed="rId6"/>
          <a:stretch>
            <a:fillRect/>
          </a:stretch>
        </p:blipFill>
        <p:spPr>
          <a:xfrm>
            <a:off x="10056341" y="4606867"/>
            <a:ext cx="1560711" cy="1725318"/>
          </a:xfrm>
          <a:prstGeom prst="rect">
            <a:avLst/>
          </a:prstGeom>
        </p:spPr>
      </p:pic>
    </p:spTree>
    <p:extLst>
      <p:ext uri="{BB962C8B-B14F-4D97-AF65-F5344CB8AC3E}">
        <p14:creationId xmlns:p14="http://schemas.microsoft.com/office/powerpoint/2010/main" val="3551467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EA22-4E14-4FB4-952E-E74D6D762F30}"/>
              </a:ext>
            </a:extLst>
          </p:cNvPr>
          <p:cNvSpPr>
            <a:spLocks noGrp="1"/>
          </p:cNvSpPr>
          <p:nvPr>
            <p:ph type="title"/>
          </p:nvPr>
        </p:nvSpPr>
        <p:spPr>
          <a:xfrm>
            <a:off x="838200" y="365125"/>
            <a:ext cx="10515600" cy="1325563"/>
          </a:xfrm>
        </p:spPr>
        <p:txBody>
          <a:bodyPr/>
          <a:lstStyle/>
          <a:p>
            <a:endParaRPr lang="en-US"/>
          </a:p>
        </p:txBody>
      </p:sp>
      <p:pic>
        <p:nvPicPr>
          <p:cNvPr id="5" name="Content Placeholder 4" descr="A picture containing building, text, outdoor, sitting&#10;&#10;Description automatically generated">
            <a:extLst>
              <a:ext uri="{FF2B5EF4-FFF2-40B4-BE49-F238E27FC236}">
                <a16:creationId xmlns:a16="http://schemas.microsoft.com/office/drawing/2014/main" id="{CFAEB740-5548-4E43-A0B9-3A935FC5CA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5685" y="0"/>
            <a:ext cx="8680630" cy="6857999"/>
          </a:xfrm>
        </p:spPr>
      </p:pic>
    </p:spTree>
    <p:extLst>
      <p:ext uri="{BB962C8B-B14F-4D97-AF65-F5344CB8AC3E}">
        <p14:creationId xmlns:p14="http://schemas.microsoft.com/office/powerpoint/2010/main" val="3026423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6AD00-3702-4CE6-B7FB-5567A7C949FC}"/>
              </a:ext>
            </a:extLst>
          </p:cNvPr>
          <p:cNvSpPr>
            <a:spLocks noGrp="1"/>
          </p:cNvSpPr>
          <p:nvPr>
            <p:ph type="title"/>
          </p:nvPr>
        </p:nvSpPr>
        <p:spPr/>
        <p:txBody>
          <a:bodyPr/>
          <a:lstStyle/>
          <a:p>
            <a:endParaRPr lang="en-US" dirty="0"/>
          </a:p>
        </p:txBody>
      </p:sp>
      <p:pic>
        <p:nvPicPr>
          <p:cNvPr id="5" name="Content Placeholder 4" descr="A picture containing text, book, person, holding&#10;&#10;Description automatically generated">
            <a:extLst>
              <a:ext uri="{FF2B5EF4-FFF2-40B4-BE49-F238E27FC236}">
                <a16:creationId xmlns:a16="http://schemas.microsoft.com/office/drawing/2014/main" id="{FBFB2C5D-1E34-4620-B5D9-99AD34E176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6818" y="-44593"/>
            <a:ext cx="8759382" cy="6947186"/>
          </a:xfrm>
        </p:spPr>
      </p:pic>
    </p:spTree>
    <p:extLst>
      <p:ext uri="{BB962C8B-B14F-4D97-AF65-F5344CB8AC3E}">
        <p14:creationId xmlns:p14="http://schemas.microsoft.com/office/powerpoint/2010/main" val="2060121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6B2BC-8B6A-49F0-80D3-67BEC11C92E6}"/>
              </a:ext>
            </a:extLst>
          </p:cNvPr>
          <p:cNvSpPr>
            <a:spLocks noGrp="1"/>
          </p:cNvSpPr>
          <p:nvPr>
            <p:ph type="title"/>
          </p:nvPr>
        </p:nvSpPr>
        <p:spPr/>
        <p:txBody>
          <a:bodyPr/>
          <a:lstStyle/>
          <a:p>
            <a:endParaRPr lang="en-US" dirty="0"/>
          </a:p>
        </p:txBody>
      </p:sp>
      <p:pic>
        <p:nvPicPr>
          <p:cNvPr id="5" name="Content Placeholder 4" descr="A person riding a bike down a dirt road&#10;&#10;Description automatically generated">
            <a:extLst>
              <a:ext uri="{FF2B5EF4-FFF2-40B4-BE49-F238E27FC236}">
                <a16:creationId xmlns:a16="http://schemas.microsoft.com/office/drawing/2014/main" id="{54F90E4F-0A9F-49BB-A5D2-0489F59B03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1282" y="0"/>
            <a:ext cx="8664718" cy="6838984"/>
          </a:xfrm>
        </p:spPr>
      </p:pic>
    </p:spTree>
    <p:extLst>
      <p:ext uri="{BB962C8B-B14F-4D97-AF65-F5344CB8AC3E}">
        <p14:creationId xmlns:p14="http://schemas.microsoft.com/office/powerpoint/2010/main" val="2103325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53F1-FA6C-41B2-9CAA-141C9455204A}"/>
              </a:ext>
            </a:extLst>
          </p:cNvPr>
          <p:cNvSpPr>
            <a:spLocks noGrp="1"/>
          </p:cNvSpPr>
          <p:nvPr>
            <p:ph type="title"/>
          </p:nvPr>
        </p:nvSpPr>
        <p:spPr/>
        <p:txBody>
          <a:bodyPr/>
          <a:lstStyle/>
          <a:p>
            <a:endParaRPr lang="en-US"/>
          </a:p>
        </p:txBody>
      </p:sp>
      <p:pic>
        <p:nvPicPr>
          <p:cNvPr id="5" name="Content Placeholder 4" descr="A picture containing snow, person, tree, person&#10;&#10;Description automatically generated">
            <a:extLst>
              <a:ext uri="{FF2B5EF4-FFF2-40B4-BE49-F238E27FC236}">
                <a16:creationId xmlns:a16="http://schemas.microsoft.com/office/drawing/2014/main" id="{338EF8B0-C88A-4BCC-8566-6AC0B7D107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6718" y="-25704"/>
            <a:ext cx="8715982" cy="6909407"/>
          </a:xfrm>
        </p:spPr>
      </p:pic>
    </p:spTree>
    <p:extLst>
      <p:ext uri="{BB962C8B-B14F-4D97-AF65-F5344CB8AC3E}">
        <p14:creationId xmlns:p14="http://schemas.microsoft.com/office/powerpoint/2010/main" val="2203689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34F63-AF49-420C-ABA9-BEDC3E672A40}"/>
              </a:ext>
            </a:extLst>
          </p:cNvPr>
          <p:cNvSpPr>
            <a:spLocks noGrp="1"/>
          </p:cNvSpPr>
          <p:nvPr>
            <p:ph type="title"/>
          </p:nvPr>
        </p:nvSpPr>
        <p:spPr/>
        <p:txBody>
          <a:bodyPr/>
          <a:lstStyle/>
          <a:p>
            <a:endParaRPr lang="en-US" dirty="0"/>
          </a:p>
        </p:txBody>
      </p:sp>
      <p:pic>
        <p:nvPicPr>
          <p:cNvPr id="5" name="Content Placeholder 4" descr="A picture containing grass, person, green, standing&#10;&#10;Description automatically generated">
            <a:extLst>
              <a:ext uri="{FF2B5EF4-FFF2-40B4-BE49-F238E27FC236}">
                <a16:creationId xmlns:a16="http://schemas.microsoft.com/office/drawing/2014/main" id="{D42D0904-0923-42EE-9829-ADE47A27BE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3482" y="0"/>
            <a:ext cx="8748490" cy="6858000"/>
          </a:xfrm>
        </p:spPr>
      </p:pic>
    </p:spTree>
    <p:extLst>
      <p:ext uri="{BB962C8B-B14F-4D97-AF65-F5344CB8AC3E}">
        <p14:creationId xmlns:p14="http://schemas.microsoft.com/office/powerpoint/2010/main" val="4084569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3FA3D-1D30-4008-B60F-A5E4CF26D5FE}"/>
              </a:ext>
            </a:extLst>
          </p:cNvPr>
          <p:cNvSpPr>
            <a:spLocks noGrp="1"/>
          </p:cNvSpPr>
          <p:nvPr>
            <p:ph type="title"/>
          </p:nvPr>
        </p:nvSpPr>
        <p:spPr/>
        <p:txBody>
          <a:bodyPr/>
          <a:lstStyle/>
          <a:p>
            <a:endParaRPr lang="en-US"/>
          </a:p>
        </p:txBody>
      </p:sp>
      <p:pic>
        <p:nvPicPr>
          <p:cNvPr id="5" name="Content Placeholder 4" descr="A picture containing text, old, holding, person&#10;&#10;Description automatically generated">
            <a:extLst>
              <a:ext uri="{FF2B5EF4-FFF2-40B4-BE49-F238E27FC236}">
                <a16:creationId xmlns:a16="http://schemas.microsoft.com/office/drawing/2014/main" id="{59FE78DE-99DE-46C3-9998-FDBECB2408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6177" y="0"/>
            <a:ext cx="8564914" cy="6858000"/>
          </a:xfrm>
        </p:spPr>
      </p:pic>
    </p:spTree>
    <p:extLst>
      <p:ext uri="{BB962C8B-B14F-4D97-AF65-F5344CB8AC3E}">
        <p14:creationId xmlns:p14="http://schemas.microsoft.com/office/powerpoint/2010/main" val="2463819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D2A49-AFB3-4878-AA53-0A11A2D1867C}"/>
              </a:ext>
            </a:extLst>
          </p:cNvPr>
          <p:cNvSpPr>
            <a:spLocks noGrp="1"/>
          </p:cNvSpPr>
          <p:nvPr>
            <p:ph type="title"/>
          </p:nvPr>
        </p:nvSpPr>
        <p:spPr/>
        <p:txBody>
          <a:bodyPr/>
          <a:lstStyle/>
          <a:p>
            <a:endParaRPr lang="en-US" dirty="0"/>
          </a:p>
        </p:txBody>
      </p:sp>
      <p:pic>
        <p:nvPicPr>
          <p:cNvPr id="8" name="Content Placeholder 7" descr="A picture containing holding, young, person&#10;&#10;Description automatically generated">
            <a:extLst>
              <a:ext uri="{FF2B5EF4-FFF2-40B4-BE49-F238E27FC236}">
                <a16:creationId xmlns:a16="http://schemas.microsoft.com/office/drawing/2014/main" id="{06D0E81F-4D5E-4DB4-9F29-4D0BDA3648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1187" y="-24419"/>
            <a:ext cx="8565184" cy="6906837"/>
          </a:xfrm>
        </p:spPr>
      </p:pic>
    </p:spTree>
    <p:extLst>
      <p:ext uri="{BB962C8B-B14F-4D97-AF65-F5344CB8AC3E}">
        <p14:creationId xmlns:p14="http://schemas.microsoft.com/office/powerpoint/2010/main" val="871774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1727</Words>
  <Application>Microsoft Office PowerPoint</Application>
  <PresentationFormat>Widescreen</PresentationFormat>
  <Paragraphs>159</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Junius G. Groves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know if a story is true?</vt:lpstr>
      <vt:lpstr>PowerPoint Presentation</vt:lpstr>
      <vt:lpstr>PowerPoint Presentation</vt:lpstr>
      <vt:lpstr>PowerPoint Presentation</vt:lpstr>
      <vt:lpstr>PowerPoint Presentation</vt:lpstr>
      <vt:lpstr>1915 Kansas State Census</vt:lpstr>
      <vt:lpstr>Groves Mansion  </vt:lpstr>
      <vt:lpstr>Education</vt:lpstr>
      <vt:lpstr>Becoming King</vt:lpstr>
      <vt:lpstr>PowerPoint Presentation</vt:lpstr>
      <vt:lpstr>Business Failure? </vt:lpstr>
      <vt:lpstr>What Makes an Entrepreneur? </vt:lpstr>
      <vt:lpstr>Entrepreneur verses Inventor </vt:lpstr>
      <vt:lpstr>Mistakes that Worked </vt:lpstr>
      <vt:lpstr>Silly Putty was an Accident </vt:lpstr>
      <vt:lpstr>It took Many Years for Velcro to Stick </vt:lpstr>
      <vt:lpstr>Grow Your      Own Business</vt:lpstr>
      <vt:lpstr>Junius G. Groves the Potato 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Junius G. Groves</dc:title>
  <dc:creator>Loch, Amy</dc:creator>
  <cp:lastModifiedBy>Loch, Amy</cp:lastModifiedBy>
  <cp:revision>26</cp:revision>
  <cp:lastPrinted>2020-09-16T19:34:03Z</cp:lastPrinted>
  <dcterms:created xsi:type="dcterms:W3CDTF">2020-09-15T17:20:25Z</dcterms:created>
  <dcterms:modified xsi:type="dcterms:W3CDTF">2020-09-25T00:34:17Z</dcterms:modified>
</cp:coreProperties>
</file>