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0" r:id="rId4"/>
    <p:sldId id="261" r:id="rId5"/>
    <p:sldId id="262" r:id="rId6"/>
    <p:sldId id="263" r:id="rId7"/>
    <p:sldId id="264" r:id="rId8"/>
    <p:sldId id="259" r:id="rId9"/>
    <p:sldId id="265"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5" autoAdjust="0"/>
  </p:normalViewPr>
  <p:slideViewPr>
    <p:cSldViewPr snapToGrid="0">
      <p:cViewPr varScale="1">
        <p:scale>
          <a:sx n="80" d="100"/>
          <a:sy n="80" d="100"/>
        </p:scale>
        <p:origin x="132" y="498"/>
      </p:cViewPr>
      <p:guideLst/>
    </p:cSldViewPr>
  </p:slideViewPr>
  <p:outlineViewPr>
    <p:cViewPr>
      <p:scale>
        <a:sx n="33" d="100"/>
        <a:sy n="33" d="100"/>
      </p:scale>
      <p:origin x="0" y="-1302"/>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81086A-A4F1-4EEC-A586-0D494298EFBB}" type="datetimeFigureOut">
              <a:rPr lang="en-US" smtClean="0"/>
              <a:t>9/15/2020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E40244-1C9E-4C8D-AE4E-239938E4AC09}" type="slidenum">
              <a:rPr lang="en-US" smtClean="0"/>
              <a:t>‹#›</a:t>
            </a:fld>
            <a:endParaRPr lang="en-US"/>
          </a:p>
        </p:txBody>
      </p:sp>
    </p:spTree>
    <p:extLst>
      <p:ext uri="{BB962C8B-B14F-4D97-AF65-F5344CB8AC3E}">
        <p14:creationId xmlns:p14="http://schemas.microsoft.com/office/powerpoint/2010/main" val="3985796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Activity 1: Discussion </a:t>
            </a:r>
          </a:p>
          <a:p>
            <a:pPr lvl="1"/>
            <a:r>
              <a:rPr lang="en-US" dirty="0"/>
              <a:t>How would you feel if your vote wouldn’t count because of gender or skin color?</a:t>
            </a:r>
          </a:p>
          <a:p>
            <a:pPr lvl="1"/>
            <a:r>
              <a:rPr lang="en-US" dirty="0"/>
              <a:t>Do you think elections may had different results if everyone could vote?</a:t>
            </a:r>
          </a:p>
          <a:p>
            <a:pPr lvl="1"/>
            <a:endParaRPr lang="en-US" dirty="0"/>
          </a:p>
          <a:p>
            <a:endParaRPr lang="en-US" dirty="0"/>
          </a:p>
        </p:txBody>
      </p:sp>
      <p:sp>
        <p:nvSpPr>
          <p:cNvPr id="4" name="Slide Number Placeholder 3"/>
          <p:cNvSpPr>
            <a:spLocks noGrp="1"/>
          </p:cNvSpPr>
          <p:nvPr>
            <p:ph type="sldNum" sz="quarter" idx="5"/>
          </p:nvPr>
        </p:nvSpPr>
        <p:spPr/>
        <p:txBody>
          <a:bodyPr/>
          <a:lstStyle/>
          <a:p>
            <a:fld id="{11E40244-1C9E-4C8D-AE4E-239938E4AC09}" type="slidenum">
              <a:rPr lang="en-US" smtClean="0"/>
              <a:t>1</a:t>
            </a:fld>
            <a:endParaRPr lang="en-US"/>
          </a:p>
        </p:txBody>
      </p:sp>
    </p:spTree>
    <p:extLst>
      <p:ext uri="{BB962C8B-B14F-4D97-AF65-F5344CB8AC3E}">
        <p14:creationId xmlns:p14="http://schemas.microsoft.com/office/powerpoint/2010/main" val="12862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40244-1C9E-4C8D-AE4E-239938E4AC09}" type="slidenum">
              <a:rPr lang="en-US" smtClean="0"/>
              <a:t>2</a:t>
            </a:fld>
            <a:endParaRPr lang="en-US"/>
          </a:p>
        </p:txBody>
      </p:sp>
    </p:spTree>
    <p:extLst>
      <p:ext uri="{BB962C8B-B14F-4D97-AF65-F5344CB8AC3E}">
        <p14:creationId xmlns:p14="http://schemas.microsoft.com/office/powerpoint/2010/main" val="122605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1947 </a:t>
            </a:r>
            <a:r>
              <a:rPr lang="en-US" dirty="0"/>
              <a:t>Legal barriers to Native American voting removed.</a:t>
            </a:r>
            <a:r>
              <a:rPr lang="en-US" baseline="0" dirty="0"/>
              <a:t> </a:t>
            </a:r>
            <a:r>
              <a:rPr lang="en-US" dirty="0"/>
              <a:t>The Voting Rights Act of 1965 and subsequent laws passed in 1970, 1975 and 1982 built stronger voting protections to allow Native Americans to vote without intimidation, literacy tests, poll taxes and fraud.</a:t>
            </a:r>
          </a:p>
          <a:p>
            <a:endParaRPr lang="en-US" dirty="0"/>
          </a:p>
        </p:txBody>
      </p:sp>
      <p:sp>
        <p:nvSpPr>
          <p:cNvPr id="4" name="Slide Number Placeholder 3"/>
          <p:cNvSpPr>
            <a:spLocks noGrp="1"/>
          </p:cNvSpPr>
          <p:nvPr>
            <p:ph type="sldNum" sz="quarter" idx="5"/>
          </p:nvPr>
        </p:nvSpPr>
        <p:spPr/>
        <p:txBody>
          <a:bodyPr/>
          <a:lstStyle/>
          <a:p>
            <a:fld id="{11E40244-1C9E-4C8D-AE4E-239938E4AC09}" type="slidenum">
              <a:rPr lang="en-US" smtClean="0"/>
              <a:t>3</a:t>
            </a:fld>
            <a:endParaRPr lang="en-US"/>
          </a:p>
        </p:txBody>
      </p:sp>
    </p:spTree>
    <p:extLst>
      <p:ext uri="{BB962C8B-B14F-4D97-AF65-F5344CB8AC3E}">
        <p14:creationId xmlns:p14="http://schemas.microsoft.com/office/powerpoint/2010/main" val="224387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40244-1C9E-4C8D-AE4E-239938E4AC09}" type="slidenum">
              <a:rPr lang="en-US" smtClean="0"/>
              <a:t>4</a:t>
            </a:fld>
            <a:endParaRPr lang="en-US"/>
          </a:p>
        </p:txBody>
      </p:sp>
    </p:spTree>
    <p:extLst>
      <p:ext uri="{BB962C8B-B14F-4D97-AF65-F5344CB8AC3E}">
        <p14:creationId xmlns:p14="http://schemas.microsoft.com/office/powerpoint/2010/main" val="898424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40244-1C9E-4C8D-AE4E-239938E4AC09}" type="slidenum">
              <a:rPr lang="en-US" smtClean="0"/>
              <a:t>5</a:t>
            </a:fld>
            <a:endParaRPr lang="en-US"/>
          </a:p>
        </p:txBody>
      </p:sp>
    </p:spTree>
    <p:extLst>
      <p:ext uri="{BB962C8B-B14F-4D97-AF65-F5344CB8AC3E}">
        <p14:creationId xmlns:p14="http://schemas.microsoft.com/office/powerpoint/2010/main" val="200378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40244-1C9E-4C8D-AE4E-239938E4AC09}" type="slidenum">
              <a:rPr lang="en-US" smtClean="0"/>
              <a:t>6</a:t>
            </a:fld>
            <a:endParaRPr lang="en-US"/>
          </a:p>
        </p:txBody>
      </p:sp>
    </p:spTree>
    <p:extLst>
      <p:ext uri="{BB962C8B-B14F-4D97-AF65-F5344CB8AC3E}">
        <p14:creationId xmlns:p14="http://schemas.microsoft.com/office/powerpoint/2010/main" val="312628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40244-1C9E-4C8D-AE4E-239938E4AC09}" type="slidenum">
              <a:rPr lang="en-US" smtClean="0"/>
              <a:t>7</a:t>
            </a:fld>
            <a:endParaRPr lang="en-US"/>
          </a:p>
        </p:txBody>
      </p:sp>
    </p:spTree>
    <p:extLst>
      <p:ext uri="{BB962C8B-B14F-4D97-AF65-F5344CB8AC3E}">
        <p14:creationId xmlns:p14="http://schemas.microsoft.com/office/powerpoint/2010/main" val="205951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2: Mock Election </a:t>
            </a:r>
          </a:p>
        </p:txBody>
      </p:sp>
      <p:sp>
        <p:nvSpPr>
          <p:cNvPr id="4" name="Slide Number Placeholder 3"/>
          <p:cNvSpPr>
            <a:spLocks noGrp="1"/>
          </p:cNvSpPr>
          <p:nvPr>
            <p:ph type="sldNum" sz="quarter" idx="5"/>
          </p:nvPr>
        </p:nvSpPr>
        <p:spPr/>
        <p:txBody>
          <a:bodyPr/>
          <a:lstStyle/>
          <a:p>
            <a:fld id="{11E40244-1C9E-4C8D-AE4E-239938E4AC09}" type="slidenum">
              <a:rPr lang="en-US" smtClean="0"/>
              <a:t>8</a:t>
            </a:fld>
            <a:endParaRPr lang="en-US"/>
          </a:p>
        </p:txBody>
      </p:sp>
    </p:spTree>
    <p:extLst>
      <p:ext uri="{BB962C8B-B14F-4D97-AF65-F5344CB8AC3E}">
        <p14:creationId xmlns:p14="http://schemas.microsoft.com/office/powerpoint/2010/main" val="294015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56CB-E762-49B9-A477-8CE278606C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3C7FC5-87AF-407E-855F-7FBC8BA911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625F1C-A049-40E2-ADA6-DC4EFE49F3D0}"/>
              </a:ext>
            </a:extLst>
          </p:cNvPr>
          <p:cNvSpPr>
            <a:spLocks noGrp="1"/>
          </p:cNvSpPr>
          <p:nvPr>
            <p:ph type="dt" sz="half" idx="10"/>
          </p:nvPr>
        </p:nvSpPr>
        <p:spPr/>
        <p:txBody>
          <a:bodyPr/>
          <a:lstStyle/>
          <a:p>
            <a:fld id="{F3132171-0987-4744-B660-6C7B55591579}" type="datetimeFigureOut">
              <a:rPr lang="en-US" smtClean="0"/>
              <a:t>9/15/2020</a:t>
            </a:fld>
            <a:endParaRPr lang="en-US"/>
          </a:p>
        </p:txBody>
      </p:sp>
      <p:sp>
        <p:nvSpPr>
          <p:cNvPr id="5" name="Footer Placeholder 4">
            <a:extLst>
              <a:ext uri="{FF2B5EF4-FFF2-40B4-BE49-F238E27FC236}">
                <a16:creationId xmlns:a16="http://schemas.microsoft.com/office/drawing/2014/main" id="{7BE1C849-2688-4D34-981D-A43D5A442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85DD5-5832-44AA-9987-E6784E4546CC}"/>
              </a:ext>
            </a:extLst>
          </p:cNvPr>
          <p:cNvSpPr>
            <a:spLocks noGrp="1"/>
          </p:cNvSpPr>
          <p:nvPr>
            <p:ph type="sldNum" sz="quarter" idx="12"/>
          </p:nvPr>
        </p:nvSpPr>
        <p:spPr/>
        <p:txBody>
          <a:bodyPr/>
          <a:lstStyle/>
          <a:p>
            <a:fld id="{6E4C1B1F-C03D-42C5-8C42-7C104901AB06}" type="slidenum">
              <a:rPr lang="en-US" smtClean="0"/>
              <a:t>‹#›</a:t>
            </a:fld>
            <a:endParaRPr lang="en-US"/>
          </a:p>
        </p:txBody>
      </p:sp>
    </p:spTree>
    <p:extLst>
      <p:ext uri="{BB962C8B-B14F-4D97-AF65-F5344CB8AC3E}">
        <p14:creationId xmlns:p14="http://schemas.microsoft.com/office/powerpoint/2010/main" val="1275223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C44CC-6071-4E57-B830-057DAF2C34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CA4EB9-0AD1-4FFA-9F9E-93DFBB6295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2C226-7192-49DA-8893-4371FCCD6AA3}"/>
              </a:ext>
            </a:extLst>
          </p:cNvPr>
          <p:cNvSpPr>
            <a:spLocks noGrp="1"/>
          </p:cNvSpPr>
          <p:nvPr>
            <p:ph type="dt" sz="half" idx="10"/>
          </p:nvPr>
        </p:nvSpPr>
        <p:spPr/>
        <p:txBody>
          <a:bodyPr/>
          <a:lstStyle/>
          <a:p>
            <a:fld id="{F3132171-0987-4744-B660-6C7B55591579}" type="datetimeFigureOut">
              <a:rPr lang="en-US" smtClean="0"/>
              <a:t>9/15/2020</a:t>
            </a:fld>
            <a:endParaRPr lang="en-US"/>
          </a:p>
        </p:txBody>
      </p:sp>
      <p:sp>
        <p:nvSpPr>
          <p:cNvPr id="5" name="Footer Placeholder 4">
            <a:extLst>
              <a:ext uri="{FF2B5EF4-FFF2-40B4-BE49-F238E27FC236}">
                <a16:creationId xmlns:a16="http://schemas.microsoft.com/office/drawing/2014/main" id="{01C0A3A4-D68D-4FD8-82B2-DD3E48890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14D7A-91D6-4A28-9CEC-3E337E7EBB09}"/>
              </a:ext>
            </a:extLst>
          </p:cNvPr>
          <p:cNvSpPr>
            <a:spLocks noGrp="1"/>
          </p:cNvSpPr>
          <p:nvPr>
            <p:ph type="sldNum" sz="quarter" idx="12"/>
          </p:nvPr>
        </p:nvSpPr>
        <p:spPr/>
        <p:txBody>
          <a:bodyPr/>
          <a:lstStyle/>
          <a:p>
            <a:fld id="{6E4C1B1F-C03D-42C5-8C42-7C104901AB06}" type="slidenum">
              <a:rPr lang="en-US" smtClean="0"/>
              <a:t>‹#›</a:t>
            </a:fld>
            <a:endParaRPr lang="en-US"/>
          </a:p>
        </p:txBody>
      </p:sp>
    </p:spTree>
    <p:extLst>
      <p:ext uri="{BB962C8B-B14F-4D97-AF65-F5344CB8AC3E}">
        <p14:creationId xmlns:p14="http://schemas.microsoft.com/office/powerpoint/2010/main" val="286097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7DC15-5777-4141-B9B1-34F21E1C0A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86D6B7-E5DC-4C16-8FC0-54050A70A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B998D-4A48-4D4F-83D4-AAEC86E4403E}"/>
              </a:ext>
            </a:extLst>
          </p:cNvPr>
          <p:cNvSpPr>
            <a:spLocks noGrp="1"/>
          </p:cNvSpPr>
          <p:nvPr>
            <p:ph type="dt" sz="half" idx="10"/>
          </p:nvPr>
        </p:nvSpPr>
        <p:spPr/>
        <p:txBody>
          <a:bodyPr/>
          <a:lstStyle/>
          <a:p>
            <a:fld id="{F3132171-0987-4744-B660-6C7B55591579}" type="datetimeFigureOut">
              <a:rPr lang="en-US" smtClean="0"/>
              <a:t>9/15/2020</a:t>
            </a:fld>
            <a:endParaRPr lang="en-US"/>
          </a:p>
        </p:txBody>
      </p:sp>
      <p:sp>
        <p:nvSpPr>
          <p:cNvPr id="5" name="Footer Placeholder 4">
            <a:extLst>
              <a:ext uri="{FF2B5EF4-FFF2-40B4-BE49-F238E27FC236}">
                <a16:creationId xmlns:a16="http://schemas.microsoft.com/office/drawing/2014/main" id="{268FFC3B-9028-4F57-92CE-00D3D7160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DE2CC-8F2F-447E-8051-C2CFBC756DA8}"/>
              </a:ext>
            </a:extLst>
          </p:cNvPr>
          <p:cNvSpPr>
            <a:spLocks noGrp="1"/>
          </p:cNvSpPr>
          <p:nvPr>
            <p:ph type="sldNum" sz="quarter" idx="12"/>
          </p:nvPr>
        </p:nvSpPr>
        <p:spPr/>
        <p:txBody>
          <a:bodyPr/>
          <a:lstStyle/>
          <a:p>
            <a:fld id="{6E4C1B1F-C03D-42C5-8C42-7C104901AB06}" type="slidenum">
              <a:rPr lang="en-US" smtClean="0"/>
              <a:t>‹#›</a:t>
            </a:fld>
            <a:endParaRPr lang="en-US"/>
          </a:p>
        </p:txBody>
      </p:sp>
    </p:spTree>
    <p:extLst>
      <p:ext uri="{BB962C8B-B14F-4D97-AF65-F5344CB8AC3E}">
        <p14:creationId xmlns:p14="http://schemas.microsoft.com/office/powerpoint/2010/main" val="373359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B51D-9D32-4EB5-898B-EBC3AFF932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FABBD-07C2-4D64-8CD0-1BD58C2CAE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11153-1883-4C2E-AEF0-D4858ADC6FD6}"/>
              </a:ext>
            </a:extLst>
          </p:cNvPr>
          <p:cNvSpPr>
            <a:spLocks noGrp="1"/>
          </p:cNvSpPr>
          <p:nvPr>
            <p:ph type="dt" sz="half" idx="10"/>
          </p:nvPr>
        </p:nvSpPr>
        <p:spPr/>
        <p:txBody>
          <a:bodyPr/>
          <a:lstStyle/>
          <a:p>
            <a:fld id="{F3132171-0987-4744-B660-6C7B55591579}" type="datetimeFigureOut">
              <a:rPr lang="en-US" smtClean="0"/>
              <a:t>9/15/2020</a:t>
            </a:fld>
            <a:endParaRPr lang="en-US"/>
          </a:p>
        </p:txBody>
      </p:sp>
      <p:sp>
        <p:nvSpPr>
          <p:cNvPr id="5" name="Footer Placeholder 4">
            <a:extLst>
              <a:ext uri="{FF2B5EF4-FFF2-40B4-BE49-F238E27FC236}">
                <a16:creationId xmlns:a16="http://schemas.microsoft.com/office/drawing/2014/main" id="{151E87BA-8B0B-46E8-A3AA-559DBDF3B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587D2-98E9-4EAD-A6EF-5D04754B026D}"/>
              </a:ext>
            </a:extLst>
          </p:cNvPr>
          <p:cNvSpPr>
            <a:spLocks noGrp="1"/>
          </p:cNvSpPr>
          <p:nvPr>
            <p:ph type="sldNum" sz="quarter" idx="12"/>
          </p:nvPr>
        </p:nvSpPr>
        <p:spPr/>
        <p:txBody>
          <a:bodyPr/>
          <a:lstStyle/>
          <a:p>
            <a:fld id="{6E4C1B1F-C03D-42C5-8C42-7C104901AB06}" type="slidenum">
              <a:rPr lang="en-US" smtClean="0"/>
              <a:t>‹#›</a:t>
            </a:fld>
            <a:endParaRPr lang="en-US"/>
          </a:p>
        </p:txBody>
      </p:sp>
    </p:spTree>
    <p:extLst>
      <p:ext uri="{BB962C8B-B14F-4D97-AF65-F5344CB8AC3E}">
        <p14:creationId xmlns:p14="http://schemas.microsoft.com/office/powerpoint/2010/main" val="235563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0AB8-609D-49DA-9BF7-EA5D9B3C14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130E65-E2F5-40DB-950C-A4C749970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B06361-A2EC-42CE-94F6-3D9961574BB1}"/>
              </a:ext>
            </a:extLst>
          </p:cNvPr>
          <p:cNvSpPr>
            <a:spLocks noGrp="1"/>
          </p:cNvSpPr>
          <p:nvPr>
            <p:ph type="dt" sz="half" idx="10"/>
          </p:nvPr>
        </p:nvSpPr>
        <p:spPr/>
        <p:txBody>
          <a:bodyPr/>
          <a:lstStyle/>
          <a:p>
            <a:fld id="{F3132171-0987-4744-B660-6C7B55591579}" type="datetimeFigureOut">
              <a:rPr lang="en-US" smtClean="0"/>
              <a:t>9/15/2020</a:t>
            </a:fld>
            <a:endParaRPr lang="en-US"/>
          </a:p>
        </p:txBody>
      </p:sp>
      <p:sp>
        <p:nvSpPr>
          <p:cNvPr id="5" name="Footer Placeholder 4">
            <a:extLst>
              <a:ext uri="{FF2B5EF4-FFF2-40B4-BE49-F238E27FC236}">
                <a16:creationId xmlns:a16="http://schemas.microsoft.com/office/drawing/2014/main" id="{02ECD837-527D-4F96-BDB2-DE1069873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6E30A-2E10-4197-99D2-56EA8CA909B3}"/>
              </a:ext>
            </a:extLst>
          </p:cNvPr>
          <p:cNvSpPr>
            <a:spLocks noGrp="1"/>
          </p:cNvSpPr>
          <p:nvPr>
            <p:ph type="sldNum" sz="quarter" idx="12"/>
          </p:nvPr>
        </p:nvSpPr>
        <p:spPr/>
        <p:txBody>
          <a:bodyPr/>
          <a:lstStyle/>
          <a:p>
            <a:fld id="{6E4C1B1F-C03D-42C5-8C42-7C104901AB06}" type="slidenum">
              <a:rPr lang="en-US" smtClean="0"/>
              <a:t>‹#›</a:t>
            </a:fld>
            <a:endParaRPr lang="en-US"/>
          </a:p>
        </p:txBody>
      </p:sp>
    </p:spTree>
    <p:extLst>
      <p:ext uri="{BB962C8B-B14F-4D97-AF65-F5344CB8AC3E}">
        <p14:creationId xmlns:p14="http://schemas.microsoft.com/office/powerpoint/2010/main" val="384443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658A-4D61-4E01-B1DB-FC8D5BE85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D69FD3-75DF-4FAA-9DF8-EB7A1F5EEB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128016-C2FD-404F-AE10-919DE60B25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D498D5-B067-45CC-857B-9BB50702E9CD}"/>
              </a:ext>
            </a:extLst>
          </p:cNvPr>
          <p:cNvSpPr>
            <a:spLocks noGrp="1"/>
          </p:cNvSpPr>
          <p:nvPr>
            <p:ph type="dt" sz="half" idx="10"/>
          </p:nvPr>
        </p:nvSpPr>
        <p:spPr/>
        <p:txBody>
          <a:bodyPr/>
          <a:lstStyle/>
          <a:p>
            <a:fld id="{F3132171-0987-4744-B660-6C7B55591579}" type="datetimeFigureOut">
              <a:rPr lang="en-US" smtClean="0"/>
              <a:t>9/15/2020</a:t>
            </a:fld>
            <a:endParaRPr lang="en-US"/>
          </a:p>
        </p:txBody>
      </p:sp>
      <p:sp>
        <p:nvSpPr>
          <p:cNvPr id="6" name="Footer Placeholder 5">
            <a:extLst>
              <a:ext uri="{FF2B5EF4-FFF2-40B4-BE49-F238E27FC236}">
                <a16:creationId xmlns:a16="http://schemas.microsoft.com/office/drawing/2014/main" id="{5CCAAE9F-ACDF-4187-A3EA-FE9CDC728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C45F38-4878-41A2-BCC0-428658B205A6}"/>
              </a:ext>
            </a:extLst>
          </p:cNvPr>
          <p:cNvSpPr>
            <a:spLocks noGrp="1"/>
          </p:cNvSpPr>
          <p:nvPr>
            <p:ph type="sldNum" sz="quarter" idx="12"/>
          </p:nvPr>
        </p:nvSpPr>
        <p:spPr/>
        <p:txBody>
          <a:bodyPr/>
          <a:lstStyle/>
          <a:p>
            <a:fld id="{6E4C1B1F-C03D-42C5-8C42-7C104901AB06}" type="slidenum">
              <a:rPr lang="en-US" smtClean="0"/>
              <a:t>‹#›</a:t>
            </a:fld>
            <a:endParaRPr lang="en-US"/>
          </a:p>
        </p:txBody>
      </p:sp>
    </p:spTree>
    <p:extLst>
      <p:ext uri="{BB962C8B-B14F-4D97-AF65-F5344CB8AC3E}">
        <p14:creationId xmlns:p14="http://schemas.microsoft.com/office/powerpoint/2010/main" val="99696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921D-523B-4742-83DF-50B1A7B1E5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5268B2-18CF-4B25-9E60-A5F1173F7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C5CED6-C6DA-43E0-AE57-9196039D2D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4DB468-3245-4FDF-AA70-20EBDE427A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061F6C-5C39-490E-A8C2-79A034509E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D9874C-4B2C-4401-9F46-649625EE42C8}"/>
              </a:ext>
            </a:extLst>
          </p:cNvPr>
          <p:cNvSpPr>
            <a:spLocks noGrp="1"/>
          </p:cNvSpPr>
          <p:nvPr>
            <p:ph type="dt" sz="half" idx="10"/>
          </p:nvPr>
        </p:nvSpPr>
        <p:spPr/>
        <p:txBody>
          <a:bodyPr/>
          <a:lstStyle/>
          <a:p>
            <a:fld id="{F3132171-0987-4744-B660-6C7B55591579}" type="datetimeFigureOut">
              <a:rPr lang="en-US" smtClean="0"/>
              <a:t>9/15/2020</a:t>
            </a:fld>
            <a:endParaRPr lang="en-US"/>
          </a:p>
        </p:txBody>
      </p:sp>
      <p:sp>
        <p:nvSpPr>
          <p:cNvPr id="8" name="Footer Placeholder 7">
            <a:extLst>
              <a:ext uri="{FF2B5EF4-FFF2-40B4-BE49-F238E27FC236}">
                <a16:creationId xmlns:a16="http://schemas.microsoft.com/office/drawing/2014/main" id="{4706C2DB-57AD-4FB6-8402-FD7509306F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1B703-2BC9-4445-989D-C576BF501B96}"/>
              </a:ext>
            </a:extLst>
          </p:cNvPr>
          <p:cNvSpPr>
            <a:spLocks noGrp="1"/>
          </p:cNvSpPr>
          <p:nvPr>
            <p:ph type="sldNum" sz="quarter" idx="12"/>
          </p:nvPr>
        </p:nvSpPr>
        <p:spPr/>
        <p:txBody>
          <a:bodyPr/>
          <a:lstStyle/>
          <a:p>
            <a:fld id="{6E4C1B1F-C03D-42C5-8C42-7C104901AB06}" type="slidenum">
              <a:rPr lang="en-US" smtClean="0"/>
              <a:t>‹#›</a:t>
            </a:fld>
            <a:endParaRPr lang="en-US"/>
          </a:p>
        </p:txBody>
      </p:sp>
    </p:spTree>
    <p:extLst>
      <p:ext uri="{BB962C8B-B14F-4D97-AF65-F5344CB8AC3E}">
        <p14:creationId xmlns:p14="http://schemas.microsoft.com/office/powerpoint/2010/main" val="3475836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1550-6B63-4690-99B5-96CA5E4BBB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2CA4D-3D06-4172-B159-7AB3D3B3A47F}"/>
              </a:ext>
            </a:extLst>
          </p:cNvPr>
          <p:cNvSpPr>
            <a:spLocks noGrp="1"/>
          </p:cNvSpPr>
          <p:nvPr>
            <p:ph type="dt" sz="half" idx="10"/>
          </p:nvPr>
        </p:nvSpPr>
        <p:spPr/>
        <p:txBody>
          <a:bodyPr/>
          <a:lstStyle/>
          <a:p>
            <a:fld id="{F3132171-0987-4744-B660-6C7B55591579}" type="datetimeFigureOut">
              <a:rPr lang="en-US" smtClean="0"/>
              <a:t>9/15/2020</a:t>
            </a:fld>
            <a:endParaRPr lang="en-US"/>
          </a:p>
        </p:txBody>
      </p:sp>
      <p:sp>
        <p:nvSpPr>
          <p:cNvPr id="4" name="Footer Placeholder 3">
            <a:extLst>
              <a:ext uri="{FF2B5EF4-FFF2-40B4-BE49-F238E27FC236}">
                <a16:creationId xmlns:a16="http://schemas.microsoft.com/office/drawing/2014/main" id="{E63C62B2-9648-4A50-9D25-23467734A7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B8141B-04CB-4724-BB42-81589F5C2804}"/>
              </a:ext>
            </a:extLst>
          </p:cNvPr>
          <p:cNvSpPr>
            <a:spLocks noGrp="1"/>
          </p:cNvSpPr>
          <p:nvPr>
            <p:ph type="sldNum" sz="quarter" idx="12"/>
          </p:nvPr>
        </p:nvSpPr>
        <p:spPr/>
        <p:txBody>
          <a:bodyPr/>
          <a:lstStyle/>
          <a:p>
            <a:fld id="{6E4C1B1F-C03D-42C5-8C42-7C104901AB06}" type="slidenum">
              <a:rPr lang="en-US" smtClean="0"/>
              <a:t>‹#›</a:t>
            </a:fld>
            <a:endParaRPr lang="en-US"/>
          </a:p>
        </p:txBody>
      </p:sp>
    </p:spTree>
    <p:extLst>
      <p:ext uri="{BB962C8B-B14F-4D97-AF65-F5344CB8AC3E}">
        <p14:creationId xmlns:p14="http://schemas.microsoft.com/office/powerpoint/2010/main" val="338759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12B250-1241-4D84-BC43-6CBAEA616203}"/>
              </a:ext>
            </a:extLst>
          </p:cNvPr>
          <p:cNvSpPr>
            <a:spLocks noGrp="1"/>
          </p:cNvSpPr>
          <p:nvPr>
            <p:ph type="dt" sz="half" idx="10"/>
          </p:nvPr>
        </p:nvSpPr>
        <p:spPr/>
        <p:txBody>
          <a:bodyPr/>
          <a:lstStyle/>
          <a:p>
            <a:fld id="{F3132171-0987-4744-B660-6C7B55591579}" type="datetimeFigureOut">
              <a:rPr lang="en-US" smtClean="0"/>
              <a:t>9/15/2020</a:t>
            </a:fld>
            <a:endParaRPr lang="en-US"/>
          </a:p>
        </p:txBody>
      </p:sp>
      <p:sp>
        <p:nvSpPr>
          <p:cNvPr id="3" name="Footer Placeholder 2">
            <a:extLst>
              <a:ext uri="{FF2B5EF4-FFF2-40B4-BE49-F238E27FC236}">
                <a16:creationId xmlns:a16="http://schemas.microsoft.com/office/drawing/2014/main" id="{D1802A31-F97B-4C65-8BFF-B74172DFF4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1D6131-BCE1-4F80-A741-314C22E1B189}"/>
              </a:ext>
            </a:extLst>
          </p:cNvPr>
          <p:cNvSpPr>
            <a:spLocks noGrp="1"/>
          </p:cNvSpPr>
          <p:nvPr>
            <p:ph type="sldNum" sz="quarter" idx="12"/>
          </p:nvPr>
        </p:nvSpPr>
        <p:spPr/>
        <p:txBody>
          <a:bodyPr/>
          <a:lstStyle/>
          <a:p>
            <a:fld id="{6E4C1B1F-C03D-42C5-8C42-7C104901AB06}" type="slidenum">
              <a:rPr lang="en-US" smtClean="0"/>
              <a:t>‹#›</a:t>
            </a:fld>
            <a:endParaRPr lang="en-US"/>
          </a:p>
        </p:txBody>
      </p:sp>
    </p:spTree>
    <p:extLst>
      <p:ext uri="{BB962C8B-B14F-4D97-AF65-F5344CB8AC3E}">
        <p14:creationId xmlns:p14="http://schemas.microsoft.com/office/powerpoint/2010/main" val="80049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8460-C948-4294-9AF2-33E054A9BD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1CC1D-CFD3-422D-AFF1-24274829AB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4C8456-8C39-4B3B-B1C8-1A9C12B86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D6F98B-5CE4-4D51-8166-3BEF5D2CF1A0}"/>
              </a:ext>
            </a:extLst>
          </p:cNvPr>
          <p:cNvSpPr>
            <a:spLocks noGrp="1"/>
          </p:cNvSpPr>
          <p:nvPr>
            <p:ph type="dt" sz="half" idx="10"/>
          </p:nvPr>
        </p:nvSpPr>
        <p:spPr/>
        <p:txBody>
          <a:bodyPr/>
          <a:lstStyle/>
          <a:p>
            <a:fld id="{F3132171-0987-4744-B660-6C7B55591579}" type="datetimeFigureOut">
              <a:rPr lang="en-US" smtClean="0"/>
              <a:t>9/15/2020</a:t>
            </a:fld>
            <a:endParaRPr lang="en-US"/>
          </a:p>
        </p:txBody>
      </p:sp>
      <p:sp>
        <p:nvSpPr>
          <p:cNvPr id="6" name="Footer Placeholder 5">
            <a:extLst>
              <a:ext uri="{FF2B5EF4-FFF2-40B4-BE49-F238E27FC236}">
                <a16:creationId xmlns:a16="http://schemas.microsoft.com/office/drawing/2014/main" id="{214288FD-AA54-4727-9053-FF9AFAC51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9CD01F-36F4-442C-8049-200B7F21060B}"/>
              </a:ext>
            </a:extLst>
          </p:cNvPr>
          <p:cNvSpPr>
            <a:spLocks noGrp="1"/>
          </p:cNvSpPr>
          <p:nvPr>
            <p:ph type="sldNum" sz="quarter" idx="12"/>
          </p:nvPr>
        </p:nvSpPr>
        <p:spPr/>
        <p:txBody>
          <a:bodyPr/>
          <a:lstStyle/>
          <a:p>
            <a:fld id="{6E4C1B1F-C03D-42C5-8C42-7C104901AB06}" type="slidenum">
              <a:rPr lang="en-US" smtClean="0"/>
              <a:t>‹#›</a:t>
            </a:fld>
            <a:endParaRPr lang="en-US"/>
          </a:p>
        </p:txBody>
      </p:sp>
    </p:spTree>
    <p:extLst>
      <p:ext uri="{BB962C8B-B14F-4D97-AF65-F5344CB8AC3E}">
        <p14:creationId xmlns:p14="http://schemas.microsoft.com/office/powerpoint/2010/main" val="281190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5FD03-49C7-45E1-B4B3-C3E41C94E8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2F0A8F-5564-4E4C-8032-1BB77F0AF6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E84138-0AB7-4D4D-A33E-2628F26DB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072FC-27B1-4F6B-98E6-649D3ABBF2CA}"/>
              </a:ext>
            </a:extLst>
          </p:cNvPr>
          <p:cNvSpPr>
            <a:spLocks noGrp="1"/>
          </p:cNvSpPr>
          <p:nvPr>
            <p:ph type="dt" sz="half" idx="10"/>
          </p:nvPr>
        </p:nvSpPr>
        <p:spPr/>
        <p:txBody>
          <a:bodyPr/>
          <a:lstStyle/>
          <a:p>
            <a:fld id="{F3132171-0987-4744-B660-6C7B55591579}" type="datetimeFigureOut">
              <a:rPr lang="en-US" smtClean="0"/>
              <a:t>9/15/2020</a:t>
            </a:fld>
            <a:endParaRPr lang="en-US"/>
          </a:p>
        </p:txBody>
      </p:sp>
      <p:sp>
        <p:nvSpPr>
          <p:cNvPr id="6" name="Footer Placeholder 5">
            <a:extLst>
              <a:ext uri="{FF2B5EF4-FFF2-40B4-BE49-F238E27FC236}">
                <a16:creationId xmlns:a16="http://schemas.microsoft.com/office/drawing/2014/main" id="{DE725D4D-5897-4EB1-BD45-809C1B0DBB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7756A-05E7-40BC-9333-D30BC232BAF2}"/>
              </a:ext>
            </a:extLst>
          </p:cNvPr>
          <p:cNvSpPr>
            <a:spLocks noGrp="1"/>
          </p:cNvSpPr>
          <p:nvPr>
            <p:ph type="sldNum" sz="quarter" idx="12"/>
          </p:nvPr>
        </p:nvSpPr>
        <p:spPr/>
        <p:txBody>
          <a:bodyPr/>
          <a:lstStyle/>
          <a:p>
            <a:fld id="{6E4C1B1F-C03D-42C5-8C42-7C104901AB06}" type="slidenum">
              <a:rPr lang="en-US" smtClean="0"/>
              <a:t>‹#›</a:t>
            </a:fld>
            <a:endParaRPr lang="en-US"/>
          </a:p>
        </p:txBody>
      </p:sp>
    </p:spTree>
    <p:extLst>
      <p:ext uri="{BB962C8B-B14F-4D97-AF65-F5344CB8AC3E}">
        <p14:creationId xmlns:p14="http://schemas.microsoft.com/office/powerpoint/2010/main" val="217282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4BA428-BAFD-4BE8-AC06-3106CFAE34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18424-F55E-4E98-8133-EB2F10ECF6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EC514-C4EE-429D-B88E-029E18E81C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32171-0987-4744-B660-6C7B55591579}" type="datetimeFigureOut">
              <a:rPr lang="en-US" smtClean="0"/>
              <a:t>9/15/2020</a:t>
            </a:fld>
            <a:endParaRPr lang="en-US"/>
          </a:p>
        </p:txBody>
      </p:sp>
      <p:sp>
        <p:nvSpPr>
          <p:cNvPr id="5" name="Footer Placeholder 4">
            <a:extLst>
              <a:ext uri="{FF2B5EF4-FFF2-40B4-BE49-F238E27FC236}">
                <a16:creationId xmlns:a16="http://schemas.microsoft.com/office/drawing/2014/main" id="{2F4CEC1E-7F70-46DD-A912-BFD19214B6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FBBD01-A02B-49E1-93B4-60CB2B0661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C1B1F-C03D-42C5-8C42-7C104901AB06}" type="slidenum">
              <a:rPr lang="en-US" smtClean="0"/>
              <a:t>‹#›</a:t>
            </a:fld>
            <a:endParaRPr lang="en-US"/>
          </a:p>
        </p:txBody>
      </p:sp>
    </p:spTree>
    <p:extLst>
      <p:ext uri="{BB962C8B-B14F-4D97-AF65-F5344CB8AC3E}">
        <p14:creationId xmlns:p14="http://schemas.microsoft.com/office/powerpoint/2010/main" val="3780201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istory.com/this-day-in-history/coolidge-signs-stringent-immigration-la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03E2F0-80A9-4E1F-B9F5-1362BCA17906}"/>
              </a:ext>
            </a:extLst>
          </p:cNvPr>
          <p:cNvSpPr>
            <a:spLocks noGrp="1"/>
          </p:cNvSpPr>
          <p:nvPr>
            <p:ph type="title"/>
          </p:nvPr>
        </p:nvSpPr>
        <p:spPr/>
        <p:txBody>
          <a:bodyPr/>
          <a:lstStyle/>
          <a:p>
            <a:r>
              <a:rPr lang="en-US" b="1" dirty="0"/>
              <a:t>Citizenship and Voting Rights </a:t>
            </a:r>
          </a:p>
        </p:txBody>
      </p:sp>
      <p:sp>
        <p:nvSpPr>
          <p:cNvPr id="5" name="Content Placeholder 4">
            <a:extLst>
              <a:ext uri="{FF2B5EF4-FFF2-40B4-BE49-F238E27FC236}">
                <a16:creationId xmlns:a16="http://schemas.microsoft.com/office/drawing/2014/main" id="{AAB3C67C-DBD7-48F4-94C4-5CF6AA1A16A6}"/>
              </a:ext>
            </a:extLst>
          </p:cNvPr>
          <p:cNvSpPr>
            <a:spLocks noGrp="1"/>
          </p:cNvSpPr>
          <p:nvPr>
            <p:ph idx="1"/>
          </p:nvPr>
        </p:nvSpPr>
        <p:spPr/>
        <p:txBody>
          <a:bodyPr/>
          <a:lstStyle/>
          <a:p>
            <a:r>
              <a:rPr lang="en-US" dirty="0"/>
              <a:t>Throughout history barriers have been created to prevent groups of people from being recognized as citizens. </a:t>
            </a:r>
          </a:p>
          <a:p>
            <a:r>
              <a:rPr lang="en-US" dirty="0"/>
              <a:t>Without citizenship many people have been prevented from participating in the electoral process. </a:t>
            </a:r>
          </a:p>
          <a:p>
            <a:r>
              <a:rPr lang="en-US" dirty="0"/>
              <a:t>The Right to Vote has been a hard-fought battle for many groups</a:t>
            </a:r>
          </a:p>
          <a:p>
            <a:endParaRPr lang="en-US" dirty="0"/>
          </a:p>
        </p:txBody>
      </p:sp>
    </p:spTree>
    <p:extLst>
      <p:ext uri="{BB962C8B-B14F-4D97-AF65-F5344CB8AC3E}">
        <p14:creationId xmlns:p14="http://schemas.microsoft.com/office/powerpoint/2010/main" val="151800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FCAF-58D4-4228-8B80-381A4E9EFD60}"/>
              </a:ext>
            </a:extLst>
          </p:cNvPr>
          <p:cNvSpPr>
            <a:spLocks noGrp="1"/>
          </p:cNvSpPr>
          <p:nvPr>
            <p:ph type="title"/>
          </p:nvPr>
        </p:nvSpPr>
        <p:spPr/>
        <p:txBody>
          <a:bodyPr/>
          <a:lstStyle/>
          <a:p>
            <a:r>
              <a:rPr lang="en-US" b="1" dirty="0"/>
              <a:t>Women’s Suffrage - 19</a:t>
            </a:r>
            <a:r>
              <a:rPr lang="en-US" b="1" baseline="30000" dirty="0"/>
              <a:t>th</a:t>
            </a:r>
            <a:r>
              <a:rPr lang="en-US" b="1" dirty="0"/>
              <a:t> Amendment </a:t>
            </a:r>
          </a:p>
        </p:txBody>
      </p:sp>
      <p:sp>
        <p:nvSpPr>
          <p:cNvPr id="3" name="Content Placeholder 2">
            <a:extLst>
              <a:ext uri="{FF2B5EF4-FFF2-40B4-BE49-F238E27FC236}">
                <a16:creationId xmlns:a16="http://schemas.microsoft.com/office/drawing/2014/main" id="{43B47B03-53D6-4571-9F69-2EDB73D51A4C}"/>
              </a:ext>
            </a:extLst>
          </p:cNvPr>
          <p:cNvSpPr>
            <a:spLocks noGrp="1"/>
          </p:cNvSpPr>
          <p:nvPr>
            <p:ph idx="1"/>
          </p:nvPr>
        </p:nvSpPr>
        <p:spPr/>
        <p:txBody>
          <a:bodyPr>
            <a:normAutofit lnSpcReduction="10000"/>
          </a:bodyPr>
          <a:lstStyle/>
          <a:p>
            <a:r>
              <a:rPr lang="en-US" dirty="0"/>
              <a:t>The National American Woman Suffrage Association recognized Kansas as a liberal and forward-thinking state in the fight for suffrage. The Association adopted the Kansas state flower, the sunflower, as its emblem. The sunflower became an easily recognized symbol during suffrage campaigns.</a:t>
            </a:r>
          </a:p>
          <a:p>
            <a:r>
              <a:rPr lang="en-US" dirty="0"/>
              <a:t>In 1912, Kansas voters approved the Equal Suffrage Amendment to the state constitution, giving women the right to vote in the State. </a:t>
            </a:r>
          </a:p>
          <a:p>
            <a:r>
              <a:rPr lang="en-US" dirty="0"/>
              <a:t>On the National Level, the 19th Amendment - guaranteed women the right to vote in 1920</a:t>
            </a:r>
          </a:p>
          <a:p>
            <a:r>
              <a:rPr lang="en-US" dirty="0"/>
              <a:t>But this did not mean that everyone could vote, there were still many battles ahead</a:t>
            </a:r>
          </a:p>
          <a:p>
            <a:endParaRPr lang="en-US" dirty="0"/>
          </a:p>
        </p:txBody>
      </p:sp>
    </p:spTree>
    <p:extLst>
      <p:ext uri="{BB962C8B-B14F-4D97-AF65-F5344CB8AC3E}">
        <p14:creationId xmlns:p14="http://schemas.microsoft.com/office/powerpoint/2010/main" val="2276152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2B25-84CA-4225-BB37-6FBCC923CD02}"/>
              </a:ext>
            </a:extLst>
          </p:cNvPr>
          <p:cNvSpPr>
            <a:spLocks noGrp="1"/>
          </p:cNvSpPr>
          <p:nvPr>
            <p:ph type="title"/>
          </p:nvPr>
        </p:nvSpPr>
        <p:spPr/>
        <p:txBody>
          <a:bodyPr/>
          <a:lstStyle/>
          <a:p>
            <a:r>
              <a:rPr lang="en-US" b="1" dirty="0"/>
              <a:t>Native American Rights </a:t>
            </a:r>
          </a:p>
        </p:txBody>
      </p:sp>
      <p:sp>
        <p:nvSpPr>
          <p:cNvPr id="3" name="Content Placeholder 2">
            <a:extLst>
              <a:ext uri="{FF2B5EF4-FFF2-40B4-BE49-F238E27FC236}">
                <a16:creationId xmlns:a16="http://schemas.microsoft.com/office/drawing/2014/main" id="{F62F575D-F141-42E5-A7B2-2DBF758BCA41}"/>
              </a:ext>
            </a:extLst>
          </p:cNvPr>
          <p:cNvSpPr>
            <a:spLocks noGrp="1"/>
          </p:cNvSpPr>
          <p:nvPr>
            <p:ph idx="1"/>
          </p:nvPr>
        </p:nvSpPr>
        <p:spPr/>
        <p:txBody>
          <a:bodyPr>
            <a:normAutofit/>
          </a:bodyPr>
          <a:lstStyle/>
          <a:p>
            <a:r>
              <a:rPr lang="en-US" b="1" dirty="0"/>
              <a:t>1919 </a:t>
            </a:r>
            <a:r>
              <a:rPr lang="en-US" dirty="0"/>
              <a:t>Native Americans who served in the military during World War I are granted US citizenship. </a:t>
            </a:r>
          </a:p>
          <a:p>
            <a:r>
              <a:rPr lang="en-US" b="1" dirty="0"/>
              <a:t>1924 </a:t>
            </a:r>
            <a:r>
              <a:rPr lang="en-US" dirty="0"/>
              <a:t>The Indian Citizenship Act grants citizenship to Native Americans, but many states nonetheless make laws and policies that prohibit Native Americans from voting.</a:t>
            </a:r>
          </a:p>
          <a:p>
            <a:pPr marL="0" indent="0">
              <a:buNone/>
            </a:pPr>
            <a:endParaRPr lang="en-US" dirty="0"/>
          </a:p>
          <a:p>
            <a:endParaRPr lang="en-US" dirty="0"/>
          </a:p>
        </p:txBody>
      </p:sp>
    </p:spTree>
    <p:extLst>
      <p:ext uri="{BB962C8B-B14F-4D97-AF65-F5344CB8AC3E}">
        <p14:creationId xmlns:p14="http://schemas.microsoft.com/office/powerpoint/2010/main" val="227804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A94D-CE65-436A-80D2-AD24CF62F329}"/>
              </a:ext>
            </a:extLst>
          </p:cNvPr>
          <p:cNvSpPr>
            <a:spLocks noGrp="1"/>
          </p:cNvSpPr>
          <p:nvPr>
            <p:ph type="title"/>
          </p:nvPr>
        </p:nvSpPr>
        <p:spPr/>
        <p:txBody>
          <a:bodyPr/>
          <a:lstStyle/>
          <a:p>
            <a:r>
              <a:rPr lang="en-US" b="1" dirty="0"/>
              <a:t>Immigration</a:t>
            </a:r>
          </a:p>
        </p:txBody>
      </p:sp>
      <p:sp>
        <p:nvSpPr>
          <p:cNvPr id="3" name="Content Placeholder 2">
            <a:extLst>
              <a:ext uri="{FF2B5EF4-FFF2-40B4-BE49-F238E27FC236}">
                <a16:creationId xmlns:a16="http://schemas.microsoft.com/office/drawing/2014/main" id="{97264F61-BE0E-4EEA-A878-F52962288DA9}"/>
              </a:ext>
            </a:extLst>
          </p:cNvPr>
          <p:cNvSpPr>
            <a:spLocks noGrp="1"/>
          </p:cNvSpPr>
          <p:nvPr>
            <p:ph idx="1"/>
          </p:nvPr>
        </p:nvSpPr>
        <p:spPr/>
        <p:txBody>
          <a:bodyPr>
            <a:normAutofit/>
          </a:bodyPr>
          <a:lstStyle/>
          <a:p>
            <a:r>
              <a:rPr lang="en-US" dirty="0"/>
              <a:t>The </a:t>
            </a:r>
            <a:r>
              <a:rPr lang="en-US" u="sng" dirty="0">
                <a:hlinkClick r:id="rId3"/>
              </a:rPr>
              <a:t>Immigration Act of 1924</a:t>
            </a:r>
            <a:r>
              <a:rPr lang="en-US" dirty="0"/>
              <a:t> limits the number of immigrants allowed into the United States yearly through nationality quotas. The law favors immigration from Northern and Western European countries. Just three countries, Great Britain, Ireland and Germany account for 70 percent of all available visas. Immigration from Southern, Central and Eastern Europe was limited. The Act completely excludes immigrants from Asia.</a:t>
            </a:r>
          </a:p>
          <a:p>
            <a:r>
              <a:rPr lang="en-US" dirty="0"/>
              <a:t>Immigrants can only vote if they become naturalized citizens </a:t>
            </a:r>
          </a:p>
          <a:p>
            <a:endParaRPr lang="en-US" dirty="0"/>
          </a:p>
        </p:txBody>
      </p:sp>
    </p:spTree>
    <p:extLst>
      <p:ext uri="{BB962C8B-B14F-4D97-AF65-F5344CB8AC3E}">
        <p14:creationId xmlns:p14="http://schemas.microsoft.com/office/powerpoint/2010/main" val="28292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1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705765DB-91EF-4CD5-B9CA-DAA76BB28E6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5419899" y="-1"/>
            <a:ext cx="5251910" cy="6857999"/>
          </a:xfrm>
          <a:prstGeom prst="rect">
            <a:avLst/>
          </a:prstGeom>
        </p:spPr>
      </p:pic>
      <p:sp>
        <p:nvSpPr>
          <p:cNvPr id="13" name="Rectangle 1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326959-1E68-42F0-AF04-FE9040DEA2D0}"/>
              </a:ext>
            </a:extLst>
          </p:cNvPr>
          <p:cNvSpPr>
            <a:spLocks noGrp="1"/>
          </p:cNvSpPr>
          <p:nvPr>
            <p:ph type="title"/>
          </p:nvPr>
        </p:nvSpPr>
        <p:spPr>
          <a:xfrm>
            <a:off x="1166649" y="721805"/>
            <a:ext cx="3874686" cy="2147520"/>
          </a:xfrm>
        </p:spPr>
        <p:txBody>
          <a:bodyPr vert="horz" lIns="91440" tIns="45720" rIns="91440" bIns="45720" rtlCol="0" anchor="ctr">
            <a:normAutofit/>
          </a:bodyPr>
          <a:lstStyle/>
          <a:p>
            <a:r>
              <a:rPr lang="en-US" b="1">
                <a:solidFill>
                  <a:schemeClr val="bg1"/>
                </a:solidFill>
              </a:rPr>
              <a:t>Naturalization</a:t>
            </a:r>
            <a:endParaRPr lang="en-US">
              <a:solidFill>
                <a:schemeClr val="bg1"/>
              </a:solidFill>
            </a:endParaRPr>
          </a:p>
        </p:txBody>
      </p:sp>
      <p:sp>
        <p:nvSpPr>
          <p:cNvPr id="15" name="Rectangle 1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17D58A-810E-4522-A745-DFAAFB4BF7C2}"/>
              </a:ext>
            </a:extLst>
          </p:cNvPr>
          <p:cNvSpPr>
            <a:spLocks noGrp="1"/>
          </p:cNvSpPr>
          <p:nvPr>
            <p:ph sz="half" idx="1"/>
          </p:nvPr>
        </p:nvSpPr>
        <p:spPr>
          <a:xfrm>
            <a:off x="1166649" y="3379979"/>
            <a:ext cx="3874685" cy="3186359"/>
          </a:xfrm>
        </p:spPr>
        <p:txBody>
          <a:bodyPr vert="horz" lIns="91440" tIns="45720" rIns="91440" bIns="45720" rtlCol="0" anchor="ctr">
            <a:normAutofit lnSpcReduction="10000"/>
          </a:bodyPr>
          <a:lstStyle/>
          <a:p>
            <a:pPr marL="0"/>
            <a:r>
              <a:rPr lang="en-US" sz="1800" b="1" dirty="0">
                <a:solidFill>
                  <a:schemeClr val="bg1"/>
                </a:solidFill>
              </a:rPr>
              <a:t>Naturalization </a:t>
            </a:r>
            <a:r>
              <a:rPr lang="en-US" sz="1800" dirty="0">
                <a:solidFill>
                  <a:schemeClr val="bg1"/>
                </a:solidFill>
              </a:rPr>
              <a:t>is the process by which U.S. citizenship is granted to a lawful permanent resident. It is a voluntary act; naturalization is not required.</a:t>
            </a:r>
          </a:p>
          <a:p>
            <a:r>
              <a:rPr lang="en-US" sz="1800" dirty="0">
                <a:solidFill>
                  <a:schemeClr val="bg1"/>
                </a:solidFill>
              </a:rPr>
              <a:t>Prior to September 27, 1906, any "court of record" (municipal, county, state, or Federal) could grant United States citizenship.</a:t>
            </a:r>
          </a:p>
          <a:p>
            <a:r>
              <a:rPr lang="en-US" sz="1800" dirty="0">
                <a:solidFill>
                  <a:schemeClr val="bg1"/>
                </a:solidFill>
              </a:rPr>
              <a:t>The Wyandotte County Museum has the County Naturalization &amp; Declaration of Intent Records. </a:t>
            </a:r>
          </a:p>
        </p:txBody>
      </p:sp>
    </p:spTree>
    <p:extLst>
      <p:ext uri="{BB962C8B-B14F-4D97-AF65-F5344CB8AC3E}">
        <p14:creationId xmlns:p14="http://schemas.microsoft.com/office/powerpoint/2010/main" val="97601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 up of text on a white background&#10;&#10;Description automatically generated">
            <a:extLst>
              <a:ext uri="{FF2B5EF4-FFF2-40B4-BE49-F238E27FC236}">
                <a16:creationId xmlns:a16="http://schemas.microsoft.com/office/drawing/2014/main" id="{96A45970-1B9A-4E9A-A2CC-948636001EF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490" b="7654"/>
          <a:stretch/>
        </p:blipFill>
        <p:spPr>
          <a:xfrm>
            <a:off x="20" y="1282"/>
            <a:ext cx="12191980" cy="6856718"/>
          </a:xfrm>
          <a:prstGeom prst="rect">
            <a:avLst/>
          </a:prstGeom>
        </p:spPr>
      </p:pic>
    </p:spTree>
    <p:extLst>
      <p:ext uri="{BB962C8B-B14F-4D97-AF65-F5344CB8AC3E}">
        <p14:creationId xmlns:p14="http://schemas.microsoft.com/office/powerpoint/2010/main" val="133376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B414-3446-4190-BB71-0CE7DD3E3B2A}"/>
              </a:ext>
            </a:extLst>
          </p:cNvPr>
          <p:cNvSpPr>
            <a:spLocks noGrp="1"/>
          </p:cNvSpPr>
          <p:nvPr>
            <p:ph type="title"/>
          </p:nvPr>
        </p:nvSpPr>
        <p:spPr/>
        <p:txBody>
          <a:bodyPr/>
          <a:lstStyle/>
          <a:p>
            <a:r>
              <a:rPr lang="en-US" b="1" dirty="0"/>
              <a:t>Beyond the 1920s </a:t>
            </a:r>
          </a:p>
        </p:txBody>
      </p:sp>
      <p:sp>
        <p:nvSpPr>
          <p:cNvPr id="3" name="Content Placeholder 2">
            <a:extLst>
              <a:ext uri="{FF2B5EF4-FFF2-40B4-BE49-F238E27FC236}">
                <a16:creationId xmlns:a16="http://schemas.microsoft.com/office/drawing/2014/main" id="{B3AF7CB4-32A0-47C2-B4FD-926ECC827204}"/>
              </a:ext>
            </a:extLst>
          </p:cNvPr>
          <p:cNvSpPr>
            <a:spLocks noGrp="1"/>
          </p:cNvSpPr>
          <p:nvPr>
            <p:ph idx="1"/>
          </p:nvPr>
        </p:nvSpPr>
        <p:spPr/>
        <p:txBody>
          <a:bodyPr>
            <a:normAutofit/>
          </a:bodyPr>
          <a:lstStyle/>
          <a:p>
            <a:r>
              <a:rPr lang="en-US" dirty="0"/>
              <a:t>1866: Civil Rights Act grants citizenship but not the right to vote to all persons born in the U.S. </a:t>
            </a:r>
          </a:p>
          <a:p>
            <a:r>
              <a:rPr lang="en-US" dirty="0"/>
              <a:t>1965: The Civil Rights Act outlaws discrimination based on race, color, religion, sex, or national origin.</a:t>
            </a:r>
          </a:p>
          <a:p>
            <a:r>
              <a:rPr lang="en-US" dirty="0"/>
              <a:t>1971: Drops voting age from 21 to 18 </a:t>
            </a:r>
          </a:p>
          <a:p>
            <a:r>
              <a:rPr lang="en-US" dirty="0"/>
              <a:t>1975: Voting Rights Act expanded to protect language minorities</a:t>
            </a:r>
          </a:p>
          <a:p>
            <a:r>
              <a:rPr lang="en-US" dirty="0"/>
              <a:t>1982: Congress requires new voting protections for people with disabilities</a:t>
            </a:r>
          </a:p>
          <a:p>
            <a:endParaRPr lang="en-US" sz="2000" dirty="0"/>
          </a:p>
        </p:txBody>
      </p:sp>
    </p:spTree>
    <p:extLst>
      <p:ext uri="{BB962C8B-B14F-4D97-AF65-F5344CB8AC3E}">
        <p14:creationId xmlns:p14="http://schemas.microsoft.com/office/powerpoint/2010/main" val="221152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75A9-1454-4BE2-93BF-2D94DBD9A32F}"/>
              </a:ext>
            </a:extLst>
          </p:cNvPr>
          <p:cNvSpPr>
            <a:spLocks noGrp="1"/>
          </p:cNvSpPr>
          <p:nvPr>
            <p:ph type="title"/>
          </p:nvPr>
        </p:nvSpPr>
        <p:spPr/>
        <p:txBody>
          <a:bodyPr/>
          <a:lstStyle/>
          <a:p>
            <a:r>
              <a:rPr lang="en-US" b="1" dirty="0"/>
              <a:t>Mock Election </a:t>
            </a:r>
            <a:endParaRPr lang="en-US" dirty="0"/>
          </a:p>
        </p:txBody>
      </p:sp>
      <p:sp>
        <p:nvSpPr>
          <p:cNvPr id="3" name="Content Placeholder 2">
            <a:extLst>
              <a:ext uri="{FF2B5EF4-FFF2-40B4-BE49-F238E27FC236}">
                <a16:creationId xmlns:a16="http://schemas.microsoft.com/office/drawing/2014/main" id="{8688226A-F5B1-4AC0-9C0D-9327DEDD6CCE}"/>
              </a:ext>
            </a:extLst>
          </p:cNvPr>
          <p:cNvSpPr>
            <a:spLocks noGrp="1"/>
          </p:cNvSpPr>
          <p:nvPr>
            <p:ph idx="1"/>
          </p:nvPr>
        </p:nvSpPr>
        <p:spPr/>
        <p:txBody>
          <a:bodyPr/>
          <a:lstStyle/>
          <a:p>
            <a:r>
              <a:rPr lang="en-US" dirty="0"/>
              <a:t>Your class is having a party, there is a choice between pizza and tacos. The class will get to vote for their favorite.  </a:t>
            </a:r>
          </a:p>
          <a:p>
            <a:r>
              <a:rPr lang="en-US" dirty="0"/>
              <a:t>First only the boys will vote (keep the results hidden). How do the girls feel about being left out? </a:t>
            </a:r>
          </a:p>
          <a:p>
            <a:r>
              <a:rPr lang="en-US" dirty="0"/>
              <a:t>Then the girl’s votes will be added, how do the results compare?  </a:t>
            </a:r>
          </a:p>
          <a:p>
            <a:endParaRPr lang="en-US" dirty="0"/>
          </a:p>
        </p:txBody>
      </p:sp>
    </p:spTree>
    <p:extLst>
      <p:ext uri="{BB962C8B-B14F-4D97-AF65-F5344CB8AC3E}">
        <p14:creationId xmlns:p14="http://schemas.microsoft.com/office/powerpoint/2010/main" val="119633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E8BA51D0-77B4-4130-B85A-4BB9557B00D4}"/>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548689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590</Words>
  <Application>Microsoft Office PowerPoint</Application>
  <PresentationFormat>Widescreen</PresentationFormat>
  <Paragraphs>42</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Citizenship and Voting Rights </vt:lpstr>
      <vt:lpstr>Women’s Suffrage - 19th Amendment </vt:lpstr>
      <vt:lpstr>Native American Rights </vt:lpstr>
      <vt:lpstr>Immigration</vt:lpstr>
      <vt:lpstr>Naturalization</vt:lpstr>
      <vt:lpstr>PowerPoint Presentation</vt:lpstr>
      <vt:lpstr>Beyond the 1920s </vt:lpstr>
      <vt:lpstr>Mock Election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Citizenship and Voting Rights </dc:title>
  <dc:creator>Loch, Amy</dc:creator>
  <cp:lastModifiedBy>Loch, Amy</cp:lastModifiedBy>
  <cp:revision>1</cp:revision>
  <dcterms:created xsi:type="dcterms:W3CDTF">2020-09-15T16:16:10Z</dcterms:created>
  <dcterms:modified xsi:type="dcterms:W3CDTF">2020-09-15T16:16:28Z</dcterms:modified>
</cp:coreProperties>
</file>