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7" r:id="rId2"/>
    <p:sldId id="282" r:id="rId3"/>
    <p:sldId id="288" r:id="rId4"/>
    <p:sldId id="289" r:id="rId5"/>
    <p:sldId id="290" r:id="rId6"/>
    <p:sldId id="291" r:id="rId7"/>
    <p:sldId id="292" r:id="rId8"/>
    <p:sldId id="293" r:id="rId9"/>
    <p:sldId id="295" r:id="rId10"/>
    <p:sldId id="287" r:id="rId11"/>
    <p:sldId id="297" r:id="rId12"/>
    <p:sldId id="303" r:id="rId13"/>
    <p:sldId id="300" r:id="rId14"/>
    <p:sldId id="302" r:id="rId15"/>
    <p:sldId id="299" r:id="rId16"/>
    <p:sldId id="274" r:id="rId17"/>
    <p:sldId id="296" r:id="rId18"/>
    <p:sldId id="286" r:id="rId19"/>
    <p:sldId id="284" r:id="rId20"/>
    <p:sldId id="285" r:id="rId21"/>
    <p:sldId id="272" r:id="rId22"/>
    <p:sldId id="271" r:id="rId23"/>
    <p:sldId id="263" r:id="rId24"/>
    <p:sldId id="264" r:id="rId25"/>
    <p:sldId id="280" r:id="rId26"/>
    <p:sldId id="283" r:id="rId27"/>
    <p:sldId id="279" r:id="rId28"/>
    <p:sldId id="265" r:id="rId29"/>
    <p:sldId id="270" r:id="rId30"/>
    <p:sldId id="261" r:id="rId31"/>
    <p:sldId id="304" r:id="rId32"/>
    <p:sldId id="277" r:id="rId33"/>
    <p:sldId id="275" r:id="rId34"/>
    <p:sldId id="268" r:id="rId35"/>
    <p:sldId id="298"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p:normalViewPr>
  <p:slideViewPr>
    <p:cSldViewPr snapToGrid="0">
      <p:cViewPr varScale="1">
        <p:scale>
          <a:sx n="96" d="100"/>
          <a:sy n="96" d="100"/>
        </p:scale>
        <p:origin x="35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DE313-4967-42DD-9B31-7A42B9FA400F}"/>
              </a:ext>
            </a:extLst>
          </p:cNvPr>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BFF51F-1DB3-4033-B57D-FEA394A9677B}"/>
              </a:ext>
            </a:extLst>
          </p:cNvPr>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0EB70079-D4BA-4B17-BA95-20B7FC36B994}" type="datetimeFigureOut">
              <a:rPr lang="en-US" smtClean="0"/>
              <a:t>1/8/2022</a:t>
            </a:fld>
            <a:endParaRPr lang="en-US" dirty="0"/>
          </a:p>
        </p:txBody>
      </p:sp>
      <p:sp>
        <p:nvSpPr>
          <p:cNvPr id="4" name="Footer Placeholder 3">
            <a:extLst>
              <a:ext uri="{FF2B5EF4-FFF2-40B4-BE49-F238E27FC236}">
                <a16:creationId xmlns:a16="http://schemas.microsoft.com/office/drawing/2014/main" id="{AC0FA336-74AC-4ABD-8FB9-DAA77F66E5C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ED1128C-9F90-44EB-836F-8A2CD496F45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468470C-88D3-45D9-8171-6DA9AC1C4322}" type="slidenum">
              <a:rPr lang="en-US" smtClean="0"/>
              <a:t>‹#›</a:t>
            </a:fld>
            <a:endParaRPr lang="en-US" dirty="0"/>
          </a:p>
        </p:txBody>
      </p:sp>
    </p:spTree>
    <p:extLst>
      <p:ext uri="{BB962C8B-B14F-4D97-AF65-F5344CB8AC3E}">
        <p14:creationId xmlns:p14="http://schemas.microsoft.com/office/powerpoint/2010/main" val="324468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7EAF94E-F9F9-4953-AE5D-FD687EB728DF}" type="datetimeFigureOut">
              <a:rPr lang="en-US" smtClean="0"/>
              <a:t>1/8/2022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A9213A1-947A-42A8-BD29-59652EEF6BC4}" type="slidenum">
              <a:rPr lang="en-US" smtClean="0"/>
              <a:t>‹#›</a:t>
            </a:fld>
            <a:endParaRPr lang="en-US" dirty="0"/>
          </a:p>
        </p:txBody>
      </p:sp>
    </p:spTree>
    <p:extLst>
      <p:ext uri="{BB962C8B-B14F-4D97-AF65-F5344CB8AC3E}">
        <p14:creationId xmlns:p14="http://schemas.microsoft.com/office/powerpoint/2010/main" val="383750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rchives.gov/nhprc/projects/catalog/booker-t-washingt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Introduce the story of Groves </a:t>
            </a:r>
          </a:p>
          <a:p>
            <a:r>
              <a:rPr lang="en-US" dirty="0"/>
              <a:t>Photograph Julius G. Groves and wife Matilda </a:t>
            </a:r>
          </a:p>
          <a:p>
            <a:r>
              <a:rPr lang="en-US" dirty="0"/>
              <a:t>Has anyone heard of him?  Why do you think this is?</a:t>
            </a:r>
          </a:p>
          <a:p>
            <a:endParaRPr lang="en-US" dirty="0"/>
          </a:p>
          <a:p>
            <a:r>
              <a:rPr lang="en-US" dirty="0"/>
              <a:t>Born in slavery in April 12, 1859, in Louisville, Kentucky, Junius George Groves came to Kansas at the age of 19 as an Exoduster. He worked at the meat packing houses in Armourdale and later moved to Edwardsville. Groves purchased 80 acres of land and began to raise white potatoes. His business prospered and he became known as the "Potato King of the World" because he reportedly grew more bushels of potatoes per acre than anyone else in the world. </a:t>
            </a:r>
          </a:p>
          <a:p>
            <a:endParaRPr lang="en-US" dirty="0"/>
          </a:p>
          <a:p>
            <a:r>
              <a:rPr lang="en-US" dirty="0"/>
              <a:t>https://www.kshs.org/kansapedia/junius-g-groves/12075</a:t>
            </a:r>
          </a:p>
          <a:p>
            <a:endParaRPr lang="en-US" dirty="0"/>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1</a:t>
            </a:fld>
            <a:endParaRPr lang="en-US" dirty="0"/>
          </a:p>
        </p:txBody>
      </p:sp>
    </p:spTree>
    <p:extLst>
      <p:ext uri="{BB962C8B-B14F-4D97-AF65-F5344CB8AC3E}">
        <p14:creationId xmlns:p14="http://schemas.microsoft.com/office/powerpoint/2010/main" val="122742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might he have been more successful than his neighbors?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type of sources do you think they used to write </a:t>
            </a:r>
            <a:r>
              <a:rPr lang="en-US" b="1" dirty="0"/>
              <a:t>this book</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10</a:t>
            </a:fld>
            <a:endParaRPr lang="en-US" dirty="0"/>
          </a:p>
        </p:txBody>
      </p:sp>
    </p:spTree>
    <p:extLst>
      <p:ext uri="{BB962C8B-B14F-4D97-AF65-F5344CB8AC3E}">
        <p14:creationId xmlns:p14="http://schemas.microsoft.com/office/powerpoint/2010/main" val="2837635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Analyze newspaper articles about Groves</a:t>
            </a:r>
          </a:p>
          <a:p>
            <a:endParaRPr lang="en-US" dirty="0"/>
          </a:p>
          <a:p>
            <a:r>
              <a:rPr lang="en-US" dirty="0"/>
              <a:t>How do newspapers compare?</a:t>
            </a:r>
          </a:p>
          <a:p>
            <a:r>
              <a:rPr lang="en-US" dirty="0"/>
              <a:t>Kansas City Star 1880- present </a:t>
            </a:r>
          </a:p>
          <a:p>
            <a:r>
              <a:rPr lang="en-US" dirty="0"/>
              <a:t>Kansas City Kansan 1916-2002</a:t>
            </a:r>
          </a:p>
          <a:p>
            <a:r>
              <a:rPr lang="en-US" dirty="0"/>
              <a:t>Kansas City Advocate 1916-1924</a:t>
            </a:r>
          </a:p>
          <a:p>
            <a:r>
              <a:rPr lang="en-US" dirty="0"/>
              <a:t>Bonner Springs – Edwardsville Chieftain 1896-2001</a:t>
            </a:r>
          </a:p>
          <a:p>
            <a:r>
              <a:rPr lang="en-US" dirty="0"/>
              <a:t>Topeka Plaindealer 1899-1927 African American Paper</a:t>
            </a:r>
          </a:p>
          <a:p>
            <a:r>
              <a:rPr lang="en-US" dirty="0"/>
              <a:t>Edwardsville Visitor 1912-1913 short lived community paper</a:t>
            </a:r>
          </a:p>
          <a:p>
            <a:r>
              <a:rPr lang="en-US" dirty="0"/>
              <a:t> </a:t>
            </a:r>
          </a:p>
          <a:p>
            <a:r>
              <a:rPr lang="en-US" dirty="0"/>
              <a:t>How else can we learn about his life? </a:t>
            </a:r>
          </a:p>
        </p:txBody>
      </p:sp>
      <p:sp>
        <p:nvSpPr>
          <p:cNvPr id="4" name="Slide Number Placeholder 3"/>
          <p:cNvSpPr>
            <a:spLocks noGrp="1"/>
          </p:cNvSpPr>
          <p:nvPr>
            <p:ph type="sldNum" sz="quarter" idx="5"/>
          </p:nvPr>
        </p:nvSpPr>
        <p:spPr/>
        <p:txBody>
          <a:bodyPr/>
          <a:lstStyle/>
          <a:p>
            <a:fld id="{1A9213A1-947A-42A8-BD29-59652EEF6BC4}" type="slidenum">
              <a:rPr lang="en-US" smtClean="0"/>
              <a:t>11</a:t>
            </a:fld>
            <a:endParaRPr lang="en-US" dirty="0"/>
          </a:p>
        </p:txBody>
      </p:sp>
    </p:spTree>
    <p:extLst>
      <p:ext uri="{BB962C8B-B14F-4D97-AF65-F5344CB8AC3E}">
        <p14:creationId xmlns:p14="http://schemas.microsoft.com/office/powerpoint/2010/main" val="66100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article was written 50 years after Groves passed away. What can we learn about his life and legacy from this article? </a:t>
            </a:r>
          </a:p>
        </p:txBody>
      </p:sp>
      <p:sp>
        <p:nvSpPr>
          <p:cNvPr id="4" name="Slide Number Placeholder 3"/>
          <p:cNvSpPr>
            <a:spLocks noGrp="1"/>
          </p:cNvSpPr>
          <p:nvPr>
            <p:ph type="sldNum" sz="quarter" idx="5"/>
          </p:nvPr>
        </p:nvSpPr>
        <p:spPr/>
        <p:txBody>
          <a:bodyPr/>
          <a:lstStyle/>
          <a:p>
            <a:fld id="{1A9213A1-947A-42A8-BD29-59652EEF6BC4}" type="slidenum">
              <a:rPr lang="en-US" smtClean="0"/>
              <a:t>12</a:t>
            </a:fld>
            <a:endParaRPr lang="en-US" dirty="0"/>
          </a:p>
        </p:txBody>
      </p:sp>
    </p:spTree>
    <p:extLst>
      <p:ext uri="{BB962C8B-B14F-4D97-AF65-F5344CB8AC3E}">
        <p14:creationId xmlns:p14="http://schemas.microsoft.com/office/powerpoint/2010/main" val="229955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article was published in the KC Star in 1910, during Groves’ lifetime.</a:t>
            </a:r>
          </a:p>
          <a:p>
            <a:r>
              <a:rPr lang="en-US" dirty="0"/>
              <a:t>What do you think about this article? </a:t>
            </a:r>
          </a:p>
          <a:p>
            <a:r>
              <a:rPr lang="en-US" dirty="0"/>
              <a:t>How does it compare to other sources? </a:t>
            </a:r>
          </a:p>
        </p:txBody>
      </p:sp>
      <p:sp>
        <p:nvSpPr>
          <p:cNvPr id="4" name="Slide Number Placeholder 3"/>
          <p:cNvSpPr>
            <a:spLocks noGrp="1"/>
          </p:cNvSpPr>
          <p:nvPr>
            <p:ph type="sldNum" sz="quarter" idx="5"/>
          </p:nvPr>
        </p:nvSpPr>
        <p:spPr/>
        <p:txBody>
          <a:bodyPr/>
          <a:lstStyle/>
          <a:p>
            <a:fld id="{1A9213A1-947A-42A8-BD29-59652EEF6BC4}" type="slidenum">
              <a:rPr lang="en-US" smtClean="0"/>
              <a:t>13</a:t>
            </a:fld>
            <a:endParaRPr lang="en-US" dirty="0"/>
          </a:p>
        </p:txBody>
      </p:sp>
    </p:spTree>
    <p:extLst>
      <p:ext uri="{BB962C8B-B14F-4D97-AF65-F5344CB8AC3E}">
        <p14:creationId xmlns:p14="http://schemas.microsoft.com/office/powerpoint/2010/main" val="386167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newspapers published daily activities as news. </a:t>
            </a:r>
          </a:p>
          <a:p>
            <a:endParaRPr lang="en-US" dirty="0"/>
          </a:p>
          <a:p>
            <a:r>
              <a:rPr lang="en-US" dirty="0"/>
              <a:t>Edwardsville Visitor Articles</a:t>
            </a:r>
          </a:p>
          <a:p>
            <a:r>
              <a:rPr lang="en-US" dirty="0"/>
              <a:t>East Edwardsville Items – Jan 24, 1913</a:t>
            </a:r>
          </a:p>
          <a:p>
            <a:r>
              <a:rPr lang="en-US" dirty="0"/>
              <a:t>Surprise on J. G. Groves – Apr 18, 1913 </a:t>
            </a:r>
          </a:p>
        </p:txBody>
      </p:sp>
      <p:sp>
        <p:nvSpPr>
          <p:cNvPr id="4" name="Slide Number Placeholder 3"/>
          <p:cNvSpPr>
            <a:spLocks noGrp="1"/>
          </p:cNvSpPr>
          <p:nvPr>
            <p:ph type="sldNum" sz="quarter" idx="5"/>
          </p:nvPr>
        </p:nvSpPr>
        <p:spPr/>
        <p:txBody>
          <a:bodyPr/>
          <a:lstStyle/>
          <a:p>
            <a:fld id="{1A9213A1-947A-42A8-BD29-59652EEF6BC4}" type="slidenum">
              <a:rPr lang="en-US" smtClean="0"/>
              <a:t>14</a:t>
            </a:fld>
            <a:endParaRPr lang="en-US" dirty="0"/>
          </a:p>
        </p:txBody>
      </p:sp>
    </p:spTree>
    <p:extLst>
      <p:ext uri="{BB962C8B-B14F-4D97-AF65-F5344CB8AC3E}">
        <p14:creationId xmlns:p14="http://schemas.microsoft.com/office/powerpoint/2010/main" val="62672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1910 Census Data</a:t>
            </a:r>
          </a:p>
          <a:p>
            <a:r>
              <a:rPr lang="en-US" sz="1000" dirty="0"/>
              <a:t>Place of residence</a:t>
            </a:r>
          </a:p>
          <a:p>
            <a:r>
              <a:rPr lang="en-US" sz="1000" dirty="0"/>
              <a:t>Name of each person at residence</a:t>
            </a:r>
          </a:p>
          <a:p>
            <a:r>
              <a:rPr lang="en-US" sz="1000" dirty="0"/>
              <a:t>Relationship of each person to head of household</a:t>
            </a:r>
          </a:p>
          <a:p>
            <a:r>
              <a:rPr lang="en-US" sz="1000" dirty="0"/>
              <a:t>Home data</a:t>
            </a:r>
            <a:br>
              <a:rPr lang="en-US" sz="1000" dirty="0"/>
            </a:br>
            <a:r>
              <a:rPr lang="en-US" sz="1000" dirty="0"/>
              <a:t>- Owned or rented</a:t>
            </a:r>
            <a:br>
              <a:rPr lang="en-US" sz="1000" dirty="0"/>
            </a:br>
            <a:r>
              <a:rPr lang="en-US" sz="1000" dirty="0"/>
              <a:t>- Does family own a farm</a:t>
            </a:r>
          </a:p>
          <a:p>
            <a:r>
              <a:rPr lang="en-US" sz="1000" dirty="0"/>
              <a:t>Personal Description</a:t>
            </a:r>
            <a:br>
              <a:rPr lang="en-US" sz="1000" dirty="0"/>
            </a:br>
            <a:r>
              <a:rPr lang="en-US" sz="1000" dirty="0"/>
              <a:t>- Sex</a:t>
            </a:r>
            <a:br>
              <a:rPr lang="en-US" sz="1000" dirty="0"/>
            </a:br>
            <a:r>
              <a:rPr lang="en-US" sz="1000" dirty="0"/>
              <a:t>- Color or race</a:t>
            </a:r>
            <a:br>
              <a:rPr lang="en-US" sz="1000" dirty="0"/>
            </a:br>
            <a:r>
              <a:rPr lang="en-US" sz="1000" dirty="0"/>
              <a:t>- Age at last birthday</a:t>
            </a:r>
            <a:br>
              <a:rPr lang="en-US" sz="1000" dirty="0"/>
            </a:br>
            <a:r>
              <a:rPr lang="en-US" sz="1000" dirty="0"/>
              <a:t>- Marital condition (Single, Married, Widowed, Divorced)</a:t>
            </a:r>
            <a:br>
              <a:rPr lang="en-US" sz="1000" dirty="0"/>
            </a:br>
            <a:r>
              <a:rPr lang="en-US" sz="1000" dirty="0"/>
              <a:t>- Number of years married</a:t>
            </a:r>
          </a:p>
          <a:p>
            <a:r>
              <a:rPr lang="en-US" sz="1000" dirty="0"/>
              <a:t>Education</a:t>
            </a:r>
            <a:br>
              <a:rPr lang="en-US" sz="1000" dirty="0"/>
            </a:br>
            <a:r>
              <a:rPr lang="en-US" sz="1000" dirty="0"/>
              <a:t>- Attended school or college</a:t>
            </a:r>
            <a:br>
              <a:rPr lang="en-US" sz="1000" dirty="0"/>
            </a:br>
            <a:r>
              <a:rPr lang="en-US" sz="1000" dirty="0"/>
              <a:t>- Whether able to read or write</a:t>
            </a:r>
          </a:p>
          <a:p>
            <a:r>
              <a:rPr lang="en-US" sz="1000" dirty="0"/>
              <a:t>Place of Birth</a:t>
            </a:r>
            <a:br>
              <a:rPr lang="en-US" sz="1000" dirty="0"/>
            </a:br>
            <a:r>
              <a:rPr lang="en-US" sz="1000" dirty="0"/>
              <a:t>- Each person and his or her parent’s birthplace</a:t>
            </a:r>
            <a:br>
              <a:rPr lang="en-US" sz="1000" dirty="0"/>
            </a:br>
            <a:r>
              <a:rPr lang="en-US" sz="1000" dirty="0"/>
              <a:t>- If United States give State or Territory</a:t>
            </a:r>
            <a:br>
              <a:rPr lang="en-US" sz="1000" dirty="0"/>
            </a:br>
            <a:r>
              <a:rPr lang="en-US" sz="1000" dirty="0"/>
              <a:t>- If foreign birth give country in which birthplace is now situated</a:t>
            </a:r>
          </a:p>
          <a:p>
            <a:r>
              <a:rPr lang="en-US" sz="1000" dirty="0"/>
              <a:t>Native language of foreign born</a:t>
            </a:r>
          </a:p>
          <a:p>
            <a:r>
              <a:rPr lang="en-US" sz="1000" dirty="0"/>
              <a:t>Citizenship</a:t>
            </a:r>
            <a:br>
              <a:rPr lang="en-US" sz="1000" dirty="0"/>
            </a:br>
            <a:r>
              <a:rPr lang="en-US" sz="1000" dirty="0"/>
              <a:t>- Year of immigration into the United States</a:t>
            </a:r>
            <a:br>
              <a:rPr lang="en-US" sz="1000" dirty="0"/>
            </a:br>
            <a:r>
              <a:rPr lang="en-US" sz="1000" dirty="0"/>
              <a:t>- Naturalization</a:t>
            </a:r>
            <a:br>
              <a:rPr lang="en-US" sz="1000" dirty="0"/>
            </a:br>
            <a:r>
              <a:rPr lang="en-US" sz="1000" dirty="0"/>
              <a:t>- Ability to speak English</a:t>
            </a:r>
          </a:p>
          <a:p>
            <a:r>
              <a:rPr lang="en-US" sz="1000" dirty="0"/>
              <a:t>Occupation &amp; Industry</a:t>
            </a:r>
            <a:br>
              <a:rPr lang="en-US" sz="1000" dirty="0"/>
            </a:br>
            <a:r>
              <a:rPr lang="en-US" sz="1000" dirty="0"/>
              <a:t>- Trade or profession, type of work done</a:t>
            </a:r>
            <a:br>
              <a:rPr lang="en-US" sz="1000" dirty="0"/>
            </a:br>
            <a:r>
              <a:rPr lang="en-US" sz="1000" dirty="0"/>
              <a:t>- Industry or business</a:t>
            </a:r>
          </a:p>
          <a:p>
            <a:r>
              <a:rPr lang="en-US" sz="1000" dirty="0"/>
              <a:t>Employed (Yes/No)</a:t>
            </a:r>
          </a:p>
          <a:p>
            <a:r>
              <a:rPr lang="en-US" sz="1000" dirty="0"/>
              <a:t>Veterans</a:t>
            </a:r>
          </a:p>
          <a:p>
            <a:r>
              <a:rPr lang="en-US" sz="1000" dirty="0"/>
              <a:t> </a:t>
            </a: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15</a:t>
            </a:fld>
            <a:endParaRPr lang="en-US" dirty="0"/>
          </a:p>
        </p:txBody>
      </p:sp>
    </p:spTree>
    <p:extLst>
      <p:ext uri="{BB962C8B-B14F-4D97-AF65-F5344CB8AC3E}">
        <p14:creationId xmlns:p14="http://schemas.microsoft.com/office/powerpoint/2010/main" val="282755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Snip of Kansas</a:t>
            </a:r>
            <a:r>
              <a:rPr lang="en-US" baseline="0" dirty="0"/>
              <a:t> Census - Census tells import stories about past</a:t>
            </a:r>
          </a:p>
          <a:p>
            <a:endParaRPr lang="en-US" baseline="0" dirty="0"/>
          </a:p>
          <a:p>
            <a:r>
              <a:rPr lang="en-US" baseline="0" dirty="0"/>
              <a:t>J. Groves owned his farm with a mortgage in 1915. He was 55 years old.</a:t>
            </a:r>
          </a:p>
          <a:p>
            <a:r>
              <a:rPr lang="en-US" baseline="0" dirty="0"/>
              <a:t>His wife Matilda was 52</a:t>
            </a:r>
          </a:p>
          <a:p>
            <a:r>
              <a:rPr lang="en-US" baseline="0" dirty="0"/>
              <a:t>Multiple children lived at home </a:t>
            </a:r>
          </a:p>
          <a:p>
            <a:r>
              <a:rPr lang="en-US" baseline="0" dirty="0"/>
              <a:t>Also shows </a:t>
            </a:r>
            <a:r>
              <a:rPr lang="en-US" dirty="0"/>
              <a:t>gender</a:t>
            </a:r>
            <a:r>
              <a:rPr lang="en-US" baseline="0" dirty="0"/>
              <a:t> and race</a:t>
            </a:r>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16</a:t>
            </a:fld>
            <a:endParaRPr lang="en-US" dirty="0"/>
          </a:p>
        </p:txBody>
      </p:sp>
    </p:spTree>
    <p:extLst>
      <p:ext uri="{BB962C8B-B14F-4D97-AF65-F5344CB8AC3E}">
        <p14:creationId xmlns:p14="http://schemas.microsoft.com/office/powerpoint/2010/main" val="433487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Groves’ property was near Edwardsville. Can you find where your school would be on this map?</a:t>
            </a:r>
          </a:p>
        </p:txBody>
      </p:sp>
      <p:sp>
        <p:nvSpPr>
          <p:cNvPr id="4" name="Slide Number Placeholder 3"/>
          <p:cNvSpPr>
            <a:spLocks noGrp="1"/>
          </p:cNvSpPr>
          <p:nvPr>
            <p:ph type="sldNum" sz="quarter" idx="5"/>
          </p:nvPr>
        </p:nvSpPr>
        <p:spPr/>
        <p:txBody>
          <a:bodyPr/>
          <a:lstStyle/>
          <a:p>
            <a:fld id="{1A9213A1-947A-42A8-BD29-59652EEF6BC4}" type="slidenum">
              <a:rPr lang="en-US" smtClean="0"/>
              <a:t>17</a:t>
            </a:fld>
            <a:endParaRPr lang="en-US" dirty="0"/>
          </a:p>
        </p:txBody>
      </p:sp>
    </p:spTree>
    <p:extLst>
      <p:ext uri="{BB962C8B-B14F-4D97-AF65-F5344CB8AC3E}">
        <p14:creationId xmlns:p14="http://schemas.microsoft.com/office/powerpoint/2010/main" val="309256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1886 Map</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Groves purchased his first land near Edwardsville from Rosanna Conner Stephenson (member of Wyandot tribe) in 1884.  </a:t>
            </a:r>
          </a:p>
          <a:p>
            <a:endParaRPr lang="en-US" dirty="0"/>
          </a:p>
          <a:p>
            <a:r>
              <a:rPr lang="en-US" sz="1200" kern="1200" dirty="0">
                <a:solidFill>
                  <a:schemeClr val="tx1"/>
                </a:solidFill>
                <a:effectLst/>
                <a:latin typeface="+mn-lt"/>
                <a:ea typeface="+mn-ea"/>
                <a:cs typeface="+mn-cs"/>
              </a:rPr>
              <a:t>Note it was also uncommon for a woman to own land at this time. </a:t>
            </a:r>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18</a:t>
            </a:fld>
            <a:endParaRPr lang="en-US" dirty="0"/>
          </a:p>
        </p:txBody>
      </p:sp>
    </p:spTree>
    <p:extLst>
      <p:ext uri="{BB962C8B-B14F-4D97-AF65-F5344CB8AC3E}">
        <p14:creationId xmlns:p14="http://schemas.microsoft.com/office/powerpoint/2010/main" val="701168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1887 </a:t>
            </a:r>
          </a:p>
          <a:p>
            <a:endParaRPr lang="en-US" dirty="0"/>
          </a:p>
          <a:p>
            <a:r>
              <a:rPr lang="en-US" dirty="0"/>
              <a:t>Groves quickly purchased more land to expand his farm operations. By 1887 he had purchased two more farms. </a:t>
            </a:r>
          </a:p>
          <a:p>
            <a:endParaRPr lang="en-US" dirty="0"/>
          </a:p>
          <a:p>
            <a:r>
              <a:rPr lang="en-US" dirty="0"/>
              <a:t>In 1889, he had acquired another.</a:t>
            </a:r>
          </a:p>
        </p:txBody>
      </p:sp>
      <p:sp>
        <p:nvSpPr>
          <p:cNvPr id="4" name="Slide Number Placeholder 3"/>
          <p:cNvSpPr>
            <a:spLocks noGrp="1"/>
          </p:cNvSpPr>
          <p:nvPr>
            <p:ph type="sldNum" sz="quarter" idx="5"/>
          </p:nvPr>
        </p:nvSpPr>
        <p:spPr/>
        <p:txBody>
          <a:bodyPr/>
          <a:lstStyle/>
          <a:p>
            <a:fld id="{1A9213A1-947A-42A8-BD29-59652EEF6BC4}" type="slidenum">
              <a:rPr lang="en-US" smtClean="0"/>
              <a:t>19</a:t>
            </a:fld>
            <a:endParaRPr lang="en-US" dirty="0"/>
          </a:p>
        </p:txBody>
      </p:sp>
    </p:spTree>
    <p:extLst>
      <p:ext uri="{BB962C8B-B14F-4D97-AF65-F5344CB8AC3E}">
        <p14:creationId xmlns:p14="http://schemas.microsoft.com/office/powerpoint/2010/main" val="323697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 Small Potatoes Junius G. Groves and His Kingdom in Kansas was written by Tonya Bolden, illustrated by Don Tate, published in 2018. </a:t>
            </a:r>
          </a:p>
          <a:p>
            <a:endParaRPr lang="en-US" b="1" dirty="0"/>
          </a:p>
          <a:p>
            <a:r>
              <a:rPr lang="en-US" b="1" dirty="0"/>
              <a:t>The full book is available for check out from the museum or is available for purchase in hardback or as an eBook online.</a:t>
            </a:r>
          </a:p>
          <a:p>
            <a:endParaRPr lang="en-US" dirty="0"/>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2</a:t>
            </a:fld>
            <a:endParaRPr lang="en-US" dirty="0"/>
          </a:p>
        </p:txBody>
      </p:sp>
    </p:spTree>
    <p:extLst>
      <p:ext uri="{BB962C8B-B14F-4D97-AF65-F5344CB8AC3E}">
        <p14:creationId xmlns:p14="http://schemas.microsoft.com/office/powerpoint/2010/main" val="189044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93800"/>
            <a:ext cx="5575300" cy="3136900"/>
          </a:xfrm>
        </p:spPr>
      </p:sp>
      <p:sp>
        <p:nvSpPr>
          <p:cNvPr id="3" name="Notes Placeholder 2"/>
          <p:cNvSpPr>
            <a:spLocks noGrp="1"/>
          </p:cNvSpPr>
          <p:nvPr>
            <p:ph type="body" idx="1"/>
          </p:nvPr>
        </p:nvSpPr>
        <p:spPr>
          <a:xfrm>
            <a:off x="808146" y="4473575"/>
            <a:ext cx="5607050" cy="3660775"/>
          </a:xfrm>
        </p:spPr>
        <p:txBody>
          <a:bodyPr/>
          <a:lstStyle/>
          <a:p>
            <a:r>
              <a:rPr lang="en-US" dirty="0"/>
              <a:t>1923 map</a:t>
            </a:r>
          </a:p>
          <a:p>
            <a:endParaRPr lang="en-US" dirty="0"/>
          </a:p>
          <a:p>
            <a:r>
              <a:rPr lang="en-US" dirty="0"/>
              <a:t>He had more than 500 acres </a:t>
            </a:r>
          </a:p>
        </p:txBody>
      </p:sp>
      <p:sp>
        <p:nvSpPr>
          <p:cNvPr id="4" name="Slide Number Placeholder 3"/>
          <p:cNvSpPr>
            <a:spLocks noGrp="1"/>
          </p:cNvSpPr>
          <p:nvPr>
            <p:ph type="sldNum" sz="quarter" idx="5"/>
          </p:nvPr>
        </p:nvSpPr>
        <p:spPr/>
        <p:txBody>
          <a:bodyPr/>
          <a:lstStyle/>
          <a:p>
            <a:fld id="{1A9213A1-947A-42A8-BD29-59652EEF6BC4}" type="slidenum">
              <a:rPr lang="en-US" smtClean="0"/>
              <a:t>20</a:t>
            </a:fld>
            <a:endParaRPr lang="en-US" dirty="0"/>
          </a:p>
        </p:txBody>
      </p:sp>
    </p:spTree>
    <p:extLst>
      <p:ext uri="{BB962C8B-B14F-4D97-AF65-F5344CB8AC3E}">
        <p14:creationId xmlns:p14="http://schemas.microsoft.com/office/powerpoint/2010/main" val="354056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1885 –Groves had 30 acres of Irish potatoes, 5 acres of corn</a:t>
            </a:r>
          </a:p>
          <a:p>
            <a:endParaRPr lang="en-US" sz="1200" b="0" dirty="0"/>
          </a:p>
          <a:p>
            <a:r>
              <a:rPr lang="en-US" sz="1200" b="0" dirty="0"/>
              <a:t>1895 – 400 acres Irish potatoes, 160 acres of corn, plus many acres of animal feed, and 566 fruit trees (by 1905 no fruit trees were listed) </a:t>
            </a:r>
          </a:p>
          <a:p>
            <a:endParaRPr lang="en-US" sz="1200" b="0" dirty="0"/>
          </a:p>
          <a:p>
            <a:r>
              <a:rPr lang="en-US" sz="1200" b="0" dirty="0"/>
              <a:t>Produced enough farm products that he convinced the Union Pacific Railroad to build a special spur line to his property, allowing him to ship even more produce faster. </a:t>
            </a:r>
          </a:p>
          <a:p>
            <a:endParaRPr lang="en-US" sz="1200" b="0" dirty="0"/>
          </a:p>
          <a:p>
            <a:r>
              <a:rPr lang="en-US" sz="1200" b="0" dirty="0"/>
              <a:t>Claims his best harvest was 396 bushels of potatoes per acre, while his neighbors reported 250-300</a:t>
            </a: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21</a:t>
            </a:fld>
            <a:endParaRPr lang="en-US" dirty="0"/>
          </a:p>
        </p:txBody>
      </p:sp>
    </p:spTree>
    <p:extLst>
      <p:ext uri="{BB962C8B-B14F-4D97-AF65-F5344CB8AC3E}">
        <p14:creationId xmlns:p14="http://schemas.microsoft.com/office/powerpoint/2010/main" val="56010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is thought to shows Groves and his cabbage factory employees. What else can you see in this photograph? Does the article help provide any other clues? </a:t>
            </a:r>
          </a:p>
          <a:p>
            <a:endParaRPr lang="en-US" dirty="0"/>
          </a:p>
          <a:p>
            <a:r>
              <a:rPr lang="en-US" dirty="0"/>
              <a:t>In 1913, Groves  founded Groves Center, located at 98th and Kaw Drive, providing opportunity for other African American farmers to purchase farmland. Many were also able to earn extra income at the Bonner Springs Cement plant in the off-season.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22</a:t>
            </a:fld>
            <a:endParaRPr lang="en-US" dirty="0"/>
          </a:p>
        </p:txBody>
      </p:sp>
    </p:spTree>
    <p:extLst>
      <p:ext uri="{BB962C8B-B14F-4D97-AF65-F5344CB8AC3E}">
        <p14:creationId xmlns:p14="http://schemas.microsoft.com/office/powerpoint/2010/main" val="1912934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Neighbor comparisons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After Groves home burned in 1910, he built a new 20-room brick mansion. It featured the latest comforts of the day—electricity, hot and cold running water, telephones, and it had a dance room on the top floor. The basement was used for potato sorting.  (This mansion burned in 1964).</a:t>
            </a:r>
          </a:p>
          <a:p>
            <a:endParaRPr lang="en-US" dirty="0"/>
          </a:p>
          <a:p>
            <a:r>
              <a:rPr lang="en-US" dirty="0"/>
              <a:t>Thompson-Murphy house located top right also burned in 1921. It was co-owned by Dr. David Camelin Murphy and his father-in-law Judge M. L. Thompson. Dr. Murphy reportedly helped with the births of several Groves children. </a:t>
            </a:r>
          </a:p>
          <a:p>
            <a:endParaRPr lang="en-US" dirty="0"/>
          </a:p>
          <a:p>
            <a:r>
              <a:rPr lang="en-US" dirty="0"/>
              <a:t>The Edwin Taylor house also belonged to an Edwardsville businessman and County Senator. </a:t>
            </a:r>
          </a:p>
          <a:p>
            <a:endParaRPr lang="en-US" dirty="0"/>
          </a:p>
          <a:p>
            <a:r>
              <a:rPr lang="en-US" dirty="0"/>
              <a:t>The three houses all sat on the hill and all eventually were lost to fire. House fires were common in the early 1900s, with many causes, including open fire stoves and heaters, candles, early electricity, and vandalism.</a:t>
            </a:r>
          </a:p>
        </p:txBody>
      </p:sp>
      <p:sp>
        <p:nvSpPr>
          <p:cNvPr id="4" name="Slide Number Placeholder 3"/>
          <p:cNvSpPr>
            <a:spLocks noGrp="1"/>
          </p:cNvSpPr>
          <p:nvPr>
            <p:ph type="sldNum" sz="quarter" idx="5"/>
          </p:nvPr>
        </p:nvSpPr>
        <p:spPr/>
        <p:txBody>
          <a:bodyPr/>
          <a:lstStyle/>
          <a:p>
            <a:fld id="{1A9213A1-947A-42A8-BD29-59652EEF6BC4}" type="slidenum">
              <a:rPr lang="en-US" smtClean="0"/>
              <a:t>23</a:t>
            </a:fld>
            <a:endParaRPr lang="en-US" dirty="0"/>
          </a:p>
        </p:txBody>
      </p:sp>
    </p:spTree>
    <p:extLst>
      <p:ext uri="{BB962C8B-B14F-4D97-AF65-F5344CB8AC3E}">
        <p14:creationId xmlns:p14="http://schemas.microsoft.com/office/powerpoint/2010/main" val="2234735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it was uncommon for most young people to attend high school or to go on to college. In the 1920s approximately only 20% of the population graduated from high school. Education was important to Groves and he wanted his children to be educated and to grow with the family business. </a:t>
            </a:r>
          </a:p>
          <a:p>
            <a:endParaRPr lang="en-US" dirty="0"/>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24</a:t>
            </a:fld>
            <a:endParaRPr lang="en-US" dirty="0"/>
          </a:p>
        </p:txBody>
      </p:sp>
    </p:spTree>
    <p:extLst>
      <p:ext uri="{BB962C8B-B14F-4D97-AF65-F5344CB8AC3E}">
        <p14:creationId xmlns:p14="http://schemas.microsoft.com/office/powerpoint/2010/main" val="3417506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74750"/>
            <a:ext cx="5575300" cy="3136900"/>
          </a:xfrm>
        </p:spPr>
      </p:sp>
      <p:sp>
        <p:nvSpPr>
          <p:cNvPr id="3" name="Notes Placeholder 2"/>
          <p:cNvSpPr>
            <a:spLocks noGrp="1"/>
          </p:cNvSpPr>
          <p:nvPr>
            <p:ph type="body" idx="1"/>
          </p:nvPr>
        </p:nvSpPr>
        <p:spPr/>
        <p:txBody>
          <a:bodyPr/>
          <a:lstStyle/>
          <a:p>
            <a:r>
              <a:rPr lang="en-US" dirty="0"/>
              <a:t>J. G.’s oldest son, Charles, was educated to help run the family business. He died of food poisoning. </a:t>
            </a:r>
          </a:p>
        </p:txBody>
      </p:sp>
      <p:sp>
        <p:nvSpPr>
          <p:cNvPr id="4" name="Slide Number Placeholder 3"/>
          <p:cNvSpPr>
            <a:spLocks noGrp="1"/>
          </p:cNvSpPr>
          <p:nvPr>
            <p:ph type="sldNum" sz="quarter" idx="5"/>
          </p:nvPr>
        </p:nvSpPr>
        <p:spPr/>
        <p:txBody>
          <a:bodyPr/>
          <a:lstStyle/>
          <a:p>
            <a:fld id="{1A9213A1-947A-42A8-BD29-59652EEF6BC4}" type="slidenum">
              <a:rPr lang="en-US" smtClean="0"/>
              <a:t>25</a:t>
            </a:fld>
            <a:endParaRPr lang="en-US" dirty="0"/>
          </a:p>
        </p:txBody>
      </p:sp>
    </p:spTree>
    <p:extLst>
      <p:ext uri="{BB962C8B-B14F-4D97-AF65-F5344CB8AC3E}">
        <p14:creationId xmlns:p14="http://schemas.microsoft.com/office/powerpoint/2010/main" val="2677583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G.’s next oldest son, Walter, studied the business side of farming, but little information has been found about his involvement with the family business. It was clear J. G. wanted him to play a key roll. </a:t>
            </a:r>
          </a:p>
        </p:txBody>
      </p:sp>
      <p:sp>
        <p:nvSpPr>
          <p:cNvPr id="4" name="Slide Number Placeholder 3"/>
          <p:cNvSpPr>
            <a:spLocks noGrp="1"/>
          </p:cNvSpPr>
          <p:nvPr>
            <p:ph type="sldNum" sz="quarter" idx="5"/>
          </p:nvPr>
        </p:nvSpPr>
        <p:spPr/>
        <p:txBody>
          <a:bodyPr/>
          <a:lstStyle/>
          <a:p>
            <a:fld id="{1A9213A1-947A-42A8-BD29-59652EEF6BC4}" type="slidenum">
              <a:rPr lang="en-US" smtClean="0"/>
              <a:t>26</a:t>
            </a:fld>
            <a:endParaRPr lang="en-US" dirty="0"/>
          </a:p>
        </p:txBody>
      </p:sp>
    </p:spTree>
    <p:extLst>
      <p:ext uri="{BB962C8B-B14F-4D97-AF65-F5344CB8AC3E}">
        <p14:creationId xmlns:p14="http://schemas.microsoft.com/office/powerpoint/2010/main" val="3607006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Booker Taliaferro Washington (1856 –1915) was an African-American educator, author, orator, and advisor to presidents of the United States. He became the leading voice of the formerly enslaved, who were newly oppressed by discriminatory laws enacted in post reconstruction Southern states in the late 19th and early 20th centuries. Between 1890 and 1915 Washington was the dominant leader in the US African-American community. In 1895 his Atlanta Compromise called for avoiding confrontation over segregation and instead put more reliance on long-term educational and economic advancement in the black community. </a:t>
            </a:r>
            <a:r>
              <a:rPr lang="en-US" dirty="0"/>
              <a:t>The primary</a:t>
            </a:r>
            <a:r>
              <a:rPr lang="en-US" sz="1200" kern="1200" dirty="0">
                <a:solidFill>
                  <a:schemeClr val="tx1"/>
                </a:solidFill>
                <a:effectLst/>
                <a:latin typeface="+mn-lt"/>
                <a:ea typeface="+mn-ea"/>
                <a:cs typeface="+mn-cs"/>
              </a:rPr>
              <a:t> goal </a:t>
            </a:r>
            <a:r>
              <a:rPr lang="en-US" dirty="0"/>
              <a:t>was to</a:t>
            </a:r>
            <a:r>
              <a:rPr lang="en-US" sz="1200" kern="1200" dirty="0">
                <a:solidFill>
                  <a:schemeClr val="tx1"/>
                </a:solidFill>
                <a:effectLst/>
                <a:latin typeface="+mn-lt"/>
                <a:ea typeface="+mn-ea"/>
                <a:cs typeface="+mn-cs"/>
              </a:rPr>
              <a:t> build the community's economic strength and pride by focusing on self-help and schooling. This collection is a selected edition of his writings, addresses, and correspondence.</a:t>
            </a:r>
          </a:p>
          <a:p>
            <a:r>
              <a:rPr lang="en-US" sz="1200" kern="1200" dirty="0">
                <a:solidFill>
                  <a:schemeClr val="tx1"/>
                </a:solidFill>
                <a:effectLst/>
                <a:latin typeface="+mn-lt"/>
                <a:ea typeface="+mn-ea"/>
                <a:cs typeface="+mn-cs"/>
              </a:rPr>
              <a:t>Complete in 14 volumes, including a cumulative index volume</a:t>
            </a:r>
          </a:p>
          <a:p>
            <a:r>
              <a:rPr lang="en-US" sz="1200" u="sng" kern="1200" dirty="0">
                <a:solidFill>
                  <a:schemeClr val="tx1"/>
                </a:solidFill>
                <a:effectLst/>
                <a:latin typeface="+mn-lt"/>
                <a:ea typeface="+mn-ea"/>
                <a:cs typeface="+mn-cs"/>
                <a:hlinkClick r:id="rId3"/>
              </a:rPr>
              <a:t>https://www.archives.gov/nhprc/projects/catalog/booker-t-washington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27</a:t>
            </a:fld>
            <a:endParaRPr lang="en-US" dirty="0"/>
          </a:p>
        </p:txBody>
      </p:sp>
    </p:spTree>
    <p:extLst>
      <p:ext uri="{BB962C8B-B14F-4D97-AF65-F5344CB8AC3E}">
        <p14:creationId xmlns:p14="http://schemas.microsoft.com/office/powerpoint/2010/main" val="2706306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 G. had several other business interests and went into partnerships with several local businessmen. </a:t>
            </a:r>
            <a:r>
              <a:rPr lang="en-US" b="0" dirty="0"/>
              <a:t>He was a partner in the KCK Casket and Embalming Co. and Director in the Twin Cites Business Association in KCK, both African American owned and operated companies</a:t>
            </a:r>
            <a:r>
              <a:rPr lang="en-US" dirty="0"/>
              <a:t>. </a:t>
            </a:r>
          </a:p>
          <a:p>
            <a:endParaRPr lang="en-US" dirty="0"/>
          </a:p>
          <a:p>
            <a:r>
              <a:rPr lang="en-US" dirty="0"/>
              <a:t>He was a founding member of the Kansas State Negro Business League, the Kaw Valley Potato Association, the Sunflower State Agricultural Association, and the Pleasant Hill Baptist Church Society. </a:t>
            </a:r>
          </a:p>
          <a:p>
            <a:endParaRPr lang="en-US" dirty="0"/>
          </a:p>
          <a:p>
            <a:r>
              <a:rPr lang="en-US" dirty="0"/>
              <a:t>He also</a:t>
            </a:r>
            <a:r>
              <a:rPr lang="en-US" b="0" dirty="0"/>
              <a:t> diversified his investments with oil in Oklahoma. </a:t>
            </a:r>
          </a:p>
        </p:txBody>
      </p:sp>
      <p:sp>
        <p:nvSpPr>
          <p:cNvPr id="4" name="Slide Number Placeholder 3"/>
          <p:cNvSpPr>
            <a:spLocks noGrp="1"/>
          </p:cNvSpPr>
          <p:nvPr>
            <p:ph type="sldNum" sz="quarter" idx="5"/>
          </p:nvPr>
        </p:nvSpPr>
        <p:spPr/>
        <p:txBody>
          <a:bodyPr/>
          <a:lstStyle/>
          <a:p>
            <a:fld id="{1A9213A1-947A-42A8-BD29-59652EEF6BC4}" type="slidenum">
              <a:rPr lang="en-US" smtClean="0"/>
              <a:t>28</a:t>
            </a:fld>
            <a:endParaRPr lang="en-US" dirty="0"/>
          </a:p>
        </p:txBody>
      </p:sp>
    </p:spTree>
    <p:extLst>
      <p:ext uri="{BB962C8B-B14F-4D97-AF65-F5344CB8AC3E}">
        <p14:creationId xmlns:p14="http://schemas.microsoft.com/office/powerpoint/2010/main" val="2646997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29</a:t>
            </a:fld>
            <a:endParaRPr lang="en-US" dirty="0"/>
          </a:p>
        </p:txBody>
      </p:sp>
    </p:spTree>
    <p:extLst>
      <p:ext uri="{BB962C8B-B14F-4D97-AF65-F5344CB8AC3E}">
        <p14:creationId xmlns:p14="http://schemas.microsoft.com/office/powerpoint/2010/main" val="61057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3</a:t>
            </a:fld>
            <a:endParaRPr lang="en-US" dirty="0"/>
          </a:p>
        </p:txBody>
      </p:sp>
    </p:spTree>
    <p:extLst>
      <p:ext uri="{BB962C8B-B14F-4D97-AF65-F5344CB8AC3E}">
        <p14:creationId xmlns:p14="http://schemas.microsoft.com/office/powerpoint/2010/main" val="104972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Excerpt from J. G. Groves will </a:t>
            </a:r>
          </a:p>
        </p:txBody>
      </p:sp>
      <p:sp>
        <p:nvSpPr>
          <p:cNvPr id="4" name="Slide Number Placeholder 3"/>
          <p:cNvSpPr>
            <a:spLocks noGrp="1"/>
          </p:cNvSpPr>
          <p:nvPr>
            <p:ph type="sldNum" sz="quarter" idx="5"/>
          </p:nvPr>
        </p:nvSpPr>
        <p:spPr/>
        <p:txBody>
          <a:bodyPr/>
          <a:lstStyle/>
          <a:p>
            <a:fld id="{1A9213A1-947A-42A8-BD29-59652EEF6BC4}" type="slidenum">
              <a:rPr lang="en-US" smtClean="0"/>
              <a:t>30</a:t>
            </a:fld>
            <a:endParaRPr lang="en-US" dirty="0"/>
          </a:p>
        </p:txBody>
      </p:sp>
    </p:spTree>
    <p:extLst>
      <p:ext uri="{BB962C8B-B14F-4D97-AF65-F5344CB8AC3E}">
        <p14:creationId xmlns:p14="http://schemas.microsoft.com/office/powerpoint/2010/main" val="3150604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73575"/>
            <a:ext cx="5607050" cy="3660775"/>
          </a:xfrm>
        </p:spPr>
        <p:txBody>
          <a:bodyPr/>
          <a:lstStyle/>
          <a:p>
            <a:r>
              <a:rPr lang="en-US" dirty="0"/>
              <a:t>Map 1940</a:t>
            </a:r>
          </a:p>
          <a:p>
            <a:endParaRPr lang="en-US" dirty="0"/>
          </a:p>
          <a:p>
            <a:r>
              <a:rPr lang="en-US" dirty="0"/>
              <a:t>Matilda inherited the land after J. G.’s death. The “J. G. Groves” marked on this map may have been land owned by his son J. G., Jr. </a:t>
            </a:r>
          </a:p>
        </p:txBody>
      </p:sp>
      <p:sp>
        <p:nvSpPr>
          <p:cNvPr id="4" name="Slide Number Placeholder 3"/>
          <p:cNvSpPr>
            <a:spLocks noGrp="1"/>
          </p:cNvSpPr>
          <p:nvPr>
            <p:ph type="sldNum" sz="quarter" idx="5"/>
          </p:nvPr>
        </p:nvSpPr>
        <p:spPr/>
        <p:txBody>
          <a:bodyPr/>
          <a:lstStyle/>
          <a:p>
            <a:fld id="{1A9213A1-947A-42A8-BD29-59652EEF6BC4}" type="slidenum">
              <a:rPr lang="en-US" smtClean="0"/>
              <a:t>31</a:t>
            </a:fld>
            <a:endParaRPr lang="en-US" dirty="0"/>
          </a:p>
        </p:txBody>
      </p:sp>
    </p:spTree>
    <p:extLst>
      <p:ext uri="{BB962C8B-B14F-4D97-AF65-F5344CB8AC3E}">
        <p14:creationId xmlns:p14="http://schemas.microsoft.com/office/powerpoint/2010/main" val="3550950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stories change with memory and each generation?</a:t>
            </a:r>
          </a:p>
          <a:p>
            <a:r>
              <a:rPr lang="en-US" sz="1200" kern="1200" dirty="0">
                <a:solidFill>
                  <a:schemeClr val="tx1"/>
                </a:solidFill>
                <a:effectLst/>
                <a:latin typeface="+mn-lt"/>
                <a:ea typeface="+mn-ea"/>
                <a:cs typeface="+mn-cs"/>
              </a:rPr>
              <a:t>	pros and cons</a:t>
            </a: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32</a:t>
            </a:fld>
            <a:endParaRPr lang="en-US" dirty="0"/>
          </a:p>
        </p:txBody>
      </p:sp>
    </p:spTree>
    <p:extLst>
      <p:ext uri="{BB962C8B-B14F-4D97-AF65-F5344CB8AC3E}">
        <p14:creationId xmlns:p14="http://schemas.microsoft.com/office/powerpoint/2010/main" val="3750256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33</a:t>
            </a:fld>
            <a:endParaRPr lang="en-US" dirty="0"/>
          </a:p>
        </p:txBody>
      </p:sp>
    </p:spTree>
    <p:extLst>
      <p:ext uri="{BB962C8B-B14F-4D97-AF65-F5344CB8AC3E}">
        <p14:creationId xmlns:p14="http://schemas.microsoft.com/office/powerpoint/2010/main" val="3752181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can we better preserve legacies for the future? </a:t>
            </a:r>
          </a:p>
          <a:p>
            <a:r>
              <a:rPr lang="en-US" sz="1200" kern="1200" dirty="0">
                <a:solidFill>
                  <a:schemeClr val="tx1"/>
                </a:solidFill>
                <a:effectLst/>
                <a:latin typeface="+mn-lt"/>
                <a:ea typeface="+mn-ea"/>
                <a:cs typeface="+mn-cs"/>
              </a:rPr>
              <a:t>What other stories should be told?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https://youtu.be/I7-wEW7dl6A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34</a:t>
            </a:fld>
            <a:endParaRPr lang="en-US" dirty="0"/>
          </a:p>
        </p:txBody>
      </p:sp>
    </p:spTree>
    <p:extLst>
      <p:ext uri="{BB962C8B-B14F-4D97-AF65-F5344CB8AC3E}">
        <p14:creationId xmlns:p14="http://schemas.microsoft.com/office/powerpoint/2010/main" val="675694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35</a:t>
            </a:fld>
            <a:endParaRPr lang="en-US" dirty="0"/>
          </a:p>
        </p:txBody>
      </p:sp>
    </p:spTree>
    <p:extLst>
      <p:ext uri="{BB962C8B-B14F-4D97-AF65-F5344CB8AC3E}">
        <p14:creationId xmlns:p14="http://schemas.microsoft.com/office/powerpoint/2010/main" val="416260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Exodusters</a:t>
            </a:r>
          </a:p>
          <a:p>
            <a:r>
              <a:rPr lang="en-US" sz="1200" kern="1200" dirty="0">
                <a:solidFill>
                  <a:schemeClr val="tx1"/>
                </a:solidFill>
                <a:effectLst/>
                <a:latin typeface="+mn-lt"/>
                <a:ea typeface="+mn-ea"/>
                <a:cs typeface="+mn-cs"/>
              </a:rPr>
              <a:t>The end of the Civil War didn’t necessarily mean a better life for freed African Americans. In the South these same people who had farmed the cotton plantations as slaves, were now faced with renting farmland to make a living growing cotton. It was quite rare for a southern black to own his own land. In addition, violence </a:t>
            </a:r>
            <a:r>
              <a:rPr lang="en-US" dirty="0"/>
              <a:t>against</a:t>
            </a:r>
            <a:r>
              <a:rPr lang="en-US" sz="1200" kern="1200" dirty="0">
                <a:solidFill>
                  <a:schemeClr val="tx1"/>
                </a:solidFill>
                <a:effectLst/>
                <a:latin typeface="+mn-lt"/>
                <a:ea typeface="+mn-ea"/>
                <a:cs typeface="+mn-cs"/>
              </a:rPr>
              <a:t> blacks was increasing. Many families began to look for ways to leave the South.</a:t>
            </a:r>
          </a:p>
          <a:p>
            <a:r>
              <a:rPr lang="en-US" sz="1200" kern="1200" dirty="0">
                <a:solidFill>
                  <a:schemeClr val="tx1"/>
                </a:solidFill>
                <a:effectLst/>
                <a:latin typeface="+mn-lt"/>
                <a:ea typeface="+mn-ea"/>
                <a:cs typeface="+mn-cs"/>
              </a:rPr>
              <a:t>Kansas seemed to be one solution. After all, Kansas had been associated with freedom because of the events during the Bleeding Kansas era and the fame of John Brown.  In addition to this, the ability to homestead made Kansas seem to be the ideal place to live. In 1855 the Kansas Territorial census showed 151 free blacks and 192 slaves living in the territory.  After being freed from slavery, many blacks began to come to Kansas during the 1860s and 1870s. In 1870 there were 17,108 blacks in the state.</a:t>
            </a:r>
          </a:p>
          <a:p>
            <a:r>
              <a:rPr lang="en-US" sz="1200" kern="1200" dirty="0">
                <a:solidFill>
                  <a:schemeClr val="tx1"/>
                </a:solidFill>
                <a:effectLst/>
                <a:latin typeface="+mn-lt"/>
                <a:ea typeface="+mn-ea"/>
                <a:cs typeface="+mn-cs"/>
              </a:rPr>
              <a:t>Large numbers of blacks came between 1879 and 1881. These people were called Exodusters. The name comes from the exodus from Egypt during Biblical times. Most Exodusters arrived by steamboats landing in the river cities of Wyandotte, Atchison, and Kansas City. https://kshs.org/kansapedia/exodusters/17162</a:t>
            </a: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4</a:t>
            </a:fld>
            <a:endParaRPr lang="en-US" dirty="0"/>
          </a:p>
        </p:txBody>
      </p:sp>
    </p:spTree>
    <p:extLst>
      <p:ext uri="{BB962C8B-B14F-4D97-AF65-F5344CB8AC3E}">
        <p14:creationId xmlns:p14="http://schemas.microsoft.com/office/powerpoint/2010/main" val="173020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5</a:t>
            </a:fld>
            <a:endParaRPr lang="en-US" dirty="0"/>
          </a:p>
        </p:txBody>
      </p:sp>
    </p:spTree>
    <p:extLst>
      <p:ext uri="{BB962C8B-B14F-4D97-AF65-F5344CB8AC3E}">
        <p14:creationId xmlns:p14="http://schemas.microsoft.com/office/powerpoint/2010/main" val="234700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Excerpt form the Brooker T Washington papers </a:t>
            </a:r>
          </a:p>
          <a:p>
            <a:endParaRPr lang="en-US" dirty="0"/>
          </a:p>
          <a:p>
            <a:r>
              <a:rPr lang="en-US" dirty="0"/>
              <a:t>Booker Taliaferro Washington (1856 –1915) was an African-American educator, author, orator, and advisor to presidents of the United States. He became the leading voice of the formerly enslaved, who were newly oppressed by discriminatory laws enacted in post-reconstruction Southern states in the late 19th and early 20th centuries. This collection is a selected edition of his writings, addresses, and correspondence.</a:t>
            </a:r>
          </a:p>
          <a:p>
            <a:r>
              <a:rPr lang="en-US" dirty="0"/>
              <a:t>Complete in 14 volumes, including a cumulative index volume.</a:t>
            </a:r>
          </a:p>
          <a:p>
            <a:r>
              <a:rPr lang="en-US" dirty="0"/>
              <a:t>https://www.archives.gov/nhprc/projects/catalog/booker-t-washington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6</a:t>
            </a:fld>
            <a:endParaRPr lang="en-US" dirty="0"/>
          </a:p>
        </p:txBody>
      </p:sp>
    </p:spTree>
    <p:extLst>
      <p:ext uri="{BB962C8B-B14F-4D97-AF65-F5344CB8AC3E}">
        <p14:creationId xmlns:p14="http://schemas.microsoft.com/office/powerpoint/2010/main" val="125308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Would you be willing to live with very little, to make your dreams come true?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7</a:t>
            </a:fld>
            <a:endParaRPr lang="en-US" dirty="0"/>
          </a:p>
        </p:txBody>
      </p:sp>
    </p:spTree>
    <p:extLst>
      <p:ext uri="{BB962C8B-B14F-4D97-AF65-F5344CB8AC3E}">
        <p14:creationId xmlns:p14="http://schemas.microsoft.com/office/powerpoint/2010/main" val="263054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think there is a lot of risk in farming? Many risks include weather, bugs, drought, bad seeds, etc.</a:t>
            </a:r>
          </a:p>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8</a:t>
            </a:fld>
            <a:endParaRPr lang="en-US" dirty="0"/>
          </a:p>
        </p:txBody>
      </p:sp>
    </p:spTree>
    <p:extLst>
      <p:ext uri="{BB962C8B-B14F-4D97-AF65-F5344CB8AC3E}">
        <p14:creationId xmlns:p14="http://schemas.microsoft.com/office/powerpoint/2010/main" val="350689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213A1-947A-42A8-BD29-59652EEF6BC4}" type="slidenum">
              <a:rPr lang="en-US" smtClean="0"/>
              <a:t>9</a:t>
            </a:fld>
            <a:endParaRPr lang="en-US" dirty="0"/>
          </a:p>
        </p:txBody>
      </p:sp>
    </p:spTree>
    <p:extLst>
      <p:ext uri="{BB962C8B-B14F-4D97-AF65-F5344CB8AC3E}">
        <p14:creationId xmlns:p14="http://schemas.microsoft.com/office/powerpoint/2010/main" val="318117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F87F-7FD8-43F8-860C-0BD406EB6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1BC64-6476-42AC-AF6D-0515DC700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469A8B-DFF9-42B1-89F8-ECBC66604B7F}"/>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5" name="Footer Placeholder 4">
            <a:extLst>
              <a:ext uri="{FF2B5EF4-FFF2-40B4-BE49-F238E27FC236}">
                <a16:creationId xmlns:a16="http://schemas.microsoft.com/office/drawing/2014/main" id="{CF727926-1E75-4455-880D-382AE49787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2DC059-6B23-4359-A28A-3F25AD1E05D0}"/>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002099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2196-5980-46B6-AD90-29E432BD9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F32D8-73B1-4105-8CB6-6A846EE716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49339-982E-41DC-959C-850E7DC28BE1}"/>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5" name="Footer Placeholder 4">
            <a:extLst>
              <a:ext uri="{FF2B5EF4-FFF2-40B4-BE49-F238E27FC236}">
                <a16:creationId xmlns:a16="http://schemas.microsoft.com/office/drawing/2014/main" id="{82384E22-E5DB-4C7D-824A-C0B49BB0D0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F85717-4AE1-48F6-8BBE-D3195BA58943}"/>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22816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2AA4F3-C253-490D-A23D-A89DFC4C54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1726CE-EBC6-4FE3-8CAF-393962C7D1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51F4F-B59A-4994-80CF-431A14F8915D}"/>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5" name="Footer Placeholder 4">
            <a:extLst>
              <a:ext uri="{FF2B5EF4-FFF2-40B4-BE49-F238E27FC236}">
                <a16:creationId xmlns:a16="http://schemas.microsoft.com/office/drawing/2014/main" id="{3EF56DB2-6969-4533-982A-DBE599BB68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D8C919-AE47-476A-9819-9788069B92DF}"/>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32246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10A8-6452-4162-B243-9ABD0C69D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1570D-6521-4A39-A761-C732ACF82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3DE52-27FF-4221-989B-DA2C9327EC7E}"/>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5" name="Footer Placeholder 4">
            <a:extLst>
              <a:ext uri="{FF2B5EF4-FFF2-40B4-BE49-F238E27FC236}">
                <a16:creationId xmlns:a16="http://schemas.microsoft.com/office/drawing/2014/main" id="{E8A9CC44-B68C-47DC-B4C1-9EDCE8B9F6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94DC4E-61B0-4DEA-B4A2-C3E50AECC49F}"/>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02106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449D-E0C3-4360-8068-9C2782524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A24A1-3332-435D-A75F-263DB933B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CE57A-9F97-4B7A-97D0-8EE3E8AB719B}"/>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5" name="Footer Placeholder 4">
            <a:extLst>
              <a:ext uri="{FF2B5EF4-FFF2-40B4-BE49-F238E27FC236}">
                <a16:creationId xmlns:a16="http://schemas.microsoft.com/office/drawing/2014/main" id="{72CBB837-07D6-418C-8172-022FE83FAF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1D49F4-DCF9-4675-A9DE-15F0E4139108}"/>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5266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8EF3-5257-4435-9075-AAFF5ECC1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8D360-CB6B-4CC8-B5C4-BA7759A9F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03E739-5187-4F12-AAE6-C072431CF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A02A09-A9E0-434A-80AD-7016F0385176}"/>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6" name="Footer Placeholder 5">
            <a:extLst>
              <a:ext uri="{FF2B5EF4-FFF2-40B4-BE49-F238E27FC236}">
                <a16:creationId xmlns:a16="http://schemas.microsoft.com/office/drawing/2014/main" id="{55D90124-7F88-4D66-BC4B-87D7C1F602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575867-AAB2-4809-9190-7D89F83BE198}"/>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53696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1344-AD1F-4C40-A8F5-68FF0EA454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635AD-E3C6-4B0A-AFC3-531CA73E0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12570C-8EEB-49FA-83F4-A5FE93297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8DA4A3-405D-42C6-96D7-243725D3D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4EABAD-BD7D-40AA-B1B6-EC7C07508C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8AAF0-D4FB-4958-A2CA-C904ED1C3D7D}"/>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8" name="Footer Placeholder 7">
            <a:extLst>
              <a:ext uri="{FF2B5EF4-FFF2-40B4-BE49-F238E27FC236}">
                <a16:creationId xmlns:a16="http://schemas.microsoft.com/office/drawing/2014/main" id="{FB9AE78A-0131-405D-85A0-CBF787E4FA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54912DC-53F6-4827-8E8D-11A97EC1C064}"/>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377220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312C-F778-4FA7-AB1F-A811131E22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5EA3D2-99F9-4D57-AE5A-CE1FE975B8F2}"/>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4" name="Footer Placeholder 3">
            <a:extLst>
              <a:ext uri="{FF2B5EF4-FFF2-40B4-BE49-F238E27FC236}">
                <a16:creationId xmlns:a16="http://schemas.microsoft.com/office/drawing/2014/main" id="{9770B430-2262-47BA-A3BC-E028B6CEE8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67491BA-60CC-4462-81BA-008B8D463F2E}"/>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98806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E8685-A36C-44E6-B5FD-E6FA4CC0EA06}"/>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3" name="Footer Placeholder 2">
            <a:extLst>
              <a:ext uri="{FF2B5EF4-FFF2-40B4-BE49-F238E27FC236}">
                <a16:creationId xmlns:a16="http://schemas.microsoft.com/office/drawing/2014/main" id="{F4BEF5B5-4328-420F-A0B2-0DFC46616AE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CD13E1-40AD-448E-8DC5-0652C4F90FF8}"/>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3088750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3FCE-F2DB-4BB6-B9C4-2D8D77DBF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9D3CD-98EC-4227-BA8F-6658268B75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8A1C5-3A9D-45C0-BBA2-C2859EEA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80B5D6-EF1C-45E4-A98F-3A479B5C0B49}"/>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6" name="Footer Placeholder 5">
            <a:extLst>
              <a:ext uri="{FF2B5EF4-FFF2-40B4-BE49-F238E27FC236}">
                <a16:creationId xmlns:a16="http://schemas.microsoft.com/office/drawing/2014/main" id="{F42C4C84-1502-439E-859E-0B71714BB9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27AB77-FBB8-4C74-AE51-5E4B113384F7}"/>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392075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FF89-5AF3-4481-A96C-28E8ADE54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ACF09-3CE3-4F0C-8C9B-CB34B7357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EACAF87-AF24-4D3F-8A17-DA1EFB81D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E01B69-DD83-43FD-B55E-C02235C02884}"/>
              </a:ext>
            </a:extLst>
          </p:cNvPr>
          <p:cNvSpPr>
            <a:spLocks noGrp="1"/>
          </p:cNvSpPr>
          <p:nvPr>
            <p:ph type="dt" sz="half" idx="10"/>
          </p:nvPr>
        </p:nvSpPr>
        <p:spPr/>
        <p:txBody>
          <a:bodyPr/>
          <a:lstStyle/>
          <a:p>
            <a:fld id="{F4887E21-2A5E-4684-9BDC-83A34835FD65}" type="datetimeFigureOut">
              <a:rPr lang="en-US" smtClean="0"/>
              <a:t>1/8/2022</a:t>
            </a:fld>
            <a:endParaRPr lang="en-US" dirty="0"/>
          </a:p>
        </p:txBody>
      </p:sp>
      <p:sp>
        <p:nvSpPr>
          <p:cNvPr id="6" name="Footer Placeholder 5">
            <a:extLst>
              <a:ext uri="{FF2B5EF4-FFF2-40B4-BE49-F238E27FC236}">
                <a16:creationId xmlns:a16="http://schemas.microsoft.com/office/drawing/2014/main" id="{907444DF-32FC-4789-AA1B-242C8B3B06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C2776-A40C-4860-B81F-F82F8D8B64C5}"/>
              </a:ext>
            </a:extLst>
          </p:cNvPr>
          <p:cNvSpPr>
            <a:spLocks noGrp="1"/>
          </p:cNvSpPr>
          <p:nvPr>
            <p:ph type="sldNum" sz="quarter" idx="12"/>
          </p:nvPr>
        </p:nvSpPr>
        <p:spPr/>
        <p:txBody>
          <a:bodyPr/>
          <a:lstStyle/>
          <a:p>
            <a:fld id="{CADB9CFE-4E3C-4CCD-89CA-2A64924B8114}" type="slidenum">
              <a:rPr lang="en-US" smtClean="0"/>
              <a:t>‹#›</a:t>
            </a:fld>
            <a:endParaRPr lang="en-US" dirty="0"/>
          </a:p>
        </p:txBody>
      </p:sp>
    </p:spTree>
    <p:extLst>
      <p:ext uri="{BB962C8B-B14F-4D97-AF65-F5344CB8AC3E}">
        <p14:creationId xmlns:p14="http://schemas.microsoft.com/office/powerpoint/2010/main" val="1424703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D8CF7-0CD8-4BC3-8599-22AE3131A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25BC7-467B-49D6-99CB-85ECD4B5D5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C4EB1-4B8E-42A4-9371-7A8169495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87E21-2A5E-4684-9BDC-83A34835FD65}" type="datetimeFigureOut">
              <a:rPr lang="en-US" smtClean="0"/>
              <a:t>1/8/2022</a:t>
            </a:fld>
            <a:endParaRPr lang="en-US" dirty="0"/>
          </a:p>
        </p:txBody>
      </p:sp>
      <p:sp>
        <p:nvSpPr>
          <p:cNvPr id="5" name="Footer Placeholder 4">
            <a:extLst>
              <a:ext uri="{FF2B5EF4-FFF2-40B4-BE49-F238E27FC236}">
                <a16:creationId xmlns:a16="http://schemas.microsoft.com/office/drawing/2014/main" id="{C324E9A9-43F5-4A6A-BDDE-838700458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A5EC29-D048-4086-9F67-E2C7313CA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B9CFE-4E3C-4CCD-89CA-2A64924B8114}" type="slidenum">
              <a:rPr lang="en-US" smtClean="0"/>
              <a:t>‹#›</a:t>
            </a:fld>
            <a:endParaRPr lang="en-US" dirty="0"/>
          </a:p>
        </p:txBody>
      </p:sp>
    </p:spTree>
    <p:extLst>
      <p:ext uri="{BB962C8B-B14F-4D97-AF65-F5344CB8AC3E}">
        <p14:creationId xmlns:p14="http://schemas.microsoft.com/office/powerpoint/2010/main" val="4069969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I7-wEW7dl6A?feature=oembed" TargetMode="Externa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76000"/>
          </a:schemeClr>
        </a:solidFill>
        <a:effectLst/>
      </p:bgPr>
    </p:bg>
    <p:spTree>
      <p:nvGrpSpPr>
        <p:cNvPr id="1" name=""/>
        <p:cNvGrpSpPr/>
        <p:nvPr/>
      </p:nvGrpSpPr>
      <p:grpSpPr>
        <a:xfrm>
          <a:off x="0" y="0"/>
          <a:ext cx="0" cy="0"/>
          <a:chOff x="0" y="0"/>
          <a:chExt cx="0" cy="0"/>
        </a:xfrm>
      </p:grpSpPr>
      <p:pic>
        <p:nvPicPr>
          <p:cNvPr id="6" name="Picture Placeholder 5" descr="A vintage photo of a group of people posing for the camera&#10;&#10;Description automatically generated">
            <a:extLst>
              <a:ext uri="{FF2B5EF4-FFF2-40B4-BE49-F238E27FC236}">
                <a16:creationId xmlns:a16="http://schemas.microsoft.com/office/drawing/2014/main" id="{24D5778E-25EB-4DCB-B021-55C06939A8B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175" r="8302"/>
          <a:stretch/>
        </p:blipFill>
        <p:spPr>
          <a:xfrm>
            <a:off x="20" y="10"/>
            <a:ext cx="4637226" cy="6857990"/>
          </a:xfrm>
          <a:prstGeom prst="rect">
            <a:avLst/>
          </a:prstGeom>
        </p:spPr>
      </p:pic>
      <p:sp>
        <p:nvSpPr>
          <p:cNvPr id="11" name="Rectangle 1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F66743-F9C4-4D8D-97B8-03EBBF76786A}"/>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b="1" dirty="0">
                <a:solidFill>
                  <a:schemeClr val="bg1"/>
                </a:solidFill>
              </a:rPr>
              <a:t>Junius G. Groves</a:t>
            </a:r>
          </a:p>
        </p:txBody>
      </p:sp>
      <p:sp>
        <p:nvSpPr>
          <p:cNvPr id="4" name="Text Placeholder 3">
            <a:extLst>
              <a:ext uri="{FF2B5EF4-FFF2-40B4-BE49-F238E27FC236}">
                <a16:creationId xmlns:a16="http://schemas.microsoft.com/office/drawing/2014/main" id="{DD6F8304-BB4B-4E7F-A535-AC562514D2F8}"/>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849993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50AE-006B-45D7-AA8D-010430996B6F}"/>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8209E3E4-F390-42F3-87F7-9075DC396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9869" y="0"/>
            <a:ext cx="8628912" cy="6858000"/>
          </a:xfrm>
        </p:spPr>
      </p:pic>
    </p:spTree>
    <p:extLst>
      <p:ext uri="{BB962C8B-B14F-4D97-AF65-F5344CB8AC3E}">
        <p14:creationId xmlns:p14="http://schemas.microsoft.com/office/powerpoint/2010/main" val="152810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DE6AE65D-0C6C-4FE6-A869-78FEEC222F6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539"/>
          <a:stretch/>
        </p:blipFill>
        <p:spPr>
          <a:xfrm>
            <a:off x="20" y="1282"/>
            <a:ext cx="12191980" cy="6856718"/>
          </a:xfrm>
          <a:prstGeom prst="rect">
            <a:avLst/>
          </a:prstGeom>
        </p:spPr>
      </p:pic>
    </p:spTree>
    <p:extLst>
      <p:ext uri="{BB962C8B-B14F-4D97-AF65-F5344CB8AC3E}">
        <p14:creationId xmlns:p14="http://schemas.microsoft.com/office/powerpoint/2010/main" val="1848015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04F462-876A-4D85-A0B0-0091213E9AAE}"/>
              </a:ext>
            </a:extLst>
          </p:cNvPr>
          <p:cNvSpPr>
            <a:spLocks noGrp="1"/>
          </p:cNvSpPr>
          <p:nvPr>
            <p:ph type="title"/>
          </p:nvPr>
        </p:nvSpPr>
        <p:spPr>
          <a:xfrm>
            <a:off x="6436895" y="552182"/>
            <a:ext cx="4916900" cy="3343135"/>
          </a:xfrm>
          <a:noFill/>
        </p:spPr>
        <p:txBody>
          <a:bodyPr vert="horz" lIns="91440" tIns="45720" rIns="91440" bIns="45720" rtlCol="0" anchor="b">
            <a:normAutofit/>
          </a:bodyPr>
          <a:lstStyle/>
          <a:p>
            <a:r>
              <a:rPr lang="en-US" sz="5200" dirty="0"/>
              <a:t>K. C. Times Article 1972</a:t>
            </a:r>
          </a:p>
        </p:txBody>
      </p:sp>
      <p:pic>
        <p:nvPicPr>
          <p:cNvPr id="5" name="Content Placeholder 4" descr="A close up of a newspaper&#10;&#10;Description automatically generated">
            <a:extLst>
              <a:ext uri="{FF2B5EF4-FFF2-40B4-BE49-F238E27FC236}">
                <a16:creationId xmlns:a16="http://schemas.microsoft.com/office/drawing/2014/main" id="{4428A978-3F32-44C4-A288-374BA11FBF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 r="5" b="27783"/>
          <a:stretch/>
        </p:blipFill>
        <p:spPr>
          <a:xfrm>
            <a:off x="0" y="0"/>
            <a:ext cx="6256401" cy="6693744"/>
          </a:xfrm>
          <a:prstGeom prst="rect">
            <a:avLst/>
          </a:prstGeom>
        </p:spPr>
      </p:pic>
    </p:spTree>
    <p:extLst>
      <p:ext uri="{BB962C8B-B14F-4D97-AF65-F5344CB8AC3E}">
        <p14:creationId xmlns:p14="http://schemas.microsoft.com/office/powerpoint/2010/main" val="154769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5AB328-E497-4EC9-A32D-BB0C19E91B5B}"/>
              </a:ext>
            </a:extLst>
          </p:cNvPr>
          <p:cNvSpPr>
            <a:spLocks noGrp="1"/>
          </p:cNvSpPr>
          <p:nvPr>
            <p:ph type="title"/>
          </p:nvPr>
        </p:nvSpPr>
        <p:spPr/>
        <p:txBody>
          <a:bodyPr/>
          <a:lstStyle/>
          <a:p>
            <a:endParaRPr lang="en-US" dirty="0"/>
          </a:p>
        </p:txBody>
      </p:sp>
      <p:pic>
        <p:nvPicPr>
          <p:cNvPr id="8" name="Content Placeholder 7" descr="A close up of a newspaper&#10;&#10;Description automatically generated">
            <a:extLst>
              <a:ext uri="{FF2B5EF4-FFF2-40B4-BE49-F238E27FC236}">
                <a16:creationId xmlns:a16="http://schemas.microsoft.com/office/drawing/2014/main" id="{0B7B19FB-2C2A-4351-81DF-65856F61D1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4895" y="173505"/>
            <a:ext cx="8145379" cy="6510989"/>
          </a:xfrm>
        </p:spPr>
      </p:pic>
    </p:spTree>
    <p:extLst>
      <p:ext uri="{BB962C8B-B14F-4D97-AF65-F5344CB8AC3E}">
        <p14:creationId xmlns:p14="http://schemas.microsoft.com/office/powerpoint/2010/main" val="370346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3D09-4DE1-4A6E-9210-5651C167EBE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AB49002-995B-4869-B94A-074AFAF97EE8}"/>
              </a:ext>
            </a:extLst>
          </p:cNvPr>
          <p:cNvSpPr>
            <a:spLocks noGrp="1"/>
          </p:cNvSpPr>
          <p:nvPr>
            <p:ph type="body" idx="1"/>
          </p:nvPr>
        </p:nvSpPr>
        <p:spPr/>
        <p:txBody>
          <a:bodyPr/>
          <a:lstStyle/>
          <a:p>
            <a:endParaRPr lang="en-US" dirty="0"/>
          </a:p>
        </p:txBody>
      </p:sp>
      <p:sp>
        <p:nvSpPr>
          <p:cNvPr id="5" name="Text Placeholder 4">
            <a:extLst>
              <a:ext uri="{FF2B5EF4-FFF2-40B4-BE49-F238E27FC236}">
                <a16:creationId xmlns:a16="http://schemas.microsoft.com/office/drawing/2014/main" id="{022BCB6A-3AB2-44BB-8AC8-B2548B67B783}"/>
              </a:ext>
            </a:extLst>
          </p:cNvPr>
          <p:cNvSpPr>
            <a:spLocks noGrp="1"/>
          </p:cNvSpPr>
          <p:nvPr>
            <p:ph type="body" sz="quarter" idx="3"/>
          </p:nvPr>
        </p:nvSpPr>
        <p:spPr/>
        <p:txBody>
          <a:bodyPr/>
          <a:lstStyle/>
          <a:p>
            <a:endParaRPr lang="en-US" dirty="0"/>
          </a:p>
        </p:txBody>
      </p:sp>
      <p:pic>
        <p:nvPicPr>
          <p:cNvPr id="18" name="Content Placeholder 17" descr="A close up of a newspaper&#10;&#10;Description automatically generated">
            <a:extLst>
              <a:ext uri="{FF2B5EF4-FFF2-40B4-BE49-F238E27FC236}">
                <a16:creationId xmlns:a16="http://schemas.microsoft.com/office/drawing/2014/main" id="{CD3D1C07-038A-4276-824B-8211D7675E2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474816"/>
            <a:ext cx="4555105" cy="6018059"/>
          </a:xfrm>
        </p:spPr>
      </p:pic>
      <p:pic>
        <p:nvPicPr>
          <p:cNvPr id="20" name="Content Placeholder 19" descr="A close up of a newspaper&#10;&#10;Description automatically generated">
            <a:extLst>
              <a:ext uri="{FF2B5EF4-FFF2-40B4-BE49-F238E27FC236}">
                <a16:creationId xmlns:a16="http://schemas.microsoft.com/office/drawing/2014/main" id="{ADDA798E-3CC4-4774-B62F-AD84053C3F2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64695" y="365125"/>
            <a:ext cx="3519312" cy="6082659"/>
          </a:xfrm>
        </p:spPr>
      </p:pic>
    </p:spTree>
    <p:extLst>
      <p:ext uri="{BB962C8B-B14F-4D97-AF65-F5344CB8AC3E}">
        <p14:creationId xmlns:p14="http://schemas.microsoft.com/office/powerpoint/2010/main" val="245504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descr="A close up of text on a white background&#10;&#10;Description automatically generated">
            <a:extLst>
              <a:ext uri="{FF2B5EF4-FFF2-40B4-BE49-F238E27FC236}">
                <a16:creationId xmlns:a16="http://schemas.microsoft.com/office/drawing/2014/main" id="{3779A50E-1103-49C1-99FD-7486449D5A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32" b="12033"/>
          <a:stretch/>
        </p:blipFill>
        <p:spPr>
          <a:xfrm>
            <a:off x="20" y="1282"/>
            <a:ext cx="12191980" cy="6856718"/>
          </a:xfrm>
          <a:prstGeom prst="rect">
            <a:avLst/>
          </a:prstGeom>
        </p:spPr>
      </p:pic>
    </p:spTree>
    <p:extLst>
      <p:ext uri="{BB962C8B-B14F-4D97-AF65-F5344CB8AC3E}">
        <p14:creationId xmlns:p14="http://schemas.microsoft.com/office/powerpoint/2010/main" val="740823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A38C85-0290-4789-881E-489947908083}"/>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solidFill>
                  <a:schemeClr val="bg1"/>
                </a:solidFill>
              </a:rPr>
              <a:t>1915 Kansas State Census</a:t>
            </a:r>
          </a:p>
        </p:txBody>
      </p:sp>
      <p:pic>
        <p:nvPicPr>
          <p:cNvPr id="8" name="Content Placeholder 7" descr="A close up of text on a black background&#10;&#10;Description automatically generated">
            <a:extLst>
              <a:ext uri="{FF2B5EF4-FFF2-40B4-BE49-F238E27FC236}">
                <a16:creationId xmlns:a16="http://schemas.microsoft.com/office/drawing/2014/main" id="{5A62E103-46A5-401C-8DCC-A0779C73C7A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564"/>
          <a:stretch/>
        </p:blipFill>
        <p:spPr>
          <a:xfrm>
            <a:off x="4654297" y="10"/>
            <a:ext cx="7537704" cy="6857990"/>
          </a:xfrm>
          <a:prstGeom prst="rect">
            <a:avLst/>
          </a:prstGeom>
        </p:spPr>
      </p:pic>
    </p:spTree>
    <p:extLst>
      <p:ext uri="{BB962C8B-B14F-4D97-AF65-F5344CB8AC3E}">
        <p14:creationId xmlns:p14="http://schemas.microsoft.com/office/powerpoint/2010/main" val="383879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ap&#10;&#10;Description automatically generated">
            <a:extLst>
              <a:ext uri="{FF2B5EF4-FFF2-40B4-BE49-F238E27FC236}">
                <a16:creationId xmlns:a16="http://schemas.microsoft.com/office/drawing/2014/main" id="{FAB95C2E-CC64-4A14-97DF-4FEB16DB14E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10" b="5834"/>
          <a:stretch/>
        </p:blipFill>
        <p:spPr>
          <a:xfrm>
            <a:off x="20" y="1282"/>
            <a:ext cx="12191980" cy="6856718"/>
          </a:xfrm>
          <a:prstGeom prst="rect">
            <a:avLst/>
          </a:prstGeom>
        </p:spPr>
      </p:pic>
    </p:spTree>
    <p:extLst>
      <p:ext uri="{BB962C8B-B14F-4D97-AF65-F5344CB8AC3E}">
        <p14:creationId xmlns:p14="http://schemas.microsoft.com/office/powerpoint/2010/main" val="954014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Content Placeholder 7" descr="A picture containing text, map&#10;&#10;Description automatically generated">
            <a:extLst>
              <a:ext uri="{FF2B5EF4-FFF2-40B4-BE49-F238E27FC236}">
                <a16:creationId xmlns:a16="http://schemas.microsoft.com/office/drawing/2014/main" id="{7A5D0B91-A1E3-48C8-9F1A-AF4DFF836B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685" r="-1" b="31870"/>
          <a:stretch/>
        </p:blipFill>
        <p:spPr>
          <a:xfrm>
            <a:off x="20" y="1282"/>
            <a:ext cx="12191980" cy="6856718"/>
          </a:xfrm>
          <a:prstGeom prst="rect">
            <a:avLst/>
          </a:prstGeom>
        </p:spPr>
      </p:pic>
    </p:spTree>
    <p:extLst>
      <p:ext uri="{BB962C8B-B14F-4D97-AF65-F5344CB8AC3E}">
        <p14:creationId xmlns:p14="http://schemas.microsoft.com/office/powerpoint/2010/main" val="184396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9" descr="A close up of a map&#10;&#10;Description automatically generated">
            <a:extLst>
              <a:ext uri="{FF2B5EF4-FFF2-40B4-BE49-F238E27FC236}">
                <a16:creationId xmlns:a16="http://schemas.microsoft.com/office/drawing/2014/main" id="{5A531AEF-304C-43C5-9DB2-1222EC74F5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149" b="33271"/>
          <a:stretch/>
        </p:blipFill>
        <p:spPr>
          <a:xfrm>
            <a:off x="838199" y="735153"/>
            <a:ext cx="10515602" cy="5387693"/>
          </a:xfrm>
          <a:prstGeom prst="rect">
            <a:avLst/>
          </a:prstGeom>
        </p:spPr>
      </p:pic>
    </p:spTree>
    <p:extLst>
      <p:ext uri="{BB962C8B-B14F-4D97-AF65-F5344CB8AC3E}">
        <p14:creationId xmlns:p14="http://schemas.microsoft.com/office/powerpoint/2010/main" val="1727616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book, table, doughnut&#10;&#10;Description automatically generated">
            <a:extLst>
              <a:ext uri="{FF2B5EF4-FFF2-40B4-BE49-F238E27FC236}">
                <a16:creationId xmlns:a16="http://schemas.microsoft.com/office/drawing/2014/main" id="{DAB83551-536B-4C37-9C9B-9150501A43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641" r="5641" b="-1"/>
          <a:stretch/>
        </p:blipFill>
        <p:spPr>
          <a:xfrm>
            <a:off x="20" y="10"/>
            <a:ext cx="7534636" cy="6857990"/>
          </a:xfrm>
          <a:prstGeom prst="rect">
            <a:avLst/>
          </a:prstGeom>
        </p:spPr>
      </p:pic>
    </p:spTree>
    <p:extLst>
      <p:ext uri="{BB962C8B-B14F-4D97-AF65-F5344CB8AC3E}">
        <p14:creationId xmlns:p14="http://schemas.microsoft.com/office/powerpoint/2010/main" val="1840773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11" descr="A close up of a map&#10;&#10;Description automatically generated">
            <a:extLst>
              <a:ext uri="{FF2B5EF4-FFF2-40B4-BE49-F238E27FC236}">
                <a16:creationId xmlns:a16="http://schemas.microsoft.com/office/drawing/2014/main" id="{DB56758A-9E42-40C2-972E-2A31A90DCA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078" t="36124" b="35359"/>
          <a:stretch/>
        </p:blipFill>
        <p:spPr>
          <a:xfrm>
            <a:off x="2322094" y="685800"/>
            <a:ext cx="8650705" cy="5241840"/>
          </a:xfrm>
          <a:prstGeom prst="rect">
            <a:avLst/>
          </a:prstGeom>
        </p:spPr>
      </p:pic>
    </p:spTree>
    <p:extLst>
      <p:ext uri="{BB962C8B-B14F-4D97-AF65-F5344CB8AC3E}">
        <p14:creationId xmlns:p14="http://schemas.microsoft.com/office/powerpoint/2010/main" val="3998886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F7506-C7EF-4F92-ABCE-36AB75CA537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rgbClr val="FFFFFF"/>
                </a:solidFill>
                <a:latin typeface="+mj-lt"/>
                <a:ea typeface="+mj-ea"/>
                <a:cs typeface="+mj-cs"/>
              </a:rPr>
              <a:t>Becoming King</a:t>
            </a:r>
          </a:p>
        </p:txBody>
      </p:sp>
      <p:sp>
        <p:nvSpPr>
          <p:cNvPr id="16" name="Content Placeholder 15">
            <a:extLst>
              <a:ext uri="{FF2B5EF4-FFF2-40B4-BE49-F238E27FC236}">
                <a16:creationId xmlns:a16="http://schemas.microsoft.com/office/drawing/2014/main" id="{39A161B5-7AB6-4B23-BA3B-978E933826A4}"/>
              </a:ext>
            </a:extLst>
          </p:cNvPr>
          <p:cNvSpPr>
            <a:spLocks noGrp="1"/>
          </p:cNvSpPr>
          <p:nvPr>
            <p:ph sz="half" idx="1"/>
          </p:nvPr>
        </p:nvSpPr>
        <p:spPr>
          <a:xfrm>
            <a:off x="5021821" y="5550568"/>
            <a:ext cx="6465286" cy="602551"/>
          </a:xfrm>
        </p:spPr>
        <p:txBody>
          <a:bodyPr vert="horz" lIns="91440" tIns="45720" rIns="91440" bIns="45720" rtlCol="0">
            <a:normAutofit/>
          </a:bodyPr>
          <a:lstStyle/>
          <a:p>
            <a:pPr marL="0" indent="0">
              <a:buNone/>
            </a:pPr>
            <a:r>
              <a:rPr lang="en-US" sz="1700" kern="1200" dirty="0">
                <a:solidFill>
                  <a:srgbClr val="D9D9D9"/>
                </a:solidFill>
                <a:latin typeface="+mn-lt"/>
                <a:ea typeface="+mn-ea"/>
                <a:cs typeface="+mn-cs"/>
              </a:rPr>
              <a:t>1903 – 1</a:t>
            </a:r>
            <a:r>
              <a:rPr lang="en-US" sz="1700" kern="1200" baseline="30000" dirty="0">
                <a:solidFill>
                  <a:srgbClr val="D9D9D9"/>
                </a:solidFill>
                <a:latin typeface="+mn-lt"/>
                <a:ea typeface="+mn-ea"/>
                <a:cs typeface="+mn-cs"/>
              </a:rPr>
              <a:t>st</a:t>
            </a:r>
            <a:r>
              <a:rPr lang="en-US" sz="1700" kern="1200" dirty="0">
                <a:solidFill>
                  <a:srgbClr val="D9D9D9"/>
                </a:solidFill>
                <a:latin typeface="+mn-lt"/>
                <a:ea typeface="+mn-ea"/>
                <a:cs typeface="+mn-cs"/>
              </a:rPr>
              <a:t> mention Potato King grew 30,000-70,000 bushels of potatoes, 1,500 tons of cabbage</a:t>
            </a:r>
          </a:p>
        </p:txBody>
      </p:sp>
      <p:cxnSp>
        <p:nvCxnSpPr>
          <p:cNvPr id="57" name="Straight Connector 5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88764F0D-A895-434C-A3AA-47F4B59C0840}"/>
              </a:ext>
            </a:extLst>
          </p:cNvPr>
          <p:cNvPicPr>
            <a:picLocks noChangeAspect="1"/>
          </p:cNvPicPr>
          <p:nvPr/>
        </p:nvPicPr>
        <p:blipFill rotWithShape="1">
          <a:blip r:embed="rId3">
            <a:extLst>
              <a:ext uri="{28A0092B-C50C-407E-A947-70E740481C1C}">
                <a14:useLocalDpi xmlns:a14="http://schemas.microsoft.com/office/drawing/2010/main" val="0"/>
              </a:ext>
            </a:extLst>
          </a:blip>
          <a:srcRect l="5020" r="23377" b="-2"/>
          <a:stretch/>
        </p:blipFill>
        <p:spPr>
          <a:xfrm>
            <a:off x="317635" y="321733"/>
            <a:ext cx="4160452" cy="6214534"/>
          </a:xfrm>
          <a:prstGeom prst="rect">
            <a:avLst/>
          </a:prstGeom>
        </p:spPr>
      </p:pic>
      <p:pic>
        <p:nvPicPr>
          <p:cNvPr id="11" name="Content Placeholder 10" descr="A vintage photo of an old building with a grassy field&#10;&#10;Description automatically generated">
            <a:extLst>
              <a:ext uri="{FF2B5EF4-FFF2-40B4-BE49-F238E27FC236}">
                <a16:creationId xmlns:a16="http://schemas.microsoft.com/office/drawing/2014/main" id="{552A6C2B-9109-4301-92EA-5A051166339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6621" r="2" b="19933"/>
          <a:stretch/>
        </p:blipFill>
        <p:spPr>
          <a:xfrm>
            <a:off x="4654296" y="299363"/>
            <a:ext cx="7217085" cy="3008188"/>
          </a:xfrm>
          <a:prstGeom prst="rect">
            <a:avLst/>
          </a:prstGeom>
        </p:spPr>
      </p:pic>
    </p:spTree>
    <p:extLst>
      <p:ext uri="{BB962C8B-B14F-4D97-AF65-F5344CB8AC3E}">
        <p14:creationId xmlns:p14="http://schemas.microsoft.com/office/powerpoint/2010/main" val="387644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C99EF6-3E26-4D9F-AFBA-D53710272965}"/>
              </a:ext>
            </a:extLst>
          </p:cNvPr>
          <p:cNvSpPr>
            <a:spLocks noGrp="1"/>
          </p:cNvSpPr>
          <p:nvPr>
            <p:ph type="title"/>
          </p:nvPr>
        </p:nvSpPr>
        <p:spPr>
          <a:xfrm>
            <a:off x="838200" y="365125"/>
            <a:ext cx="10515600" cy="1325563"/>
          </a:xfrm>
        </p:spPr>
        <p:txBody>
          <a:bodyPr/>
          <a:lstStyle/>
          <a:p>
            <a:endParaRPr lang="en-US" dirty="0"/>
          </a:p>
        </p:txBody>
      </p:sp>
      <p:pic>
        <p:nvPicPr>
          <p:cNvPr id="5" name="Content Placeholder 4" descr="A vintage photo of a horse drawn carriage&#10;&#10;Description automatically generated">
            <a:extLst>
              <a:ext uri="{FF2B5EF4-FFF2-40B4-BE49-F238E27FC236}">
                <a16:creationId xmlns:a16="http://schemas.microsoft.com/office/drawing/2014/main" id="{DC8A2E49-E08B-4922-BD3F-E30ECA064E7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70" r="14520" b="1"/>
          <a:stretch/>
        </p:blipFill>
        <p:spPr>
          <a:xfrm>
            <a:off x="427888" y="261176"/>
            <a:ext cx="8523317" cy="6335647"/>
          </a:xfrm>
          <a:prstGeom prst="rect">
            <a:avLst/>
          </a:prstGeom>
        </p:spPr>
      </p:pic>
      <p:pic>
        <p:nvPicPr>
          <p:cNvPr id="17" name="Content Placeholder 16" descr="A close up of a newspaper&#10;&#10;Description automatically generated">
            <a:extLst>
              <a:ext uri="{FF2B5EF4-FFF2-40B4-BE49-F238E27FC236}">
                <a16:creationId xmlns:a16="http://schemas.microsoft.com/office/drawing/2014/main" id="{0337A523-BA5F-4208-9A0A-F1A3E016CAD2}"/>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20204"/>
          <a:stretch/>
        </p:blipFill>
        <p:spPr>
          <a:xfrm>
            <a:off x="9115537" y="62125"/>
            <a:ext cx="2648575" cy="6543542"/>
          </a:xfrm>
        </p:spPr>
      </p:pic>
    </p:spTree>
    <p:extLst>
      <p:ext uri="{BB962C8B-B14F-4D97-AF65-F5344CB8AC3E}">
        <p14:creationId xmlns:p14="http://schemas.microsoft.com/office/powerpoint/2010/main" val="307426750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descr="A vintage photo of a house&#10;&#10;Description automatically generated">
            <a:extLst>
              <a:ext uri="{FF2B5EF4-FFF2-40B4-BE49-F238E27FC236}">
                <a16:creationId xmlns:a16="http://schemas.microsoft.com/office/drawing/2014/main" id="{FA3CC85F-99AC-48AC-8B7B-BBAE8EFA799B}"/>
              </a:ext>
            </a:extLst>
          </p:cNvPr>
          <p:cNvPicPr>
            <a:picLocks noChangeAspect="1"/>
          </p:cNvPicPr>
          <p:nvPr/>
        </p:nvPicPr>
        <p:blipFill rotWithShape="1">
          <a:blip r:embed="rId3">
            <a:extLst>
              <a:ext uri="{28A0092B-C50C-407E-A947-70E740481C1C}">
                <a14:useLocalDpi xmlns:a14="http://schemas.microsoft.com/office/drawing/2010/main" val="0"/>
              </a:ext>
            </a:extLst>
          </a:blip>
          <a:srcRect t="15559" r="-2" b="2386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Content Placeholder 13" descr="A vintage photo of an old building&#10;&#10;Description automatically generated">
            <a:extLst>
              <a:ext uri="{FF2B5EF4-FFF2-40B4-BE49-F238E27FC236}">
                <a16:creationId xmlns:a16="http://schemas.microsoft.com/office/drawing/2014/main" id="{549BFFCA-432B-4D96-801B-134EEC49E2C1}"/>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3569" r="-2" b="1181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8" name="Freeform: Shape 2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85002343-4D66-4772-BE9C-B20377F6A823}"/>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1" kern="1200" dirty="0">
                <a:solidFill>
                  <a:schemeClr val="tx1"/>
                </a:solidFill>
                <a:latin typeface="+mj-lt"/>
                <a:ea typeface="+mj-ea"/>
                <a:cs typeface="+mj-cs"/>
              </a:rPr>
              <a:t>Three Homes on the Hill</a:t>
            </a:r>
          </a:p>
        </p:txBody>
      </p:sp>
      <p:sp>
        <p:nvSpPr>
          <p:cNvPr id="27" name="Rectangle 2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9" name="Rectangle 2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16" name="Content Placeholder 15" descr="A vintage photo of an old building&#10;&#10;Description automatically generated">
            <a:extLst>
              <a:ext uri="{FF2B5EF4-FFF2-40B4-BE49-F238E27FC236}">
                <a16:creationId xmlns:a16="http://schemas.microsoft.com/office/drawing/2014/main" id="{1EF3C281-93A2-4887-A493-6D0AFB2AE8D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28016" y="2304288"/>
            <a:ext cx="5339441" cy="4200213"/>
          </a:xfrm>
        </p:spPr>
      </p:pic>
    </p:spTree>
    <p:extLst>
      <p:ext uri="{BB962C8B-B14F-4D97-AF65-F5344CB8AC3E}">
        <p14:creationId xmlns:p14="http://schemas.microsoft.com/office/powerpoint/2010/main" val="3145586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6E515A-60D4-4B77-9C1D-C65AEFD4368C}"/>
              </a:ext>
            </a:extLst>
          </p:cNvPr>
          <p:cNvSpPr>
            <a:spLocks noGrp="1"/>
          </p:cNvSpPr>
          <p:nvPr>
            <p:ph type="title"/>
          </p:nvPr>
        </p:nvSpPr>
        <p:spPr>
          <a:xfrm>
            <a:off x="359229" y="548464"/>
            <a:ext cx="4286157" cy="1000936"/>
          </a:xfrm>
        </p:spPr>
        <p:txBody>
          <a:bodyPr>
            <a:normAutofit/>
          </a:bodyPr>
          <a:lstStyle/>
          <a:p>
            <a:r>
              <a:rPr lang="en-US" sz="4000" b="1" dirty="0"/>
              <a:t>Education</a:t>
            </a:r>
          </a:p>
        </p:txBody>
      </p:sp>
      <p:pic>
        <p:nvPicPr>
          <p:cNvPr id="6" name="Content Placeholder 5" descr="A picture containing building, photo, old, box&#10;&#10;Description automatically generated">
            <a:extLst>
              <a:ext uri="{FF2B5EF4-FFF2-40B4-BE49-F238E27FC236}">
                <a16:creationId xmlns:a16="http://schemas.microsoft.com/office/drawing/2014/main" id="{76F5F129-11F3-4EBB-B70E-EE8D8B717D79}"/>
              </a:ext>
            </a:extLst>
          </p:cNvPr>
          <p:cNvPicPr>
            <a:picLocks noChangeAspect="1"/>
          </p:cNvPicPr>
          <p:nvPr/>
        </p:nvPicPr>
        <p:blipFill rotWithShape="1">
          <a:blip r:embed="rId3">
            <a:extLst>
              <a:ext uri="{28A0092B-C50C-407E-A947-70E740481C1C}">
                <a14:useLocalDpi xmlns:a14="http://schemas.microsoft.com/office/drawing/2010/main" val="0"/>
              </a:ext>
            </a:extLst>
          </a:blip>
          <a:srcRect l="6011" r="11000"/>
          <a:stretch/>
        </p:blipFill>
        <p:spPr>
          <a:xfrm>
            <a:off x="5010386" y="10"/>
            <a:ext cx="7181613" cy="6857990"/>
          </a:xfrm>
          <a:prstGeom prst="rect">
            <a:avLst/>
          </a:prstGeom>
          <a:effectLst/>
        </p:spPr>
      </p:pic>
      <p:sp>
        <p:nvSpPr>
          <p:cNvPr id="18" name="Content Placeholder 17">
            <a:extLst>
              <a:ext uri="{FF2B5EF4-FFF2-40B4-BE49-F238E27FC236}">
                <a16:creationId xmlns:a16="http://schemas.microsoft.com/office/drawing/2014/main" id="{EC284C0C-FF49-4150-BDDA-EF2DA235AE93}"/>
              </a:ext>
            </a:extLst>
          </p:cNvPr>
          <p:cNvSpPr>
            <a:spLocks noGrp="1"/>
          </p:cNvSpPr>
          <p:nvPr>
            <p:ph idx="1"/>
          </p:nvPr>
        </p:nvSpPr>
        <p:spPr>
          <a:xfrm>
            <a:off x="359229" y="1549400"/>
            <a:ext cx="4286157" cy="4864100"/>
          </a:xfrm>
        </p:spPr>
        <p:txBody>
          <a:bodyPr>
            <a:normAutofit/>
          </a:bodyPr>
          <a:lstStyle/>
          <a:p>
            <a:r>
              <a:rPr lang="en-US" dirty="0"/>
              <a:t>The Grove children attended Edwardsville School</a:t>
            </a:r>
          </a:p>
          <a:p>
            <a:r>
              <a:rPr lang="en-US" dirty="0"/>
              <a:t>Charles graduated from Manhattan State Agricultural School became farm manager</a:t>
            </a:r>
          </a:p>
          <a:p>
            <a:r>
              <a:rPr lang="en-US" dirty="0"/>
              <a:t>Walter went to from Highland Park College to learn business</a:t>
            </a:r>
          </a:p>
        </p:txBody>
      </p:sp>
    </p:spTree>
    <p:extLst>
      <p:ext uri="{BB962C8B-B14F-4D97-AF65-F5344CB8AC3E}">
        <p14:creationId xmlns:p14="http://schemas.microsoft.com/office/powerpoint/2010/main" val="22050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3799-DEF9-479E-8733-21442976992E}"/>
              </a:ext>
            </a:extLst>
          </p:cNvPr>
          <p:cNvSpPr>
            <a:spLocks noGrp="1"/>
          </p:cNvSpPr>
          <p:nvPr>
            <p:ph type="title"/>
          </p:nvPr>
        </p:nvSpPr>
        <p:spPr>
          <a:xfrm>
            <a:off x="838200" y="365125"/>
            <a:ext cx="10515600" cy="1325563"/>
          </a:xfrm>
        </p:spPr>
        <p:txBody>
          <a:bodyPr/>
          <a:lstStyle/>
          <a:p>
            <a:endParaRPr lang="en-US" dirty="0"/>
          </a:p>
        </p:txBody>
      </p:sp>
      <p:pic>
        <p:nvPicPr>
          <p:cNvPr id="8" name="Content Placeholder 7" descr="A close up of a newspaper&#10;&#10;Description automatically generated">
            <a:extLst>
              <a:ext uri="{FF2B5EF4-FFF2-40B4-BE49-F238E27FC236}">
                <a16:creationId xmlns:a16="http://schemas.microsoft.com/office/drawing/2014/main" id="{68E36907-54FE-40AB-B740-DC92587E233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1979" y="162809"/>
            <a:ext cx="5149350" cy="6595025"/>
          </a:xfrm>
        </p:spPr>
      </p:pic>
      <p:pic>
        <p:nvPicPr>
          <p:cNvPr id="6" name="Content Placeholder 5" descr="A close up of a newspaper&#10;&#10;Description automatically generated">
            <a:extLst>
              <a:ext uri="{FF2B5EF4-FFF2-40B4-BE49-F238E27FC236}">
                <a16:creationId xmlns:a16="http://schemas.microsoft.com/office/drawing/2014/main" id="{1F635258-5ED9-4E0F-AEBC-1DBA7BB0C7F0}"/>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b="54109"/>
          <a:stretch/>
        </p:blipFill>
        <p:spPr>
          <a:xfrm>
            <a:off x="6225200" y="162809"/>
            <a:ext cx="4883672" cy="6695191"/>
          </a:xfrm>
        </p:spPr>
      </p:pic>
    </p:spTree>
    <p:extLst>
      <p:ext uri="{BB962C8B-B14F-4D97-AF65-F5344CB8AC3E}">
        <p14:creationId xmlns:p14="http://schemas.microsoft.com/office/powerpoint/2010/main" val="2893842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42FDBB-AA18-4976-9E5B-220347CD73CD}"/>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endParaRPr lang="en-US" dirty="0">
              <a:solidFill>
                <a:schemeClr val="bg1"/>
              </a:solidFill>
            </a:endParaRPr>
          </a:p>
        </p:txBody>
      </p:sp>
      <p:pic>
        <p:nvPicPr>
          <p:cNvPr id="5" name="Content Placeholder 4" descr="A close up of a newspaper&#10;&#10;Description automatically generated">
            <a:extLst>
              <a:ext uri="{FF2B5EF4-FFF2-40B4-BE49-F238E27FC236}">
                <a16:creationId xmlns:a16="http://schemas.microsoft.com/office/drawing/2014/main" id="{1688483A-0AA9-4C72-851A-A2B81BBEFB8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7361"/>
          <a:stretch/>
        </p:blipFill>
        <p:spPr>
          <a:xfrm>
            <a:off x="20" y="10"/>
            <a:ext cx="7534636" cy="6857990"/>
          </a:xfrm>
          <a:prstGeom prst="rect">
            <a:avLst/>
          </a:prstGeom>
        </p:spPr>
      </p:pic>
    </p:spTree>
    <p:extLst>
      <p:ext uri="{BB962C8B-B14F-4D97-AF65-F5344CB8AC3E}">
        <p14:creationId xmlns:p14="http://schemas.microsoft.com/office/powerpoint/2010/main" val="3565164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357519-B6B5-46C8-B970-179B9E2625B7}"/>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solidFill>
                  <a:schemeClr val="bg1"/>
                </a:solidFill>
              </a:rPr>
              <a:t>From the Booker T. Washington Papers</a:t>
            </a:r>
          </a:p>
        </p:txBody>
      </p:sp>
      <p:pic>
        <p:nvPicPr>
          <p:cNvPr id="8" name="Content Placeholder 7" descr="A close up of a newspaper&#10;&#10;Description automatically generated">
            <a:extLst>
              <a:ext uri="{FF2B5EF4-FFF2-40B4-BE49-F238E27FC236}">
                <a16:creationId xmlns:a16="http://schemas.microsoft.com/office/drawing/2014/main" id="{14364078-FC2A-4BD8-83CE-3EB5FDFF454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331" b="14287"/>
          <a:stretch/>
        </p:blipFill>
        <p:spPr>
          <a:xfrm>
            <a:off x="4028489" y="10"/>
            <a:ext cx="8163511" cy="6857990"/>
          </a:xfrm>
          <a:prstGeom prst="rect">
            <a:avLst/>
          </a:prstGeom>
        </p:spPr>
      </p:pic>
    </p:spTree>
    <p:extLst>
      <p:ext uri="{BB962C8B-B14F-4D97-AF65-F5344CB8AC3E}">
        <p14:creationId xmlns:p14="http://schemas.microsoft.com/office/powerpoint/2010/main" val="2175989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03">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15" name="Rectangle 105">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Content Placeholder 22">
            <a:extLst>
              <a:ext uri="{FF2B5EF4-FFF2-40B4-BE49-F238E27FC236}">
                <a16:creationId xmlns:a16="http://schemas.microsoft.com/office/drawing/2014/main" id="{B5A7F5E2-0612-4F77-92A3-0A948E7F9332}"/>
              </a:ext>
            </a:extLst>
          </p:cNvPr>
          <p:cNvSpPr>
            <a:spLocks noGrp="1"/>
          </p:cNvSpPr>
          <p:nvPr>
            <p:ph sz="half" idx="2"/>
          </p:nvPr>
        </p:nvSpPr>
        <p:spPr>
          <a:xfrm>
            <a:off x="444501" y="412454"/>
            <a:ext cx="5956300" cy="2101850"/>
          </a:xfrm>
        </p:spPr>
        <p:txBody>
          <a:bodyPr vert="horz" lIns="91440" tIns="45720" rIns="91440" bIns="45720" rtlCol="0" anchor="ctr">
            <a:normAutofit/>
          </a:bodyPr>
          <a:lstStyle/>
          <a:p>
            <a:r>
              <a:rPr lang="en-US" sz="1700" dirty="0"/>
              <a:t>Local Knights of Pythias, C. 1900 – J.W. Jones, Junius Groves, &amp; Dr. S. H. Thompson</a:t>
            </a:r>
          </a:p>
          <a:p>
            <a:endParaRPr lang="en-US" sz="1700" dirty="0"/>
          </a:p>
          <a:p>
            <a:r>
              <a:rPr lang="en-US" sz="1700" dirty="0"/>
              <a:t>Edwardsville Businessmen c. 1900 – Dr. Murphy, I. A. Thompson, James Michael, &amp; James Trant</a:t>
            </a:r>
          </a:p>
        </p:txBody>
      </p:sp>
      <p:pic>
        <p:nvPicPr>
          <p:cNvPr id="6" name="Content Placeholder 5" descr="A group of people posing for a photo&#10;&#10;Description automatically generated">
            <a:extLst>
              <a:ext uri="{FF2B5EF4-FFF2-40B4-BE49-F238E27FC236}">
                <a16:creationId xmlns:a16="http://schemas.microsoft.com/office/drawing/2014/main" id="{34F73A2F-504D-4CC8-9261-E9F5EBBCBA06}"/>
              </a:ext>
            </a:extLst>
          </p:cNvPr>
          <p:cNvPicPr>
            <a:picLocks noChangeAspect="1"/>
          </p:cNvPicPr>
          <p:nvPr/>
        </p:nvPicPr>
        <p:blipFill rotWithShape="1">
          <a:blip r:embed="rId3">
            <a:extLst>
              <a:ext uri="{28A0092B-C50C-407E-A947-70E740481C1C}">
                <a14:useLocalDpi xmlns:a14="http://schemas.microsoft.com/office/drawing/2010/main" val="0"/>
              </a:ext>
            </a:extLst>
          </a:blip>
          <a:srcRect t="4239" b="15887"/>
          <a:stretch/>
        </p:blipFill>
        <p:spPr>
          <a:xfrm>
            <a:off x="20" y="2959630"/>
            <a:ext cx="6400781" cy="3898370"/>
          </a:xfrm>
          <a:prstGeom prst="rect">
            <a:avLst/>
          </a:prstGeom>
        </p:spPr>
      </p:pic>
      <p:pic>
        <p:nvPicPr>
          <p:cNvPr id="10" name="Content Placeholder 9" descr="A vintage photo of a group of people posing for the camera&#10;&#10;Description automatically generated">
            <a:extLst>
              <a:ext uri="{FF2B5EF4-FFF2-40B4-BE49-F238E27FC236}">
                <a16:creationId xmlns:a16="http://schemas.microsoft.com/office/drawing/2014/main" id="{1FA5E1E9-D341-4382-BDC7-7471F068BC60}"/>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8216" r="27471" b="-2"/>
          <a:stretch/>
        </p:blipFill>
        <p:spPr>
          <a:xfrm>
            <a:off x="6591299" y="1"/>
            <a:ext cx="5600701" cy="6857999"/>
          </a:xfrm>
          <a:prstGeom prst="rect">
            <a:avLst/>
          </a:prstGeom>
        </p:spPr>
      </p:pic>
    </p:spTree>
    <p:extLst>
      <p:ext uri="{BB962C8B-B14F-4D97-AF65-F5344CB8AC3E}">
        <p14:creationId xmlns:p14="http://schemas.microsoft.com/office/powerpoint/2010/main" val="162840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3E5-2729-465F-8C4A-73528CC47449}"/>
              </a:ext>
            </a:extLst>
          </p:cNvPr>
          <p:cNvSpPr>
            <a:spLocks noGrp="1"/>
          </p:cNvSpPr>
          <p:nvPr>
            <p:ph type="title"/>
          </p:nvPr>
        </p:nvSpPr>
        <p:spPr>
          <a:xfrm>
            <a:off x="838200" y="365125"/>
            <a:ext cx="10515600" cy="1365704"/>
          </a:xfrm>
        </p:spPr>
        <p:txBody>
          <a:bodyPr/>
          <a:lstStyle/>
          <a:p>
            <a:endParaRPr lang="en-US" dirty="0"/>
          </a:p>
        </p:txBody>
      </p:sp>
      <p:pic>
        <p:nvPicPr>
          <p:cNvPr id="6" name="Content Placeholder 5" descr="A close up of a newspaper&#10;&#10;Description automatically generated">
            <a:extLst>
              <a:ext uri="{FF2B5EF4-FFF2-40B4-BE49-F238E27FC236}">
                <a16:creationId xmlns:a16="http://schemas.microsoft.com/office/drawing/2014/main" id="{53D72B1D-6B0B-40E6-B91F-67820894D9D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6493" y="255879"/>
            <a:ext cx="3873476" cy="6346242"/>
          </a:xfrm>
        </p:spPr>
      </p:pic>
      <p:pic>
        <p:nvPicPr>
          <p:cNvPr id="8" name="Content Placeholder 7" descr="A close up of a newspaper&#10;&#10;Description automatically generated">
            <a:extLst>
              <a:ext uri="{FF2B5EF4-FFF2-40B4-BE49-F238E27FC236}">
                <a16:creationId xmlns:a16="http://schemas.microsoft.com/office/drawing/2014/main" id="{23F35723-F6C0-4579-B2A4-C7AD0036B02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480324" y="255879"/>
            <a:ext cx="4610751" cy="6346242"/>
          </a:xfrm>
        </p:spPr>
      </p:pic>
      <p:pic>
        <p:nvPicPr>
          <p:cNvPr id="10" name="Picture 9" descr="A close up of a newspaper&#10;&#10;Description automatically generated">
            <a:extLst>
              <a:ext uri="{FF2B5EF4-FFF2-40B4-BE49-F238E27FC236}">
                <a16:creationId xmlns:a16="http://schemas.microsoft.com/office/drawing/2014/main" id="{B3D57F94-A9DD-47D2-84BA-F62B2EAFB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283" y="89807"/>
            <a:ext cx="2791727" cy="6678386"/>
          </a:xfrm>
          <a:prstGeom prst="rect">
            <a:avLst/>
          </a:prstGeom>
        </p:spPr>
      </p:pic>
    </p:spTree>
    <p:extLst>
      <p:ext uri="{BB962C8B-B14F-4D97-AF65-F5344CB8AC3E}">
        <p14:creationId xmlns:p14="http://schemas.microsoft.com/office/powerpoint/2010/main" val="4209088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EA22-4E14-4FB4-952E-E74D6D762F30}"/>
              </a:ext>
            </a:extLst>
          </p:cNvPr>
          <p:cNvSpPr>
            <a:spLocks noGrp="1"/>
          </p:cNvSpPr>
          <p:nvPr>
            <p:ph type="title"/>
          </p:nvPr>
        </p:nvSpPr>
        <p:spPr>
          <a:xfrm>
            <a:off x="838200" y="365125"/>
            <a:ext cx="10515600" cy="1325563"/>
          </a:xfrm>
        </p:spPr>
        <p:txBody>
          <a:bodyPr/>
          <a:lstStyle/>
          <a:p>
            <a:endParaRPr lang="en-US" dirty="0"/>
          </a:p>
        </p:txBody>
      </p:sp>
      <p:pic>
        <p:nvPicPr>
          <p:cNvPr id="5" name="Content Placeholder 4" descr="A picture containing building, text, outdoor, sitting&#10;&#10;Description automatically generated">
            <a:extLst>
              <a:ext uri="{FF2B5EF4-FFF2-40B4-BE49-F238E27FC236}">
                <a16:creationId xmlns:a16="http://schemas.microsoft.com/office/drawing/2014/main" id="{CFAEB740-5548-4E43-A0B9-3A935FC5CA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5685" y="0"/>
            <a:ext cx="8680630" cy="6857999"/>
          </a:xfrm>
        </p:spPr>
      </p:pic>
    </p:spTree>
    <p:extLst>
      <p:ext uri="{BB962C8B-B14F-4D97-AF65-F5344CB8AC3E}">
        <p14:creationId xmlns:p14="http://schemas.microsoft.com/office/powerpoint/2010/main" val="302642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Content Placeholder 7" descr="A close up of a newspaper&#10;&#10;Description automatically generated">
            <a:extLst>
              <a:ext uri="{FF2B5EF4-FFF2-40B4-BE49-F238E27FC236}">
                <a16:creationId xmlns:a16="http://schemas.microsoft.com/office/drawing/2014/main" id="{3E8CC73D-D4CC-48AF-A22E-58341FF06A9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840" r="-1" b="3415"/>
          <a:stretch/>
        </p:blipFill>
        <p:spPr>
          <a:xfrm>
            <a:off x="321733" y="321733"/>
            <a:ext cx="11548534" cy="6214534"/>
          </a:xfrm>
          <a:prstGeom prst="rect">
            <a:avLst/>
          </a:prstGeom>
        </p:spPr>
      </p:pic>
    </p:spTree>
    <p:extLst>
      <p:ext uri="{BB962C8B-B14F-4D97-AF65-F5344CB8AC3E}">
        <p14:creationId xmlns:p14="http://schemas.microsoft.com/office/powerpoint/2010/main" val="128159075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F5DF-D395-4496-B234-7212D8230F1B}"/>
              </a:ext>
            </a:extLst>
          </p:cNvPr>
          <p:cNvSpPr>
            <a:spLocks noGrp="1"/>
          </p:cNvSpPr>
          <p:nvPr>
            <p:ph type="title"/>
          </p:nvPr>
        </p:nvSpPr>
        <p:spPr/>
        <p:txBody>
          <a:bodyPr/>
          <a:lstStyle/>
          <a:p>
            <a:endParaRPr lang="en-US" dirty="0"/>
          </a:p>
        </p:txBody>
      </p:sp>
      <p:pic>
        <p:nvPicPr>
          <p:cNvPr id="5" name="Content Placeholder 4" descr="A close up of a map&#10;&#10;Description automatically generated">
            <a:extLst>
              <a:ext uri="{FF2B5EF4-FFF2-40B4-BE49-F238E27FC236}">
                <a16:creationId xmlns:a16="http://schemas.microsoft.com/office/drawing/2014/main" id="{E67532EC-3F61-4951-8441-C2A5248E003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612" t="9198" r="9087" b="34119"/>
          <a:stretch/>
        </p:blipFill>
        <p:spPr>
          <a:xfrm>
            <a:off x="2478504" y="365125"/>
            <a:ext cx="6978317" cy="6219803"/>
          </a:xfrm>
        </p:spPr>
      </p:pic>
    </p:spTree>
    <p:extLst>
      <p:ext uri="{BB962C8B-B14F-4D97-AF65-F5344CB8AC3E}">
        <p14:creationId xmlns:p14="http://schemas.microsoft.com/office/powerpoint/2010/main" val="522952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FF8B-E77B-47AF-B637-C89EC2998CD5}"/>
              </a:ext>
            </a:extLst>
          </p:cNvPr>
          <p:cNvSpPr>
            <a:spLocks noGrp="1"/>
          </p:cNvSpPr>
          <p:nvPr>
            <p:ph type="title"/>
          </p:nvPr>
        </p:nvSpPr>
        <p:spPr>
          <a:xfrm>
            <a:off x="838200" y="681037"/>
            <a:ext cx="10515600" cy="944563"/>
          </a:xfrm>
        </p:spPr>
        <p:txBody>
          <a:bodyPr>
            <a:normAutofit fontScale="90000"/>
          </a:bodyPr>
          <a:lstStyle/>
          <a:p>
            <a:r>
              <a:rPr lang="en-US" b="1" dirty="0"/>
              <a:t>Junius Groves Descendants, Interviewed in 2002</a:t>
            </a:r>
            <a:br>
              <a:rPr lang="en-US" dirty="0"/>
            </a:br>
            <a:endParaRPr lang="en-US" dirty="0"/>
          </a:p>
        </p:txBody>
      </p:sp>
      <p:sp>
        <p:nvSpPr>
          <p:cNvPr id="3" name="Content Placeholder 2">
            <a:extLst>
              <a:ext uri="{FF2B5EF4-FFF2-40B4-BE49-F238E27FC236}">
                <a16:creationId xmlns:a16="http://schemas.microsoft.com/office/drawing/2014/main" id="{A624A96F-4808-4BFA-89CD-CF181CF6CF4F}"/>
              </a:ext>
            </a:extLst>
          </p:cNvPr>
          <p:cNvSpPr>
            <a:spLocks noGrp="1"/>
          </p:cNvSpPr>
          <p:nvPr>
            <p:ph sz="half" idx="1"/>
          </p:nvPr>
        </p:nvSpPr>
        <p:spPr>
          <a:xfrm>
            <a:off x="838200" y="1431925"/>
            <a:ext cx="4140200" cy="4351338"/>
          </a:xfrm>
        </p:spPr>
        <p:txBody>
          <a:bodyPr>
            <a:normAutofit fontScale="62500" lnSpcReduction="20000"/>
          </a:bodyPr>
          <a:lstStyle/>
          <a:p>
            <a:r>
              <a:rPr lang="en-US" dirty="0"/>
              <a:t>Eddie, born 1926, great-great grandson</a:t>
            </a:r>
          </a:p>
          <a:p>
            <a:r>
              <a:rPr lang="en-US" dirty="0"/>
              <a:t>Emily, born 1929, wife of great-great grandson</a:t>
            </a:r>
          </a:p>
          <a:p>
            <a:r>
              <a:rPr lang="en-US" dirty="0"/>
              <a:t>Katy, born 1966, wife of great-great-great-grandson</a:t>
            </a:r>
          </a:p>
          <a:p>
            <a:r>
              <a:rPr lang="en-US" dirty="0"/>
              <a:t>Marlon, born 1967 great-great-great grandson</a:t>
            </a:r>
          </a:p>
          <a:p>
            <a:r>
              <a:rPr lang="en-US" dirty="0"/>
              <a:t>Kim, born 1979, great-great-great granddaughter</a:t>
            </a:r>
          </a:p>
          <a:p>
            <a:r>
              <a:rPr lang="en-US" dirty="0"/>
              <a:t>Alicia, born 1987, great-great-great-great-granddaughter</a:t>
            </a:r>
          </a:p>
          <a:p>
            <a:endParaRPr lang="en-US" dirty="0"/>
          </a:p>
        </p:txBody>
      </p:sp>
      <p:sp>
        <p:nvSpPr>
          <p:cNvPr id="4" name="Content Placeholder 3">
            <a:extLst>
              <a:ext uri="{FF2B5EF4-FFF2-40B4-BE49-F238E27FC236}">
                <a16:creationId xmlns:a16="http://schemas.microsoft.com/office/drawing/2014/main" id="{9269E082-EB23-4C89-850D-7B735445BB55}"/>
              </a:ext>
            </a:extLst>
          </p:cNvPr>
          <p:cNvSpPr>
            <a:spLocks noGrp="1"/>
          </p:cNvSpPr>
          <p:nvPr>
            <p:ph sz="half" idx="2"/>
          </p:nvPr>
        </p:nvSpPr>
        <p:spPr>
          <a:xfrm>
            <a:off x="4978400" y="1825625"/>
            <a:ext cx="6375400" cy="4351338"/>
          </a:xfrm>
        </p:spPr>
        <p:txBody>
          <a:bodyPr>
            <a:normAutofit fontScale="62500" lnSpcReduction="20000"/>
          </a:bodyPr>
          <a:lstStyle/>
          <a:p>
            <a:r>
              <a:rPr lang="en-US" b="1" i="1" dirty="0"/>
              <a:t>What valuable lessons have you gleaned from Junius Grove’s life?</a:t>
            </a:r>
            <a:endParaRPr lang="en-US" dirty="0"/>
          </a:p>
          <a:p>
            <a:r>
              <a:rPr lang="en-US" i="1" dirty="0"/>
              <a:t>Eddie – “Look out for “white folk”! You got to be a conman, keep em on their toes…</a:t>
            </a:r>
            <a:endParaRPr lang="en-US" dirty="0"/>
          </a:p>
          <a:p>
            <a:r>
              <a:rPr lang="en-US" i="1" dirty="0"/>
              <a:t>Katy – “The thing I was most impressed with in Junius’s life was, though he was a wealthy man he was always helping the poor. He would take a big truck down to Quindaro and pick up those wanted work and bring them out to the fields and give them jobs.”</a:t>
            </a:r>
            <a:endParaRPr lang="en-US" dirty="0"/>
          </a:p>
          <a:p>
            <a:r>
              <a:rPr lang="en-US" i="1" dirty="0"/>
              <a:t>Marlon – “I picked up his entrepreneur character. I feel I am a skilled businessman and can endure and even fight through the obstacles that I need to for success. Reflecting on his experiences gives me courage. If he could do it back then I know I can do it now.”</a:t>
            </a:r>
            <a:endParaRPr lang="en-US" dirty="0"/>
          </a:p>
          <a:p>
            <a:r>
              <a:rPr lang="en-US" i="1" dirty="0"/>
              <a:t>Kim “His adventure for life! Through they have left the neighborhood they return here often for their roots. They include a Tuskagee Airman, lawyer, psychologist, cardiologist, engineer, contract, and an international businessman. We were all inspired by his legend.”</a:t>
            </a:r>
            <a:endParaRPr lang="en-US" dirty="0"/>
          </a:p>
          <a:p>
            <a:endParaRPr lang="en-US" dirty="0"/>
          </a:p>
        </p:txBody>
      </p:sp>
      <p:pic>
        <p:nvPicPr>
          <p:cNvPr id="6" name="Picture 5" descr="A table full of food&#10;&#10;Description automatically generated">
            <a:extLst>
              <a:ext uri="{FF2B5EF4-FFF2-40B4-BE49-F238E27FC236}">
                <a16:creationId xmlns:a16="http://schemas.microsoft.com/office/drawing/2014/main" id="{DCF7AC56-0883-4ED6-AA80-961B56104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1" y="4550950"/>
            <a:ext cx="4321629" cy="1626013"/>
          </a:xfrm>
          <a:prstGeom prst="rect">
            <a:avLst/>
          </a:prstGeom>
        </p:spPr>
      </p:pic>
    </p:spTree>
    <p:extLst>
      <p:ext uri="{BB962C8B-B14F-4D97-AF65-F5344CB8AC3E}">
        <p14:creationId xmlns:p14="http://schemas.microsoft.com/office/powerpoint/2010/main" val="3444128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079FA-E5DD-452A-968C-134CAB7A89FF}"/>
              </a:ext>
            </a:extLst>
          </p:cNvPr>
          <p:cNvSpPr>
            <a:spLocks noGrp="1"/>
          </p:cNvSpPr>
          <p:nvPr>
            <p:ph type="title"/>
          </p:nvPr>
        </p:nvSpPr>
        <p:spPr>
          <a:xfrm>
            <a:off x="838200" y="365125"/>
            <a:ext cx="10515600" cy="765175"/>
          </a:xfrm>
        </p:spPr>
        <p:txBody>
          <a:bodyPr>
            <a:normAutofit/>
          </a:bodyPr>
          <a:lstStyle/>
          <a:p>
            <a:r>
              <a:rPr lang="en-US" dirty="0"/>
              <a:t>Different Experiences and Perspectives </a:t>
            </a:r>
          </a:p>
        </p:txBody>
      </p:sp>
      <p:sp>
        <p:nvSpPr>
          <p:cNvPr id="3" name="Content Placeholder 2">
            <a:extLst>
              <a:ext uri="{FF2B5EF4-FFF2-40B4-BE49-F238E27FC236}">
                <a16:creationId xmlns:a16="http://schemas.microsoft.com/office/drawing/2014/main" id="{2E0B051F-0154-47BD-B41C-613818966DBD}"/>
              </a:ext>
            </a:extLst>
          </p:cNvPr>
          <p:cNvSpPr>
            <a:spLocks noGrp="1"/>
          </p:cNvSpPr>
          <p:nvPr>
            <p:ph sz="half" idx="1"/>
          </p:nvPr>
        </p:nvSpPr>
        <p:spPr>
          <a:xfrm>
            <a:off x="838200" y="1282700"/>
            <a:ext cx="5181600" cy="4894263"/>
          </a:xfrm>
        </p:spPr>
        <p:txBody>
          <a:bodyPr>
            <a:normAutofit fontScale="62500" lnSpcReduction="20000"/>
          </a:bodyPr>
          <a:lstStyle/>
          <a:p>
            <a:r>
              <a:rPr lang="en-US" b="1" i="1" dirty="0"/>
              <a:t>Have there been any benefits to being a descendant of Groves?</a:t>
            </a:r>
            <a:endParaRPr lang="en-US" dirty="0"/>
          </a:p>
          <a:p>
            <a:r>
              <a:rPr lang="en-US" i="1" dirty="0"/>
              <a:t>Eddie – “There has been no advantages for us being related to Junius. The Klu Klux Klan saw to that. They burned the ol’ mansion down because they didn’t like white folk pickin’ potatoes for my granddad. He was helping the homeless that lived under the train trestles in Edwardsville by giving them jobs and the Klan couldn’t stand it…”</a:t>
            </a:r>
            <a:endParaRPr lang="en-US" dirty="0"/>
          </a:p>
          <a:p>
            <a:r>
              <a:rPr lang="en-US" i="1" dirty="0"/>
              <a:t>Emily – “We never received any benefits for being in the family.” </a:t>
            </a:r>
            <a:endParaRPr lang="en-US" dirty="0"/>
          </a:p>
          <a:p>
            <a:r>
              <a:rPr lang="en-US" i="1" dirty="0"/>
              <a:t>Katy – “Yes, we have gleaned property because of the wealth being passed down. We have also experienced pride and self- esteem because of the legacy he left.”</a:t>
            </a:r>
            <a:endParaRPr lang="en-US" dirty="0"/>
          </a:p>
          <a:p>
            <a:r>
              <a:rPr lang="en-US" i="1" dirty="0"/>
              <a:t>Marlon – “No benefits except and occasional question about our heritage.” As far as the wealth of Junius, because it was an open will the state got most of his wealth and the little that was dispersed between his four sons was frivoled away by foolish business dealings…”</a:t>
            </a:r>
            <a:endParaRPr lang="en-US" dirty="0"/>
          </a:p>
          <a:p>
            <a:endParaRPr lang="en-US" dirty="0"/>
          </a:p>
        </p:txBody>
      </p:sp>
      <p:sp>
        <p:nvSpPr>
          <p:cNvPr id="4" name="Content Placeholder 3">
            <a:extLst>
              <a:ext uri="{FF2B5EF4-FFF2-40B4-BE49-F238E27FC236}">
                <a16:creationId xmlns:a16="http://schemas.microsoft.com/office/drawing/2014/main" id="{F97A10F4-50E3-4EB6-8430-4F1DBC6711E3}"/>
              </a:ext>
            </a:extLst>
          </p:cNvPr>
          <p:cNvSpPr>
            <a:spLocks noGrp="1"/>
          </p:cNvSpPr>
          <p:nvPr>
            <p:ph sz="half" idx="2"/>
          </p:nvPr>
        </p:nvSpPr>
        <p:spPr>
          <a:xfrm>
            <a:off x="6172200" y="1282700"/>
            <a:ext cx="5181600" cy="4894263"/>
          </a:xfrm>
        </p:spPr>
        <p:txBody>
          <a:bodyPr>
            <a:normAutofit fontScale="62500" lnSpcReduction="20000"/>
          </a:bodyPr>
          <a:lstStyle/>
          <a:p>
            <a:r>
              <a:rPr lang="en-US" b="1" i="1" dirty="0"/>
              <a:t>Have there been disadvantages?</a:t>
            </a:r>
            <a:endParaRPr lang="en-US" dirty="0"/>
          </a:p>
          <a:p>
            <a:r>
              <a:rPr lang="en-US" i="1" dirty="0"/>
              <a:t>Eddie – Lots of disadvantages! They tried to take away everything! We were the only black family in the United States that had an 18 hole golf course along the creek right over there. All Destroyed!”</a:t>
            </a:r>
            <a:endParaRPr lang="en-US" dirty="0"/>
          </a:p>
          <a:p>
            <a:r>
              <a:rPr lang="en-US" i="1" dirty="0"/>
              <a:t>Emily “No disadvantages. I feel we have been treated on our own merit.”</a:t>
            </a:r>
            <a:endParaRPr lang="en-US" dirty="0"/>
          </a:p>
          <a:p>
            <a:r>
              <a:rPr lang="en-US" i="1" dirty="0"/>
              <a:t>Marlon – “Possible disadvantages because of the reputation the Groves have had for being cantankerous. You know, trying to make it through all the trails and hardships.”</a:t>
            </a:r>
            <a:endParaRPr lang="en-US" dirty="0"/>
          </a:p>
          <a:p>
            <a:r>
              <a:rPr lang="en-US" i="1" dirty="0"/>
              <a:t>Kim – “He passed down a bull-headedness. To be in this family you have to be tough and fight for your place…”</a:t>
            </a:r>
            <a:endParaRPr lang="en-US" dirty="0"/>
          </a:p>
          <a:p>
            <a:endParaRPr lang="en-US" dirty="0"/>
          </a:p>
        </p:txBody>
      </p:sp>
    </p:spTree>
    <p:extLst>
      <p:ext uri="{BB962C8B-B14F-4D97-AF65-F5344CB8AC3E}">
        <p14:creationId xmlns:p14="http://schemas.microsoft.com/office/powerpoint/2010/main" val="3320591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B308-6DAE-4AE1-94FF-FDB97D821E28}"/>
              </a:ext>
            </a:extLst>
          </p:cNvPr>
          <p:cNvSpPr>
            <a:spLocks noGrp="1"/>
          </p:cNvSpPr>
          <p:nvPr>
            <p:ph type="title"/>
          </p:nvPr>
        </p:nvSpPr>
        <p:spPr>
          <a:xfrm>
            <a:off x="838200" y="365125"/>
            <a:ext cx="10515600" cy="155575"/>
          </a:xfrm>
        </p:spPr>
        <p:txBody>
          <a:bodyPr>
            <a:normAutofit fontScale="90000"/>
          </a:bodyPr>
          <a:lstStyle/>
          <a:p>
            <a:r>
              <a:rPr lang="en-US" dirty="0"/>
              <a:t> </a:t>
            </a:r>
          </a:p>
        </p:txBody>
      </p:sp>
      <p:pic>
        <p:nvPicPr>
          <p:cNvPr id="8" name="Online Media 7" title="JUNIUS G GROVES : FROM SLAVE TO WEALTHY POTATO KING!!">
            <a:hlinkClick r:id="" action="ppaction://media"/>
            <a:extLst>
              <a:ext uri="{FF2B5EF4-FFF2-40B4-BE49-F238E27FC236}">
                <a16:creationId xmlns:a16="http://schemas.microsoft.com/office/drawing/2014/main" id="{70E55EA9-55CF-4782-BE07-F0281FB3A046}"/>
              </a:ext>
            </a:extLst>
          </p:cNvPr>
          <p:cNvPicPr>
            <a:picLocks noGrp="1" noRot="1" noChangeAspect="1"/>
          </p:cNvPicPr>
          <p:nvPr>
            <p:ph idx="1"/>
            <a:videoFile r:link="rId1"/>
          </p:nvPr>
        </p:nvPicPr>
        <p:blipFill>
          <a:blip r:embed="rId4"/>
          <a:stretch>
            <a:fillRect/>
          </a:stretch>
        </p:blipFill>
        <p:spPr>
          <a:xfrm>
            <a:off x="592281" y="301332"/>
            <a:ext cx="11007438" cy="6191543"/>
          </a:xfrm>
          <a:prstGeom prst="rect">
            <a:avLst/>
          </a:prstGeom>
        </p:spPr>
      </p:pic>
    </p:spTree>
    <p:extLst>
      <p:ext uri="{BB962C8B-B14F-4D97-AF65-F5344CB8AC3E}">
        <p14:creationId xmlns:p14="http://schemas.microsoft.com/office/powerpoint/2010/main" val="223088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Content Placeholder 3">
            <a:extLst>
              <a:ext uri="{FF2B5EF4-FFF2-40B4-BE49-F238E27FC236}">
                <a16:creationId xmlns:a16="http://schemas.microsoft.com/office/drawing/2014/main" id="{ADC33869-2A99-4B57-8D50-A0702497A427}"/>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1175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AD00-3702-4CE6-B7FB-5567A7C949FC}"/>
              </a:ext>
            </a:extLst>
          </p:cNvPr>
          <p:cNvSpPr>
            <a:spLocks noGrp="1"/>
          </p:cNvSpPr>
          <p:nvPr>
            <p:ph type="title"/>
          </p:nvPr>
        </p:nvSpPr>
        <p:spPr/>
        <p:txBody>
          <a:bodyPr/>
          <a:lstStyle/>
          <a:p>
            <a:endParaRPr lang="en-US" dirty="0"/>
          </a:p>
        </p:txBody>
      </p:sp>
      <p:pic>
        <p:nvPicPr>
          <p:cNvPr id="5" name="Content Placeholder 4" descr="A picture containing text, book, person, holding&#10;&#10;Description automatically generated">
            <a:extLst>
              <a:ext uri="{FF2B5EF4-FFF2-40B4-BE49-F238E27FC236}">
                <a16:creationId xmlns:a16="http://schemas.microsoft.com/office/drawing/2014/main" id="{FBFB2C5D-1E34-4620-B5D9-99AD34E176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6818" y="-44593"/>
            <a:ext cx="8759382" cy="6947186"/>
          </a:xfrm>
        </p:spPr>
      </p:pic>
    </p:spTree>
    <p:extLst>
      <p:ext uri="{BB962C8B-B14F-4D97-AF65-F5344CB8AC3E}">
        <p14:creationId xmlns:p14="http://schemas.microsoft.com/office/powerpoint/2010/main" val="206012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B2BC-8B6A-49F0-80D3-67BEC11C92E6}"/>
              </a:ext>
            </a:extLst>
          </p:cNvPr>
          <p:cNvSpPr>
            <a:spLocks noGrp="1"/>
          </p:cNvSpPr>
          <p:nvPr>
            <p:ph type="title"/>
          </p:nvPr>
        </p:nvSpPr>
        <p:spPr/>
        <p:txBody>
          <a:bodyPr/>
          <a:lstStyle/>
          <a:p>
            <a:endParaRPr lang="en-US" dirty="0"/>
          </a:p>
        </p:txBody>
      </p:sp>
      <p:pic>
        <p:nvPicPr>
          <p:cNvPr id="5" name="Content Placeholder 4" descr="A person riding a bike down a dirt road&#10;&#10;Description automatically generated">
            <a:extLst>
              <a:ext uri="{FF2B5EF4-FFF2-40B4-BE49-F238E27FC236}">
                <a16:creationId xmlns:a16="http://schemas.microsoft.com/office/drawing/2014/main" id="{54F90E4F-0A9F-49BB-A5D2-0489F59B03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1282" y="0"/>
            <a:ext cx="8664718" cy="6838984"/>
          </a:xfrm>
        </p:spPr>
      </p:pic>
    </p:spTree>
    <p:extLst>
      <p:ext uri="{BB962C8B-B14F-4D97-AF65-F5344CB8AC3E}">
        <p14:creationId xmlns:p14="http://schemas.microsoft.com/office/powerpoint/2010/main" val="210332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002D43-DAC2-4072-A4DA-DF3C93114BFD}"/>
              </a:ext>
            </a:extLst>
          </p:cNvPr>
          <p:cNvSpPr>
            <a:spLocks noGrp="1"/>
          </p:cNvSpPr>
          <p:nvPr>
            <p:ph type="title"/>
          </p:nvPr>
        </p:nvSpPr>
        <p:spPr/>
        <p:txBody>
          <a:bodyPr/>
          <a:lstStyle/>
          <a:p>
            <a:r>
              <a:rPr lang="en-US" dirty="0"/>
              <a:t>Source to Story </a:t>
            </a:r>
          </a:p>
        </p:txBody>
      </p:sp>
      <p:pic>
        <p:nvPicPr>
          <p:cNvPr id="7" name="Content Placeholder 6">
            <a:extLst>
              <a:ext uri="{FF2B5EF4-FFF2-40B4-BE49-F238E27FC236}">
                <a16:creationId xmlns:a16="http://schemas.microsoft.com/office/drawing/2014/main" id="{ADB39C22-F4BA-4098-A045-AC0F61252A69}"/>
              </a:ext>
            </a:extLst>
          </p:cNvPr>
          <p:cNvPicPr>
            <a:picLocks noGrp="1" noChangeAspect="1"/>
          </p:cNvPicPr>
          <p:nvPr>
            <p:ph sz="half" idx="2"/>
          </p:nvPr>
        </p:nvPicPr>
        <p:blipFill rotWithShape="1">
          <a:blip r:embed="rId3"/>
          <a:srcRect l="51780"/>
          <a:stretch/>
        </p:blipFill>
        <p:spPr>
          <a:xfrm>
            <a:off x="7868653" y="464535"/>
            <a:ext cx="3605463" cy="5928930"/>
          </a:xfrm>
          <a:prstGeom prst="rect">
            <a:avLst/>
          </a:prstGeom>
        </p:spPr>
      </p:pic>
      <p:pic>
        <p:nvPicPr>
          <p:cNvPr id="8" name="Content Placeholder 7">
            <a:extLst>
              <a:ext uri="{FF2B5EF4-FFF2-40B4-BE49-F238E27FC236}">
                <a16:creationId xmlns:a16="http://schemas.microsoft.com/office/drawing/2014/main" id="{4202DDF9-5F48-40F4-8D5D-9B54928DAE08}"/>
              </a:ext>
            </a:extLst>
          </p:cNvPr>
          <p:cNvPicPr>
            <a:picLocks noGrp="1" noChangeAspect="1"/>
          </p:cNvPicPr>
          <p:nvPr>
            <p:ph sz="half" idx="1"/>
          </p:nvPr>
        </p:nvPicPr>
        <p:blipFill>
          <a:blip r:embed="rId4"/>
          <a:stretch>
            <a:fillRect/>
          </a:stretch>
        </p:blipFill>
        <p:spPr>
          <a:xfrm>
            <a:off x="549442" y="2153652"/>
            <a:ext cx="7051916" cy="3966703"/>
          </a:xfrm>
          <a:prstGeom prst="rect">
            <a:avLst/>
          </a:prstGeom>
        </p:spPr>
      </p:pic>
    </p:spTree>
    <p:extLst>
      <p:ext uri="{BB962C8B-B14F-4D97-AF65-F5344CB8AC3E}">
        <p14:creationId xmlns:p14="http://schemas.microsoft.com/office/powerpoint/2010/main" val="2203689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4F63-AF49-420C-ABA9-BEDC3E672A40}"/>
              </a:ext>
            </a:extLst>
          </p:cNvPr>
          <p:cNvSpPr>
            <a:spLocks noGrp="1"/>
          </p:cNvSpPr>
          <p:nvPr>
            <p:ph type="title"/>
          </p:nvPr>
        </p:nvSpPr>
        <p:spPr/>
        <p:txBody>
          <a:bodyPr/>
          <a:lstStyle/>
          <a:p>
            <a:endParaRPr lang="en-US" dirty="0"/>
          </a:p>
        </p:txBody>
      </p:sp>
      <p:pic>
        <p:nvPicPr>
          <p:cNvPr id="5" name="Content Placeholder 4" descr="A picture containing grass, person, green, standing&#10;&#10;Description automatically generated">
            <a:extLst>
              <a:ext uri="{FF2B5EF4-FFF2-40B4-BE49-F238E27FC236}">
                <a16:creationId xmlns:a16="http://schemas.microsoft.com/office/drawing/2014/main" id="{D42D0904-0923-42EE-9829-ADE47A27BE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3482" y="0"/>
            <a:ext cx="8748490" cy="6858000"/>
          </a:xfrm>
        </p:spPr>
      </p:pic>
    </p:spTree>
    <p:extLst>
      <p:ext uri="{BB962C8B-B14F-4D97-AF65-F5344CB8AC3E}">
        <p14:creationId xmlns:p14="http://schemas.microsoft.com/office/powerpoint/2010/main" val="408456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3FA3D-1D30-4008-B60F-A5E4CF26D5FE}"/>
              </a:ext>
            </a:extLst>
          </p:cNvPr>
          <p:cNvSpPr>
            <a:spLocks noGrp="1"/>
          </p:cNvSpPr>
          <p:nvPr>
            <p:ph type="title"/>
          </p:nvPr>
        </p:nvSpPr>
        <p:spPr/>
        <p:txBody>
          <a:bodyPr/>
          <a:lstStyle/>
          <a:p>
            <a:endParaRPr lang="en-US" dirty="0"/>
          </a:p>
        </p:txBody>
      </p:sp>
      <p:pic>
        <p:nvPicPr>
          <p:cNvPr id="5" name="Content Placeholder 4" descr="A picture containing text, old, holding, person&#10;&#10;Description automatically generated">
            <a:extLst>
              <a:ext uri="{FF2B5EF4-FFF2-40B4-BE49-F238E27FC236}">
                <a16:creationId xmlns:a16="http://schemas.microsoft.com/office/drawing/2014/main" id="{59FE78DE-99DE-46C3-9998-FDBECB2408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6177" y="0"/>
            <a:ext cx="8564914" cy="6858000"/>
          </a:xfrm>
        </p:spPr>
      </p:pic>
    </p:spTree>
    <p:extLst>
      <p:ext uri="{BB962C8B-B14F-4D97-AF65-F5344CB8AC3E}">
        <p14:creationId xmlns:p14="http://schemas.microsoft.com/office/powerpoint/2010/main" val="2463819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2A49-AFB3-4878-AA53-0A11A2D1867C}"/>
              </a:ext>
            </a:extLst>
          </p:cNvPr>
          <p:cNvSpPr>
            <a:spLocks noGrp="1"/>
          </p:cNvSpPr>
          <p:nvPr>
            <p:ph type="title"/>
          </p:nvPr>
        </p:nvSpPr>
        <p:spPr/>
        <p:txBody>
          <a:bodyPr/>
          <a:lstStyle/>
          <a:p>
            <a:endParaRPr lang="en-US" dirty="0"/>
          </a:p>
        </p:txBody>
      </p:sp>
      <p:pic>
        <p:nvPicPr>
          <p:cNvPr id="8" name="Content Placeholder 7" descr="A picture containing holding, young, person&#10;&#10;Description automatically generated">
            <a:extLst>
              <a:ext uri="{FF2B5EF4-FFF2-40B4-BE49-F238E27FC236}">
                <a16:creationId xmlns:a16="http://schemas.microsoft.com/office/drawing/2014/main" id="{06D0E81F-4D5E-4DB4-9F29-4D0BDA3648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187" y="-24419"/>
            <a:ext cx="8565184" cy="6906837"/>
          </a:xfrm>
        </p:spPr>
      </p:pic>
    </p:spTree>
    <p:extLst>
      <p:ext uri="{BB962C8B-B14F-4D97-AF65-F5344CB8AC3E}">
        <p14:creationId xmlns:p14="http://schemas.microsoft.com/office/powerpoint/2010/main" val="871774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2540</Words>
  <Application>Microsoft Office PowerPoint</Application>
  <PresentationFormat>Widescreen</PresentationFormat>
  <Paragraphs>200</Paragraphs>
  <Slides>35</Slides>
  <Notes>35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Junius G. Groves</vt:lpstr>
      <vt:lpstr>PowerPoint Presentation</vt:lpstr>
      <vt:lpstr>PowerPoint Presentation</vt:lpstr>
      <vt:lpstr>PowerPoint Presentation</vt:lpstr>
      <vt:lpstr>PowerPoint Presentation</vt:lpstr>
      <vt:lpstr>Source to Story </vt:lpstr>
      <vt:lpstr>PowerPoint Presentation</vt:lpstr>
      <vt:lpstr>PowerPoint Presentation</vt:lpstr>
      <vt:lpstr>PowerPoint Presentation</vt:lpstr>
      <vt:lpstr>PowerPoint Presentation</vt:lpstr>
      <vt:lpstr>PowerPoint Presentation</vt:lpstr>
      <vt:lpstr>K. C. Times Article 1972</vt:lpstr>
      <vt:lpstr>PowerPoint Presentation</vt:lpstr>
      <vt:lpstr>PowerPoint Presentation</vt:lpstr>
      <vt:lpstr>PowerPoint Presentation</vt:lpstr>
      <vt:lpstr>1915 Kansas State Census</vt:lpstr>
      <vt:lpstr>PowerPoint Presentation</vt:lpstr>
      <vt:lpstr>PowerPoint Presentation</vt:lpstr>
      <vt:lpstr>PowerPoint Presentation</vt:lpstr>
      <vt:lpstr>PowerPoint Presentation</vt:lpstr>
      <vt:lpstr>Becoming King</vt:lpstr>
      <vt:lpstr>PowerPoint Presentation</vt:lpstr>
      <vt:lpstr>Three Homes on the Hill</vt:lpstr>
      <vt:lpstr>Education</vt:lpstr>
      <vt:lpstr>PowerPoint Presentation</vt:lpstr>
      <vt:lpstr>PowerPoint Presentation</vt:lpstr>
      <vt:lpstr>From the Booker T. Washington Papers</vt:lpstr>
      <vt:lpstr>PowerPoint Presentation</vt:lpstr>
      <vt:lpstr>PowerPoint Presentation</vt:lpstr>
      <vt:lpstr>PowerPoint Presentation</vt:lpstr>
      <vt:lpstr>PowerPoint Presentation</vt:lpstr>
      <vt:lpstr>Junius Groves Descendants, Interviewed in 2002 </vt:lpstr>
      <vt:lpstr>Different Experiences and Perspectives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Junius G. Groves</dc:title>
  <dc:creator>Loch, Amy</dc:creator>
  <cp:lastModifiedBy>Loch, Amy</cp:lastModifiedBy>
  <cp:revision>10</cp:revision>
  <dcterms:created xsi:type="dcterms:W3CDTF">2020-09-24T17:42:37Z</dcterms:created>
  <dcterms:modified xsi:type="dcterms:W3CDTF">2022-01-08T15:39:12Z</dcterms:modified>
</cp:coreProperties>
</file>